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7" r:id="rId2"/>
    <p:sldId id="259" r:id="rId3"/>
    <p:sldId id="279" r:id="rId4"/>
    <p:sldId id="285" r:id="rId5"/>
    <p:sldId id="297" r:id="rId6"/>
    <p:sldId id="283" r:id="rId7"/>
    <p:sldId id="286" r:id="rId8"/>
    <p:sldId id="290" r:id="rId9"/>
    <p:sldId id="296" r:id="rId10"/>
    <p:sldId id="288" r:id="rId11"/>
    <p:sldId id="294" r:id="rId12"/>
    <p:sldId id="299" r:id="rId13"/>
    <p:sldId id="291" r:id="rId14"/>
    <p:sldId id="295" r:id="rId15"/>
    <p:sldId id="292" r:id="rId16"/>
    <p:sldId id="298" r:id="rId17"/>
    <p:sldId id="289" r:id="rId18"/>
  </p:sldIdLst>
  <p:sldSz cx="12192000" cy="6858000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marc jmbodet" initials="jmj" lastIdx="1" clrIdx="0">
    <p:extLst/>
  </p:cmAuthor>
  <p:cmAuthor id="2" name="jean marc jmbodet" initials="jmj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566" autoAdjust="0"/>
    <p:restoredTop sz="93631" autoAdjust="0"/>
  </p:normalViewPr>
  <p:slideViewPr>
    <p:cSldViewPr snapToGrid="0">
      <p:cViewPr varScale="1">
        <p:scale>
          <a:sx n="113" d="100"/>
          <a:sy n="113" d="100"/>
        </p:scale>
        <p:origin x="11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9" d="100"/>
        <a:sy n="10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0-04T07:42:07.480" idx="1">
    <p:pos x="6508" y="4047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90E58E-412C-4D4D-8C5C-F02486A2F2A5}" type="doc">
      <dgm:prSet loTypeId="urn:microsoft.com/office/officeart/2005/8/layout/hChevron3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B908CEAD-FA2C-0842-9D58-2EF9F13C1203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/>
              </a:solidFill>
            </a:rPr>
            <a:t>DIAGNOSTIC     </a:t>
          </a:r>
          <a:endParaRPr lang="fr-FR" sz="2400" dirty="0">
            <a:solidFill>
              <a:schemeClr val="tx1"/>
            </a:solidFill>
          </a:endParaRPr>
        </a:p>
      </dgm:t>
    </dgm:pt>
    <dgm:pt modelId="{B567FF49-806C-844E-A81E-6BB6C2A44F6A}" type="parTrans" cxnId="{18B0F3A5-A567-EE4B-A3D6-C0F6279AF83B}">
      <dgm:prSet/>
      <dgm:spPr/>
      <dgm:t>
        <a:bodyPr/>
        <a:lstStyle/>
        <a:p>
          <a:endParaRPr lang="fr-FR" sz="1100">
            <a:solidFill>
              <a:schemeClr val="tx1"/>
            </a:solidFill>
          </a:endParaRPr>
        </a:p>
      </dgm:t>
    </dgm:pt>
    <dgm:pt modelId="{493A8205-CCA1-0D48-9C4E-885F47138F31}" type="sibTrans" cxnId="{18B0F3A5-A567-EE4B-A3D6-C0F6279AF83B}">
      <dgm:prSet/>
      <dgm:spPr/>
      <dgm:t>
        <a:bodyPr/>
        <a:lstStyle/>
        <a:p>
          <a:endParaRPr lang="fr-FR" sz="1100">
            <a:solidFill>
              <a:schemeClr val="tx1"/>
            </a:solidFill>
          </a:endParaRPr>
        </a:p>
      </dgm:t>
    </dgm:pt>
    <dgm:pt modelId="{5C620263-F79B-5C43-974A-7CE0CBCBD354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/>
              </a:solidFill>
            </a:rPr>
            <a:t>REMEDIATION</a:t>
          </a:r>
          <a:endParaRPr lang="fr-FR" sz="2400" dirty="0">
            <a:solidFill>
              <a:schemeClr val="tx1"/>
            </a:solidFill>
          </a:endParaRPr>
        </a:p>
      </dgm:t>
    </dgm:pt>
    <dgm:pt modelId="{6B03F09E-5680-964F-A482-DAD50E557299}" type="parTrans" cxnId="{83624BE4-6DF1-3344-9471-70EA3E04FD74}">
      <dgm:prSet/>
      <dgm:spPr/>
      <dgm:t>
        <a:bodyPr/>
        <a:lstStyle/>
        <a:p>
          <a:endParaRPr lang="fr-FR" sz="1100">
            <a:solidFill>
              <a:schemeClr val="tx1"/>
            </a:solidFill>
          </a:endParaRPr>
        </a:p>
      </dgm:t>
    </dgm:pt>
    <dgm:pt modelId="{80A28485-FCC1-4A4A-889F-662FA6A4F93A}" type="sibTrans" cxnId="{83624BE4-6DF1-3344-9471-70EA3E04FD74}">
      <dgm:prSet/>
      <dgm:spPr/>
      <dgm:t>
        <a:bodyPr/>
        <a:lstStyle/>
        <a:p>
          <a:endParaRPr lang="fr-FR" sz="1100">
            <a:solidFill>
              <a:schemeClr val="tx1"/>
            </a:solidFill>
          </a:endParaRPr>
        </a:p>
      </dgm:t>
    </dgm:pt>
    <dgm:pt modelId="{D9307051-BB8C-7340-90FF-1F81FDE031BE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/>
              </a:solidFill>
            </a:rPr>
            <a:t>SUIVI</a:t>
          </a:r>
          <a:endParaRPr lang="fr-FR" sz="2400" dirty="0">
            <a:solidFill>
              <a:schemeClr val="tx1"/>
            </a:solidFill>
          </a:endParaRPr>
        </a:p>
      </dgm:t>
    </dgm:pt>
    <dgm:pt modelId="{F137480E-0977-EA4B-AA75-D6FC7363CB9E}" type="parTrans" cxnId="{8E37AA4F-B8E9-C34B-9627-128A6EE7A4EA}">
      <dgm:prSet/>
      <dgm:spPr/>
      <dgm:t>
        <a:bodyPr/>
        <a:lstStyle/>
        <a:p>
          <a:endParaRPr lang="fr-FR" sz="1100">
            <a:solidFill>
              <a:schemeClr val="tx1"/>
            </a:solidFill>
          </a:endParaRPr>
        </a:p>
      </dgm:t>
    </dgm:pt>
    <dgm:pt modelId="{4712A58C-C0DF-8444-9084-E1316454C0AD}" type="sibTrans" cxnId="{8E37AA4F-B8E9-C34B-9627-128A6EE7A4EA}">
      <dgm:prSet/>
      <dgm:spPr/>
      <dgm:t>
        <a:bodyPr/>
        <a:lstStyle/>
        <a:p>
          <a:pPr rtl="0"/>
          <a:endParaRPr lang="fr-FR" sz="1100">
            <a:solidFill>
              <a:schemeClr val="tx1"/>
            </a:solidFill>
          </a:endParaRPr>
        </a:p>
      </dgm:t>
    </dgm:pt>
    <dgm:pt modelId="{4E65725F-62EB-FF4B-A5F5-220A7756938C}" type="pres">
      <dgm:prSet presAssocID="{E490E58E-412C-4D4D-8C5C-F02486A2F2A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2F9C617-6A26-6E4A-AD4B-9AE3FF81AC89}" type="pres">
      <dgm:prSet presAssocID="{B908CEAD-FA2C-0842-9D58-2EF9F13C1203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98B9F2-ECAC-C647-BFD3-F18F04BEEE9D}" type="pres">
      <dgm:prSet presAssocID="{493A8205-CCA1-0D48-9C4E-885F47138F31}" presName="parSpace" presStyleCnt="0"/>
      <dgm:spPr/>
    </dgm:pt>
    <dgm:pt modelId="{AD06B16A-D129-AC45-960E-266E45A5A154}" type="pres">
      <dgm:prSet presAssocID="{5C620263-F79B-5C43-974A-7CE0CBCBD354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13F115-C93D-6140-B3BD-5D8B02F1855E}" type="pres">
      <dgm:prSet presAssocID="{80A28485-FCC1-4A4A-889F-662FA6A4F93A}" presName="parSpace" presStyleCnt="0"/>
      <dgm:spPr/>
    </dgm:pt>
    <dgm:pt modelId="{E369B8C7-BD87-E348-AF10-39D92E9DDDEA}" type="pres">
      <dgm:prSet presAssocID="{D9307051-BB8C-7340-90FF-1F81FDE031BE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8B0F3A5-A567-EE4B-A3D6-C0F6279AF83B}" srcId="{E490E58E-412C-4D4D-8C5C-F02486A2F2A5}" destId="{B908CEAD-FA2C-0842-9D58-2EF9F13C1203}" srcOrd="0" destOrd="0" parTransId="{B567FF49-806C-844E-A81E-6BB6C2A44F6A}" sibTransId="{493A8205-CCA1-0D48-9C4E-885F47138F31}"/>
    <dgm:cxn modelId="{20037821-F777-AC40-B6D1-57F8688C6441}" type="presOf" srcId="{E490E58E-412C-4D4D-8C5C-F02486A2F2A5}" destId="{4E65725F-62EB-FF4B-A5F5-220A7756938C}" srcOrd="0" destOrd="0" presId="urn:microsoft.com/office/officeart/2005/8/layout/hChevron3"/>
    <dgm:cxn modelId="{AEE4F4C0-8F03-CD44-A861-B1AC07AA1248}" type="presOf" srcId="{D9307051-BB8C-7340-90FF-1F81FDE031BE}" destId="{E369B8C7-BD87-E348-AF10-39D92E9DDDEA}" srcOrd="0" destOrd="0" presId="urn:microsoft.com/office/officeart/2005/8/layout/hChevron3"/>
    <dgm:cxn modelId="{E01B1D85-27FF-7745-A094-324ACF384A6E}" type="presOf" srcId="{B908CEAD-FA2C-0842-9D58-2EF9F13C1203}" destId="{32F9C617-6A26-6E4A-AD4B-9AE3FF81AC89}" srcOrd="0" destOrd="0" presId="urn:microsoft.com/office/officeart/2005/8/layout/hChevron3"/>
    <dgm:cxn modelId="{2B3A9F94-0110-5F44-97F9-619C4DE4BFDD}" type="presOf" srcId="{5C620263-F79B-5C43-974A-7CE0CBCBD354}" destId="{AD06B16A-D129-AC45-960E-266E45A5A154}" srcOrd="0" destOrd="0" presId="urn:microsoft.com/office/officeart/2005/8/layout/hChevron3"/>
    <dgm:cxn modelId="{83624BE4-6DF1-3344-9471-70EA3E04FD74}" srcId="{E490E58E-412C-4D4D-8C5C-F02486A2F2A5}" destId="{5C620263-F79B-5C43-974A-7CE0CBCBD354}" srcOrd="1" destOrd="0" parTransId="{6B03F09E-5680-964F-A482-DAD50E557299}" sibTransId="{80A28485-FCC1-4A4A-889F-662FA6A4F93A}"/>
    <dgm:cxn modelId="{8E37AA4F-B8E9-C34B-9627-128A6EE7A4EA}" srcId="{E490E58E-412C-4D4D-8C5C-F02486A2F2A5}" destId="{D9307051-BB8C-7340-90FF-1F81FDE031BE}" srcOrd="2" destOrd="0" parTransId="{F137480E-0977-EA4B-AA75-D6FC7363CB9E}" sibTransId="{4712A58C-C0DF-8444-9084-E1316454C0AD}"/>
    <dgm:cxn modelId="{737250D0-BBBC-1C47-B095-2FAE3D51E942}" type="presParOf" srcId="{4E65725F-62EB-FF4B-A5F5-220A7756938C}" destId="{32F9C617-6A26-6E4A-AD4B-9AE3FF81AC89}" srcOrd="0" destOrd="0" presId="urn:microsoft.com/office/officeart/2005/8/layout/hChevron3"/>
    <dgm:cxn modelId="{70AA694B-0D05-D644-9BD7-337C5DD2DEDB}" type="presParOf" srcId="{4E65725F-62EB-FF4B-A5F5-220A7756938C}" destId="{FB98B9F2-ECAC-C647-BFD3-F18F04BEEE9D}" srcOrd="1" destOrd="0" presId="urn:microsoft.com/office/officeart/2005/8/layout/hChevron3"/>
    <dgm:cxn modelId="{C6D2CE24-D6D5-E446-BD42-D2849F307AFC}" type="presParOf" srcId="{4E65725F-62EB-FF4B-A5F5-220A7756938C}" destId="{AD06B16A-D129-AC45-960E-266E45A5A154}" srcOrd="2" destOrd="0" presId="urn:microsoft.com/office/officeart/2005/8/layout/hChevron3"/>
    <dgm:cxn modelId="{F60ECCEB-2D7D-0943-8A9B-877D42B2AFD0}" type="presParOf" srcId="{4E65725F-62EB-FF4B-A5F5-220A7756938C}" destId="{EB13F115-C93D-6140-B3BD-5D8B02F1855E}" srcOrd="3" destOrd="0" presId="urn:microsoft.com/office/officeart/2005/8/layout/hChevron3"/>
    <dgm:cxn modelId="{543DFDE8-1648-024D-8863-B7F2B5EF8AB5}" type="presParOf" srcId="{4E65725F-62EB-FF4B-A5F5-220A7756938C}" destId="{E369B8C7-BD87-E348-AF10-39D92E9DDDE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5D8673-E007-8147-BB15-BF32B491F0F8}" type="doc">
      <dgm:prSet loTypeId="urn:microsoft.com/office/officeart/2005/8/layout/process4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F8DAEF89-7B76-584C-AEC8-8239FF64DD60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Elèves Contexte Projet Etablissement Projet Académique</a:t>
          </a:r>
          <a:endParaRPr lang="fr-FR" dirty="0">
            <a:solidFill>
              <a:schemeClr val="tx1"/>
            </a:solidFill>
          </a:endParaRPr>
        </a:p>
      </dgm:t>
    </dgm:pt>
    <dgm:pt modelId="{99DC57CD-8083-6845-9F29-35912B28407B}" type="parTrans" cxnId="{0CF31E29-0BE3-EC4E-B422-A48193CAF72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05AABAF-002E-134E-8B35-90A7ECD7FE37}" type="sibTrans" cxnId="{0CF31E29-0BE3-EC4E-B422-A48193CAF72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68CAC75-9AF6-6140-9169-7E3A5F15CBCE}">
      <dgm:prSet phldrT="[Texte]" custT="1"/>
      <dgm:spPr/>
      <dgm:t>
        <a:bodyPr/>
        <a:lstStyle/>
        <a:p>
          <a:r>
            <a:rPr lang="fr-FR" sz="2800" dirty="0" smtClean="0">
              <a:solidFill>
                <a:schemeClr val="tx1"/>
              </a:solidFill>
            </a:rPr>
            <a:t>DIAGNOSTIC</a:t>
          </a:r>
          <a:endParaRPr lang="fr-FR" sz="2800" dirty="0">
            <a:solidFill>
              <a:schemeClr val="tx1"/>
            </a:solidFill>
          </a:endParaRPr>
        </a:p>
      </dgm:t>
    </dgm:pt>
    <dgm:pt modelId="{B7428502-D9A8-DB48-AC39-9CA4BA0B2011}" type="parTrans" cxnId="{3FE19A06-A4AE-2E46-9BA4-813BBD1C6F4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504CC67-98B7-7B49-888B-8020B8902788}" type="sibTrans" cxnId="{3FE19A06-A4AE-2E46-9BA4-813BBD1C6F4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3347FC3-F363-6A48-B2E3-5313DD29389F}">
      <dgm:prSet phldrT="[Texte]" custT="1"/>
      <dgm:spPr/>
      <dgm:t>
        <a:bodyPr/>
        <a:lstStyle/>
        <a:p>
          <a:r>
            <a:rPr lang="fr-FR" sz="2800" dirty="0" smtClean="0">
              <a:solidFill>
                <a:schemeClr val="tx1"/>
              </a:solidFill>
            </a:rPr>
            <a:t>Choix de certains Eléments signifiants du socle (ES</a:t>
          </a:r>
          <a:r>
            <a:rPr lang="fr-FR" sz="1800" dirty="0" smtClean="0">
              <a:solidFill>
                <a:schemeClr val="tx1"/>
              </a:solidFill>
            </a:rPr>
            <a:t>)</a:t>
          </a:r>
          <a:endParaRPr lang="fr-FR" sz="1800" dirty="0">
            <a:solidFill>
              <a:schemeClr val="tx1"/>
            </a:solidFill>
          </a:endParaRPr>
        </a:p>
      </dgm:t>
    </dgm:pt>
    <dgm:pt modelId="{D0F82C62-59C7-CB48-9D3E-75D646304973}" type="parTrans" cxnId="{F208EEBC-C224-3C4E-9CA8-A77DF9991A7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1C16EE5-36DE-5047-BDC9-F46CA490B855}" type="sibTrans" cxnId="{F208EEBC-C224-3C4E-9CA8-A77DF9991A7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41803CA4-A1D3-9C48-9BF1-92FC273AB6C7}">
      <dgm:prSet phldrT="[Texte]" custT="1"/>
      <dgm:spPr/>
      <dgm:t>
        <a:bodyPr/>
        <a:lstStyle/>
        <a:p>
          <a:r>
            <a:rPr lang="fr-FR" sz="2800" dirty="0" smtClean="0">
              <a:solidFill>
                <a:schemeClr val="tx1"/>
              </a:solidFill>
            </a:rPr>
            <a:t>Descripteurs</a:t>
          </a:r>
          <a:endParaRPr lang="fr-FR" sz="2800" dirty="0">
            <a:solidFill>
              <a:schemeClr val="tx1"/>
            </a:solidFill>
          </a:endParaRPr>
        </a:p>
      </dgm:t>
    </dgm:pt>
    <dgm:pt modelId="{08962977-E8E9-5E45-BF15-D6AA0F43B12F}" type="parTrans" cxnId="{9F8B4594-EE15-744C-82F4-70006581FBD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F714E03-78A0-BD49-A305-4B294BB15E12}" type="sibTrans" cxnId="{9F8B4594-EE15-744C-82F4-70006581FBD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4FE2D997-960A-7E46-BE9D-DA69CC4C8957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Exemple de descripteurs « Coopérer et réaliser un projet » déclinables sur 3 CAC</a:t>
          </a:r>
          <a:endParaRPr lang="fr-FR" dirty="0">
            <a:solidFill>
              <a:schemeClr val="tx1"/>
            </a:solidFill>
          </a:endParaRPr>
        </a:p>
      </dgm:t>
    </dgm:pt>
    <dgm:pt modelId="{29BC18D8-F93B-4545-8786-A46DF49E15AC}" type="parTrans" cxnId="{CAF11262-FF51-254F-B655-C43101BC154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8C0E261-B632-974B-B709-C96958E3CBB2}" type="sibTrans" cxnId="{CAF11262-FF51-254F-B655-C43101BC154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787AB75-8B2B-B648-A96E-B0D4A0ECCC48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Cac1 "planifier et réaliser une épreuve combinée</a:t>
          </a:r>
          <a:endParaRPr lang="fr-FR" dirty="0">
            <a:solidFill>
              <a:schemeClr val="tx1"/>
            </a:solidFill>
          </a:endParaRPr>
        </a:p>
      </dgm:t>
    </dgm:pt>
    <dgm:pt modelId="{B18B13EC-02AC-D841-8703-6206E7AC71DE}" type="parTrans" cxnId="{9CD8957C-80E6-C149-8753-42C08C3DBDE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311F2E9-B4A1-8B4B-9CE9-452D47CE6220}" type="sibTrans" cxnId="{9CD8957C-80E6-C149-8753-42C08C3DBDE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83CC532-FAB0-3341-A072-9734AE905A7B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CAC1 S’engager dans un programme de préparation collectif </a:t>
          </a:r>
          <a:endParaRPr lang="fr-FR" dirty="0">
            <a:solidFill>
              <a:schemeClr val="tx1"/>
            </a:solidFill>
          </a:endParaRPr>
        </a:p>
      </dgm:t>
    </dgm:pt>
    <dgm:pt modelId="{D0C6052F-45D5-C242-B1CB-C2562A50202B}" type="parTrans" cxnId="{33683762-F7C8-E042-B86D-B8B2F1C2E8F8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40809E2F-4F5A-7840-91EE-139FBD98B414}" type="sibTrans" cxnId="{33683762-F7C8-E042-B86D-B8B2F1C2E8F8}">
      <dgm:prSet/>
      <dgm:spPr/>
      <dgm:t>
        <a:bodyPr/>
        <a:lstStyle/>
        <a:p>
          <a:pPr rtl="0"/>
          <a:endParaRPr lang="fr-FR">
            <a:solidFill>
              <a:schemeClr val="tx1"/>
            </a:solidFill>
          </a:endParaRPr>
        </a:p>
      </dgm:t>
    </dgm:pt>
    <dgm:pt modelId="{29E6886E-4805-B244-8B00-1CE58D634C22}">
      <dgm:prSet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CAC3 Participer activement, au sein d’un groupe, à l’élaboration et à la formalisation d’un projet artistique </a:t>
          </a:r>
          <a:endParaRPr lang="fr-FR" dirty="0">
            <a:solidFill>
              <a:schemeClr val="tx1"/>
            </a:solidFill>
          </a:endParaRPr>
        </a:p>
      </dgm:t>
    </dgm:pt>
    <dgm:pt modelId="{07ACD423-70A7-DE42-895B-D3FBC6D043AE}" type="parTrans" cxnId="{4DB10510-EE62-2F40-9BE8-3A89B3F9E6E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A2F956E-E7D3-514C-8FFB-ACE51080D341}" type="sibTrans" cxnId="{4DB10510-EE62-2F40-9BE8-3A89B3F9E6E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A2B87B8-513F-F942-9455-28FC786B500E}">
      <dgm:prSet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CAC4 Réaliser des actions décisives en situation favorable afin de faire basculer le rapport de force en sa faveur ou en faveur de son équipe </a:t>
          </a:r>
          <a:endParaRPr lang="fr-FR" dirty="0">
            <a:solidFill>
              <a:schemeClr val="tx1"/>
            </a:solidFill>
          </a:endParaRPr>
        </a:p>
      </dgm:t>
    </dgm:pt>
    <dgm:pt modelId="{757E0FFB-036D-3743-883F-36A20ADDA647}" type="parTrans" cxnId="{E83FD0B5-9CF9-594A-8494-0941E646BC6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5243EA8-9142-004B-985D-0A3E4CB07E41}" type="sibTrans" cxnId="{E83FD0B5-9CF9-594A-8494-0941E646BC6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9BFF824-45C7-CC4E-8E58-90D530ACE60D}" type="pres">
      <dgm:prSet presAssocID="{A75D8673-E007-8147-BB15-BF32B491F0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7BE0A7-0DE4-2443-B5C1-7AF6343139C8}" type="pres">
      <dgm:prSet presAssocID="{4FE2D997-960A-7E46-BE9D-DA69CC4C8957}" presName="boxAndChildren" presStyleCnt="0"/>
      <dgm:spPr/>
    </dgm:pt>
    <dgm:pt modelId="{7DAF51BD-4A28-5E4F-ADE3-1A0926C0A25D}" type="pres">
      <dgm:prSet presAssocID="{4FE2D997-960A-7E46-BE9D-DA69CC4C8957}" presName="parentTextBox" presStyleLbl="node1" presStyleIdx="0" presStyleCnt="3"/>
      <dgm:spPr/>
      <dgm:t>
        <a:bodyPr/>
        <a:lstStyle/>
        <a:p>
          <a:endParaRPr lang="fr-FR"/>
        </a:p>
      </dgm:t>
    </dgm:pt>
    <dgm:pt modelId="{E537EE37-1077-6E41-B444-8814D0A736C4}" type="pres">
      <dgm:prSet presAssocID="{4FE2D997-960A-7E46-BE9D-DA69CC4C8957}" presName="entireBox" presStyleLbl="node1" presStyleIdx="0" presStyleCnt="3"/>
      <dgm:spPr/>
      <dgm:t>
        <a:bodyPr/>
        <a:lstStyle/>
        <a:p>
          <a:endParaRPr lang="fr-FR"/>
        </a:p>
      </dgm:t>
    </dgm:pt>
    <dgm:pt modelId="{FFAE58B9-3752-F941-83C9-CF404692FF0D}" type="pres">
      <dgm:prSet presAssocID="{4FE2D997-960A-7E46-BE9D-DA69CC4C8957}" presName="descendantBox" presStyleCnt="0"/>
      <dgm:spPr/>
    </dgm:pt>
    <dgm:pt modelId="{4930EB2A-4575-EC4D-8A50-7CD728BF8C3D}" type="pres">
      <dgm:prSet presAssocID="{8787AB75-8B2B-B648-A96E-B0D4A0ECCC48}" presName="childTextBox" presStyleLbl="fgAccFollowNode1" presStyleIdx="0" presStyleCnt="6" custLinFactNeighborX="-1513" custLinFactNeighborY="24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3F8E4E-95EE-4D41-8647-52761E7F017E}" type="pres">
      <dgm:prSet presAssocID="{E83CC532-FAB0-3341-A072-9734AE905A7B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FF7261-28D7-4548-AEBD-32222E0D0923}" type="pres">
      <dgm:prSet presAssocID="{29E6886E-4805-B244-8B00-1CE58D634C22}" presName="childTextBox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7C5FA7-986A-744C-91BA-44D2236011E5}" type="pres">
      <dgm:prSet presAssocID="{BA2B87B8-513F-F942-9455-28FC786B500E}" presName="childTextBox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5C4632-4F98-0C41-B701-2BDC64EDDB60}" type="pres">
      <dgm:prSet presAssocID="{A1C16EE5-36DE-5047-BDC9-F46CA490B855}" presName="sp" presStyleCnt="0"/>
      <dgm:spPr/>
    </dgm:pt>
    <dgm:pt modelId="{3359B0DA-139C-A54E-9858-3B6C9553A18B}" type="pres">
      <dgm:prSet presAssocID="{C3347FC3-F363-6A48-B2E3-5313DD29389F}" presName="arrowAndChildren" presStyleCnt="0"/>
      <dgm:spPr/>
    </dgm:pt>
    <dgm:pt modelId="{26A3FBEB-DAF0-D545-BC9A-FF1141DE98F2}" type="pres">
      <dgm:prSet presAssocID="{C3347FC3-F363-6A48-B2E3-5313DD29389F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E3D75615-2B2B-DF41-99D4-4821AAEF2AD3}" type="pres">
      <dgm:prSet presAssocID="{C3347FC3-F363-6A48-B2E3-5313DD29389F}" presName="arrow" presStyleLbl="node1" presStyleIdx="1" presStyleCnt="3"/>
      <dgm:spPr/>
      <dgm:t>
        <a:bodyPr/>
        <a:lstStyle/>
        <a:p>
          <a:endParaRPr lang="fr-FR"/>
        </a:p>
      </dgm:t>
    </dgm:pt>
    <dgm:pt modelId="{8D288F07-87EA-0F4D-A444-B730AA2987A6}" type="pres">
      <dgm:prSet presAssocID="{C3347FC3-F363-6A48-B2E3-5313DD29389F}" presName="descendantArrow" presStyleCnt="0"/>
      <dgm:spPr/>
    </dgm:pt>
    <dgm:pt modelId="{6307B517-B602-3147-AC27-FD12F27C5B71}" type="pres">
      <dgm:prSet presAssocID="{41803CA4-A1D3-9C48-9BF1-92FC273AB6C7}" presName="childTextArrow" presStyleLbl="fgAccFollowNode1" presStyleIdx="4" presStyleCnt="6" custScaleX="20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31BC48-88B0-FE46-B2A0-1BFC0694804C}" type="pres">
      <dgm:prSet presAssocID="{005AABAF-002E-134E-8B35-90A7ECD7FE37}" presName="sp" presStyleCnt="0"/>
      <dgm:spPr/>
    </dgm:pt>
    <dgm:pt modelId="{C2CAE828-58AF-B040-A294-05EE6F6EF70A}" type="pres">
      <dgm:prSet presAssocID="{F8DAEF89-7B76-584C-AEC8-8239FF64DD60}" presName="arrowAndChildren" presStyleCnt="0"/>
      <dgm:spPr/>
    </dgm:pt>
    <dgm:pt modelId="{E34711FE-B79A-BC47-A7E2-C2C844C4292B}" type="pres">
      <dgm:prSet presAssocID="{F8DAEF89-7B76-584C-AEC8-8239FF64DD60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58F43DE0-42AC-3445-9CDF-1ED40BCCABEE}" type="pres">
      <dgm:prSet presAssocID="{F8DAEF89-7B76-584C-AEC8-8239FF64DD60}" presName="arrow" presStyleLbl="node1" presStyleIdx="2" presStyleCnt="3" custLinFactNeighborX="-579" custLinFactNeighborY="-11688"/>
      <dgm:spPr/>
      <dgm:t>
        <a:bodyPr/>
        <a:lstStyle/>
        <a:p>
          <a:endParaRPr lang="fr-FR"/>
        </a:p>
      </dgm:t>
    </dgm:pt>
    <dgm:pt modelId="{28A83A74-64D8-F94C-97FF-1F9F68437804}" type="pres">
      <dgm:prSet presAssocID="{F8DAEF89-7B76-584C-AEC8-8239FF64DD60}" presName="descendantArrow" presStyleCnt="0"/>
      <dgm:spPr/>
    </dgm:pt>
    <dgm:pt modelId="{9C2A3C70-7D7E-C145-955E-39BC8148C2AE}" type="pres">
      <dgm:prSet presAssocID="{368CAC75-9AF6-6140-9169-7E3A5F15CBC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9CDB111-A9FC-DB48-AC67-F35D18E9A799}" type="presOf" srcId="{A75D8673-E007-8147-BB15-BF32B491F0F8}" destId="{E9BFF824-45C7-CC4E-8E58-90D530ACE60D}" srcOrd="0" destOrd="0" presId="urn:microsoft.com/office/officeart/2005/8/layout/process4"/>
    <dgm:cxn modelId="{FA3899CC-672F-F146-93EB-7BEA226CA60E}" type="presOf" srcId="{C3347FC3-F363-6A48-B2E3-5313DD29389F}" destId="{26A3FBEB-DAF0-D545-BC9A-FF1141DE98F2}" srcOrd="0" destOrd="0" presId="urn:microsoft.com/office/officeart/2005/8/layout/process4"/>
    <dgm:cxn modelId="{5FA6D032-2C15-BA44-8A32-8723E343D0A6}" type="presOf" srcId="{4FE2D997-960A-7E46-BE9D-DA69CC4C8957}" destId="{7DAF51BD-4A28-5E4F-ADE3-1A0926C0A25D}" srcOrd="0" destOrd="0" presId="urn:microsoft.com/office/officeart/2005/8/layout/process4"/>
    <dgm:cxn modelId="{3FE19A06-A4AE-2E46-9BA4-813BBD1C6F44}" srcId="{F8DAEF89-7B76-584C-AEC8-8239FF64DD60}" destId="{368CAC75-9AF6-6140-9169-7E3A5F15CBCE}" srcOrd="0" destOrd="0" parTransId="{B7428502-D9A8-DB48-AC39-9CA4BA0B2011}" sibTransId="{6504CC67-98B7-7B49-888B-8020B8902788}"/>
    <dgm:cxn modelId="{C0B9F0EB-9A79-D34F-9826-579B4838D88B}" type="presOf" srcId="{F8DAEF89-7B76-584C-AEC8-8239FF64DD60}" destId="{E34711FE-B79A-BC47-A7E2-C2C844C4292B}" srcOrd="0" destOrd="0" presId="urn:microsoft.com/office/officeart/2005/8/layout/process4"/>
    <dgm:cxn modelId="{DD7699E1-9FF2-6642-B681-42A321B4ACF9}" type="presOf" srcId="{F8DAEF89-7B76-584C-AEC8-8239FF64DD60}" destId="{58F43DE0-42AC-3445-9CDF-1ED40BCCABEE}" srcOrd="1" destOrd="0" presId="urn:microsoft.com/office/officeart/2005/8/layout/process4"/>
    <dgm:cxn modelId="{C163F052-2B96-7048-BDFB-52337B974DF0}" type="presOf" srcId="{E83CC532-FAB0-3341-A072-9734AE905A7B}" destId="{0B3F8E4E-95EE-4D41-8647-52761E7F017E}" srcOrd="0" destOrd="0" presId="urn:microsoft.com/office/officeart/2005/8/layout/process4"/>
    <dgm:cxn modelId="{CAF11262-FF51-254F-B655-C43101BC1547}" srcId="{A75D8673-E007-8147-BB15-BF32B491F0F8}" destId="{4FE2D997-960A-7E46-BE9D-DA69CC4C8957}" srcOrd="2" destOrd="0" parTransId="{29BC18D8-F93B-4545-8786-A46DF49E15AC}" sibTransId="{38C0E261-B632-974B-B709-C96958E3CBB2}"/>
    <dgm:cxn modelId="{D8B19986-E027-864B-B38A-10E767DDAB6D}" type="presOf" srcId="{368CAC75-9AF6-6140-9169-7E3A5F15CBCE}" destId="{9C2A3C70-7D7E-C145-955E-39BC8148C2AE}" srcOrd="0" destOrd="0" presId="urn:microsoft.com/office/officeart/2005/8/layout/process4"/>
    <dgm:cxn modelId="{9CD8957C-80E6-C149-8753-42C08C3DBDEE}" srcId="{4FE2D997-960A-7E46-BE9D-DA69CC4C8957}" destId="{8787AB75-8B2B-B648-A96E-B0D4A0ECCC48}" srcOrd="0" destOrd="0" parTransId="{B18B13EC-02AC-D841-8703-6206E7AC71DE}" sibTransId="{5311F2E9-B4A1-8B4B-9CE9-452D47CE6220}"/>
    <dgm:cxn modelId="{8D7C5E9D-74BB-6F4A-A458-899607FA0F1D}" type="presOf" srcId="{29E6886E-4805-B244-8B00-1CE58D634C22}" destId="{58FF7261-28D7-4548-AEBD-32222E0D0923}" srcOrd="0" destOrd="0" presId="urn:microsoft.com/office/officeart/2005/8/layout/process4"/>
    <dgm:cxn modelId="{4DB10510-EE62-2F40-9BE8-3A89B3F9E6E2}" srcId="{4FE2D997-960A-7E46-BE9D-DA69CC4C8957}" destId="{29E6886E-4805-B244-8B00-1CE58D634C22}" srcOrd="2" destOrd="0" parTransId="{07ACD423-70A7-DE42-895B-D3FBC6D043AE}" sibTransId="{2A2F956E-E7D3-514C-8FFB-ACE51080D341}"/>
    <dgm:cxn modelId="{7D51ED6F-D988-4F43-BD5C-FB765D3FA097}" type="presOf" srcId="{BA2B87B8-513F-F942-9455-28FC786B500E}" destId="{E17C5FA7-986A-744C-91BA-44D2236011E5}" srcOrd="0" destOrd="0" presId="urn:microsoft.com/office/officeart/2005/8/layout/process4"/>
    <dgm:cxn modelId="{9F8B4594-EE15-744C-82F4-70006581FBD5}" srcId="{C3347FC3-F363-6A48-B2E3-5313DD29389F}" destId="{41803CA4-A1D3-9C48-9BF1-92FC273AB6C7}" srcOrd="0" destOrd="0" parTransId="{08962977-E8E9-5E45-BF15-D6AA0F43B12F}" sibTransId="{FF714E03-78A0-BD49-A305-4B294BB15E12}"/>
    <dgm:cxn modelId="{65A938DB-C451-C142-AD83-B241DFDF92E0}" type="presOf" srcId="{8787AB75-8B2B-B648-A96E-B0D4A0ECCC48}" destId="{4930EB2A-4575-EC4D-8A50-7CD728BF8C3D}" srcOrd="0" destOrd="0" presId="urn:microsoft.com/office/officeart/2005/8/layout/process4"/>
    <dgm:cxn modelId="{E83FD0B5-9CF9-594A-8494-0941E646BC62}" srcId="{4FE2D997-960A-7E46-BE9D-DA69CC4C8957}" destId="{BA2B87B8-513F-F942-9455-28FC786B500E}" srcOrd="3" destOrd="0" parTransId="{757E0FFB-036D-3743-883F-36A20ADDA647}" sibTransId="{C5243EA8-9142-004B-985D-0A3E4CB07E41}"/>
    <dgm:cxn modelId="{6A6CFEC3-2591-D04A-A8C4-1BB60B3DBE85}" type="presOf" srcId="{41803CA4-A1D3-9C48-9BF1-92FC273AB6C7}" destId="{6307B517-B602-3147-AC27-FD12F27C5B71}" srcOrd="0" destOrd="0" presId="urn:microsoft.com/office/officeart/2005/8/layout/process4"/>
    <dgm:cxn modelId="{33683762-F7C8-E042-B86D-B8B2F1C2E8F8}" srcId="{4FE2D997-960A-7E46-BE9D-DA69CC4C8957}" destId="{E83CC532-FAB0-3341-A072-9734AE905A7B}" srcOrd="1" destOrd="0" parTransId="{D0C6052F-45D5-C242-B1CB-C2562A50202B}" sibTransId="{40809E2F-4F5A-7840-91EE-139FBD98B414}"/>
    <dgm:cxn modelId="{F208EEBC-C224-3C4E-9CA8-A77DF9991A75}" srcId="{A75D8673-E007-8147-BB15-BF32B491F0F8}" destId="{C3347FC3-F363-6A48-B2E3-5313DD29389F}" srcOrd="1" destOrd="0" parTransId="{D0F82C62-59C7-CB48-9D3E-75D646304973}" sibTransId="{A1C16EE5-36DE-5047-BDC9-F46CA490B855}"/>
    <dgm:cxn modelId="{0CF31E29-0BE3-EC4E-B422-A48193CAF72E}" srcId="{A75D8673-E007-8147-BB15-BF32B491F0F8}" destId="{F8DAEF89-7B76-584C-AEC8-8239FF64DD60}" srcOrd="0" destOrd="0" parTransId="{99DC57CD-8083-6845-9F29-35912B28407B}" sibTransId="{005AABAF-002E-134E-8B35-90A7ECD7FE37}"/>
    <dgm:cxn modelId="{E7AB084C-9D11-9B45-9EF1-8D5EB58A0D2D}" type="presOf" srcId="{4FE2D997-960A-7E46-BE9D-DA69CC4C8957}" destId="{E537EE37-1077-6E41-B444-8814D0A736C4}" srcOrd="1" destOrd="0" presId="urn:microsoft.com/office/officeart/2005/8/layout/process4"/>
    <dgm:cxn modelId="{1CA8B24C-7698-C247-9BDA-73A359487871}" type="presOf" srcId="{C3347FC3-F363-6A48-B2E3-5313DD29389F}" destId="{E3D75615-2B2B-DF41-99D4-4821AAEF2AD3}" srcOrd="1" destOrd="0" presId="urn:microsoft.com/office/officeart/2005/8/layout/process4"/>
    <dgm:cxn modelId="{14D76A1E-D178-DE48-96C3-C41713340A0E}" type="presParOf" srcId="{E9BFF824-45C7-CC4E-8E58-90D530ACE60D}" destId="{D07BE0A7-0DE4-2443-B5C1-7AF6343139C8}" srcOrd="0" destOrd="0" presId="urn:microsoft.com/office/officeart/2005/8/layout/process4"/>
    <dgm:cxn modelId="{49A7D0F9-5273-004A-8811-866B050920CD}" type="presParOf" srcId="{D07BE0A7-0DE4-2443-B5C1-7AF6343139C8}" destId="{7DAF51BD-4A28-5E4F-ADE3-1A0926C0A25D}" srcOrd="0" destOrd="0" presId="urn:microsoft.com/office/officeart/2005/8/layout/process4"/>
    <dgm:cxn modelId="{62E816E2-4DF7-AA4C-9A7E-EE29B7B3A808}" type="presParOf" srcId="{D07BE0A7-0DE4-2443-B5C1-7AF6343139C8}" destId="{E537EE37-1077-6E41-B444-8814D0A736C4}" srcOrd="1" destOrd="0" presId="urn:microsoft.com/office/officeart/2005/8/layout/process4"/>
    <dgm:cxn modelId="{1529267F-B201-C048-895F-606999982658}" type="presParOf" srcId="{D07BE0A7-0DE4-2443-B5C1-7AF6343139C8}" destId="{FFAE58B9-3752-F941-83C9-CF404692FF0D}" srcOrd="2" destOrd="0" presId="urn:microsoft.com/office/officeart/2005/8/layout/process4"/>
    <dgm:cxn modelId="{D18885B3-531B-6F45-BCB6-B7A0261D7F07}" type="presParOf" srcId="{FFAE58B9-3752-F941-83C9-CF404692FF0D}" destId="{4930EB2A-4575-EC4D-8A50-7CD728BF8C3D}" srcOrd="0" destOrd="0" presId="urn:microsoft.com/office/officeart/2005/8/layout/process4"/>
    <dgm:cxn modelId="{5697E5F4-D590-EC43-9269-B05C9F14AE24}" type="presParOf" srcId="{FFAE58B9-3752-F941-83C9-CF404692FF0D}" destId="{0B3F8E4E-95EE-4D41-8647-52761E7F017E}" srcOrd="1" destOrd="0" presId="urn:microsoft.com/office/officeart/2005/8/layout/process4"/>
    <dgm:cxn modelId="{F6C42973-B6FC-4145-A0A6-E2FFA520D6B4}" type="presParOf" srcId="{FFAE58B9-3752-F941-83C9-CF404692FF0D}" destId="{58FF7261-28D7-4548-AEBD-32222E0D0923}" srcOrd="2" destOrd="0" presId="urn:microsoft.com/office/officeart/2005/8/layout/process4"/>
    <dgm:cxn modelId="{6C1B55BB-CBE2-0C44-ACCA-483B6E1DE56C}" type="presParOf" srcId="{FFAE58B9-3752-F941-83C9-CF404692FF0D}" destId="{E17C5FA7-986A-744C-91BA-44D2236011E5}" srcOrd="3" destOrd="0" presId="urn:microsoft.com/office/officeart/2005/8/layout/process4"/>
    <dgm:cxn modelId="{866CF3E0-A2C2-4646-A031-E81F3B7BB1E8}" type="presParOf" srcId="{E9BFF824-45C7-CC4E-8E58-90D530ACE60D}" destId="{2E5C4632-4F98-0C41-B701-2BDC64EDDB60}" srcOrd="1" destOrd="0" presId="urn:microsoft.com/office/officeart/2005/8/layout/process4"/>
    <dgm:cxn modelId="{DAB793CB-0826-8E4B-BC3B-3B6174ADCA83}" type="presParOf" srcId="{E9BFF824-45C7-CC4E-8E58-90D530ACE60D}" destId="{3359B0DA-139C-A54E-9858-3B6C9553A18B}" srcOrd="2" destOrd="0" presId="urn:microsoft.com/office/officeart/2005/8/layout/process4"/>
    <dgm:cxn modelId="{FAA769D4-D571-D745-BC29-C2CA499561D4}" type="presParOf" srcId="{3359B0DA-139C-A54E-9858-3B6C9553A18B}" destId="{26A3FBEB-DAF0-D545-BC9A-FF1141DE98F2}" srcOrd="0" destOrd="0" presId="urn:microsoft.com/office/officeart/2005/8/layout/process4"/>
    <dgm:cxn modelId="{010FDB51-D924-3D46-A2D1-69697885E909}" type="presParOf" srcId="{3359B0DA-139C-A54E-9858-3B6C9553A18B}" destId="{E3D75615-2B2B-DF41-99D4-4821AAEF2AD3}" srcOrd="1" destOrd="0" presId="urn:microsoft.com/office/officeart/2005/8/layout/process4"/>
    <dgm:cxn modelId="{189B4B74-556B-3741-9B0F-C0536C8A6F4A}" type="presParOf" srcId="{3359B0DA-139C-A54E-9858-3B6C9553A18B}" destId="{8D288F07-87EA-0F4D-A444-B730AA2987A6}" srcOrd="2" destOrd="0" presId="urn:microsoft.com/office/officeart/2005/8/layout/process4"/>
    <dgm:cxn modelId="{D7A86C3C-9686-464B-BB12-EB143E6447C0}" type="presParOf" srcId="{8D288F07-87EA-0F4D-A444-B730AA2987A6}" destId="{6307B517-B602-3147-AC27-FD12F27C5B71}" srcOrd="0" destOrd="0" presId="urn:microsoft.com/office/officeart/2005/8/layout/process4"/>
    <dgm:cxn modelId="{781405BC-395C-8D4F-9F2F-D886F493BE37}" type="presParOf" srcId="{E9BFF824-45C7-CC4E-8E58-90D530ACE60D}" destId="{0131BC48-88B0-FE46-B2A0-1BFC0694804C}" srcOrd="3" destOrd="0" presId="urn:microsoft.com/office/officeart/2005/8/layout/process4"/>
    <dgm:cxn modelId="{3DC174DB-D1FA-B647-830E-D448712F64CE}" type="presParOf" srcId="{E9BFF824-45C7-CC4E-8E58-90D530ACE60D}" destId="{C2CAE828-58AF-B040-A294-05EE6F6EF70A}" srcOrd="4" destOrd="0" presId="urn:microsoft.com/office/officeart/2005/8/layout/process4"/>
    <dgm:cxn modelId="{CF144F7A-330C-464D-8E2C-BF71E726592D}" type="presParOf" srcId="{C2CAE828-58AF-B040-A294-05EE6F6EF70A}" destId="{E34711FE-B79A-BC47-A7E2-C2C844C4292B}" srcOrd="0" destOrd="0" presId="urn:microsoft.com/office/officeart/2005/8/layout/process4"/>
    <dgm:cxn modelId="{1AF74B16-0CA9-D641-BC07-783936C18A72}" type="presParOf" srcId="{C2CAE828-58AF-B040-A294-05EE6F6EF70A}" destId="{58F43DE0-42AC-3445-9CDF-1ED40BCCABEE}" srcOrd="1" destOrd="0" presId="urn:microsoft.com/office/officeart/2005/8/layout/process4"/>
    <dgm:cxn modelId="{75BA23C3-8EC1-0B41-99E0-A7165E631FB6}" type="presParOf" srcId="{C2CAE828-58AF-B040-A294-05EE6F6EF70A}" destId="{28A83A74-64D8-F94C-97FF-1F9F68437804}" srcOrd="2" destOrd="0" presId="urn:microsoft.com/office/officeart/2005/8/layout/process4"/>
    <dgm:cxn modelId="{5DD6B855-823D-AC4F-BB27-5D657A0F3565}" type="presParOf" srcId="{28A83A74-64D8-F94C-97FF-1F9F68437804}" destId="{9C2A3C70-7D7E-C145-955E-39BC8148C2A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9C617-6A26-6E4A-AD4B-9AE3FF81AC89}">
      <dsp:nvSpPr>
        <dsp:cNvPr id="0" name=""/>
        <dsp:cNvSpPr/>
      </dsp:nvSpPr>
      <dsp:spPr>
        <a:xfrm>
          <a:off x="4608" y="0"/>
          <a:ext cx="4029498" cy="80682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</a:rPr>
            <a:t>DIAGNOSTIC     </a:t>
          </a:r>
          <a:endParaRPr lang="fr-FR" sz="2400" kern="1200" dirty="0">
            <a:solidFill>
              <a:schemeClr val="tx1"/>
            </a:solidFill>
          </a:endParaRPr>
        </a:p>
      </dsp:txBody>
      <dsp:txXfrm>
        <a:off x="4608" y="0"/>
        <a:ext cx="3827792" cy="806824"/>
      </dsp:txXfrm>
    </dsp:sp>
    <dsp:sp modelId="{AD06B16A-D129-AC45-960E-266E45A5A154}">
      <dsp:nvSpPr>
        <dsp:cNvPr id="0" name=""/>
        <dsp:cNvSpPr/>
      </dsp:nvSpPr>
      <dsp:spPr>
        <a:xfrm>
          <a:off x="3228206" y="0"/>
          <a:ext cx="4029498" cy="806824"/>
        </a:xfrm>
        <a:prstGeom prst="chevron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</a:rPr>
            <a:t>REMEDIATION</a:t>
          </a:r>
          <a:endParaRPr lang="fr-FR" sz="2400" kern="1200" dirty="0">
            <a:solidFill>
              <a:schemeClr val="tx1"/>
            </a:solidFill>
          </a:endParaRPr>
        </a:p>
      </dsp:txBody>
      <dsp:txXfrm>
        <a:off x="3631618" y="0"/>
        <a:ext cx="3222674" cy="806824"/>
      </dsp:txXfrm>
    </dsp:sp>
    <dsp:sp modelId="{E369B8C7-BD87-E348-AF10-39D92E9DDDEA}">
      <dsp:nvSpPr>
        <dsp:cNvPr id="0" name=""/>
        <dsp:cNvSpPr/>
      </dsp:nvSpPr>
      <dsp:spPr>
        <a:xfrm>
          <a:off x="6451805" y="0"/>
          <a:ext cx="4029498" cy="806824"/>
        </a:xfrm>
        <a:prstGeom prst="chevron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</a:rPr>
            <a:t>SUIVI</a:t>
          </a:r>
          <a:endParaRPr lang="fr-FR" sz="2400" kern="1200" dirty="0">
            <a:solidFill>
              <a:schemeClr val="tx1"/>
            </a:solidFill>
          </a:endParaRPr>
        </a:p>
      </dsp:txBody>
      <dsp:txXfrm>
        <a:off x="6855217" y="0"/>
        <a:ext cx="3222674" cy="806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7EE37-1077-6E41-B444-8814D0A736C4}">
      <dsp:nvSpPr>
        <dsp:cNvPr id="0" name=""/>
        <dsp:cNvSpPr/>
      </dsp:nvSpPr>
      <dsp:spPr>
        <a:xfrm>
          <a:off x="0" y="3586602"/>
          <a:ext cx="11591365" cy="117720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chemeClr val="tx1"/>
              </a:solidFill>
            </a:rPr>
            <a:t>Exemple de descripteurs « Coopérer et réaliser un projet » déclinables sur 3 CAC</a:t>
          </a:r>
          <a:endParaRPr lang="fr-FR" sz="2300" kern="1200" dirty="0">
            <a:solidFill>
              <a:schemeClr val="tx1"/>
            </a:solidFill>
          </a:endParaRPr>
        </a:p>
      </dsp:txBody>
      <dsp:txXfrm>
        <a:off x="0" y="3586602"/>
        <a:ext cx="11591365" cy="635689"/>
      </dsp:txXfrm>
    </dsp:sp>
    <dsp:sp modelId="{4930EB2A-4575-EC4D-8A50-7CD728BF8C3D}">
      <dsp:nvSpPr>
        <dsp:cNvPr id="0" name=""/>
        <dsp:cNvSpPr/>
      </dsp:nvSpPr>
      <dsp:spPr>
        <a:xfrm>
          <a:off x="0" y="4212194"/>
          <a:ext cx="2897841" cy="54151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tx1"/>
              </a:solidFill>
            </a:rPr>
            <a:t>Cac1 "planifier et réaliser une épreuve combinée</a:t>
          </a:r>
          <a:endParaRPr lang="fr-FR" sz="1000" kern="1200" dirty="0">
            <a:solidFill>
              <a:schemeClr val="tx1"/>
            </a:solidFill>
          </a:endParaRPr>
        </a:p>
      </dsp:txBody>
      <dsp:txXfrm>
        <a:off x="0" y="4212194"/>
        <a:ext cx="2897841" cy="541513"/>
      </dsp:txXfrm>
    </dsp:sp>
    <dsp:sp modelId="{0B3F8E4E-95EE-4D41-8647-52761E7F017E}">
      <dsp:nvSpPr>
        <dsp:cNvPr id="0" name=""/>
        <dsp:cNvSpPr/>
      </dsp:nvSpPr>
      <dsp:spPr>
        <a:xfrm>
          <a:off x="2897841" y="4198748"/>
          <a:ext cx="2897841" cy="541513"/>
        </a:xfrm>
        <a:prstGeom prst="rect">
          <a:avLst/>
        </a:prstGeom>
        <a:solidFill>
          <a:schemeClr val="accent2">
            <a:tint val="40000"/>
            <a:alpha val="90000"/>
            <a:hueOff val="-748274"/>
            <a:satOff val="1505"/>
            <a:lumOff val="229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748274"/>
              <a:satOff val="1505"/>
              <a:lumOff val="2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tx1"/>
              </a:solidFill>
            </a:rPr>
            <a:t>CAC1 S’engager dans un programme de préparation collectif </a:t>
          </a:r>
          <a:endParaRPr lang="fr-FR" sz="1000" kern="1200" dirty="0">
            <a:solidFill>
              <a:schemeClr val="tx1"/>
            </a:solidFill>
          </a:endParaRPr>
        </a:p>
      </dsp:txBody>
      <dsp:txXfrm>
        <a:off x="2897841" y="4198748"/>
        <a:ext cx="2897841" cy="541513"/>
      </dsp:txXfrm>
    </dsp:sp>
    <dsp:sp modelId="{58FF7261-28D7-4548-AEBD-32222E0D0923}">
      <dsp:nvSpPr>
        <dsp:cNvPr id="0" name=""/>
        <dsp:cNvSpPr/>
      </dsp:nvSpPr>
      <dsp:spPr>
        <a:xfrm>
          <a:off x="5795682" y="4198748"/>
          <a:ext cx="2897841" cy="541513"/>
        </a:xfrm>
        <a:prstGeom prst="rect">
          <a:avLst/>
        </a:prstGeom>
        <a:solidFill>
          <a:schemeClr val="accent2">
            <a:tint val="40000"/>
            <a:alpha val="90000"/>
            <a:hueOff val="-1496547"/>
            <a:satOff val="3010"/>
            <a:lumOff val="459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1496547"/>
              <a:satOff val="3010"/>
              <a:lumOff val="4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tx1"/>
              </a:solidFill>
            </a:rPr>
            <a:t>CAC3 Participer activement, au sein d’un groupe, à l’élaboration et à la formalisation d’un projet artistique </a:t>
          </a:r>
          <a:endParaRPr lang="fr-FR" sz="1000" kern="1200" dirty="0">
            <a:solidFill>
              <a:schemeClr val="tx1"/>
            </a:solidFill>
          </a:endParaRPr>
        </a:p>
      </dsp:txBody>
      <dsp:txXfrm>
        <a:off x="5795682" y="4198748"/>
        <a:ext cx="2897841" cy="541513"/>
      </dsp:txXfrm>
    </dsp:sp>
    <dsp:sp modelId="{E17C5FA7-986A-744C-91BA-44D2236011E5}">
      <dsp:nvSpPr>
        <dsp:cNvPr id="0" name=""/>
        <dsp:cNvSpPr/>
      </dsp:nvSpPr>
      <dsp:spPr>
        <a:xfrm>
          <a:off x="8693523" y="4198748"/>
          <a:ext cx="2897841" cy="541513"/>
        </a:xfrm>
        <a:prstGeom prst="rect">
          <a:avLst/>
        </a:prstGeom>
        <a:solidFill>
          <a:schemeClr val="accent2">
            <a:tint val="40000"/>
            <a:alpha val="90000"/>
            <a:hueOff val="-2244821"/>
            <a:satOff val="4516"/>
            <a:lumOff val="688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2244821"/>
              <a:satOff val="4516"/>
              <a:lumOff val="6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tx1"/>
              </a:solidFill>
            </a:rPr>
            <a:t>CAC4 Réaliser des actions décisives en situation favorable afin de faire basculer le rapport de force en sa faveur ou en faveur de son équipe </a:t>
          </a:r>
          <a:endParaRPr lang="fr-FR" sz="1000" kern="1200" dirty="0">
            <a:solidFill>
              <a:schemeClr val="tx1"/>
            </a:solidFill>
          </a:endParaRPr>
        </a:p>
      </dsp:txBody>
      <dsp:txXfrm>
        <a:off x="8693523" y="4198748"/>
        <a:ext cx="2897841" cy="541513"/>
      </dsp:txXfrm>
    </dsp:sp>
    <dsp:sp modelId="{E3D75615-2B2B-DF41-99D4-4821AAEF2AD3}">
      <dsp:nvSpPr>
        <dsp:cNvPr id="0" name=""/>
        <dsp:cNvSpPr/>
      </dsp:nvSpPr>
      <dsp:spPr>
        <a:xfrm rot="10800000">
          <a:off x="0" y="1793722"/>
          <a:ext cx="11591365" cy="1810538"/>
        </a:xfrm>
        <a:prstGeom prst="upArrowCallou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</a:rPr>
            <a:t>Choix de certains Eléments signifiants du socle (ES</a:t>
          </a:r>
          <a:r>
            <a:rPr lang="fr-FR" sz="1800" kern="1200" dirty="0" smtClean="0">
              <a:solidFill>
                <a:schemeClr val="tx1"/>
              </a:solidFill>
            </a:rPr>
            <a:t>)</a:t>
          </a:r>
          <a:endParaRPr lang="fr-FR" sz="1800" kern="1200" dirty="0">
            <a:solidFill>
              <a:schemeClr val="tx1"/>
            </a:solidFill>
          </a:endParaRPr>
        </a:p>
      </dsp:txBody>
      <dsp:txXfrm rot="-10800000">
        <a:off x="0" y="1793722"/>
        <a:ext cx="11591365" cy="635498"/>
      </dsp:txXfrm>
    </dsp:sp>
    <dsp:sp modelId="{6307B517-B602-3147-AC27-FD12F27C5B71}">
      <dsp:nvSpPr>
        <dsp:cNvPr id="0" name=""/>
        <dsp:cNvSpPr/>
      </dsp:nvSpPr>
      <dsp:spPr>
        <a:xfrm>
          <a:off x="1414" y="2429221"/>
          <a:ext cx="11588535" cy="541350"/>
        </a:xfrm>
        <a:prstGeom prst="rect">
          <a:avLst/>
        </a:prstGeom>
        <a:solidFill>
          <a:schemeClr val="accent2">
            <a:tint val="40000"/>
            <a:alpha val="90000"/>
            <a:hueOff val="-2993095"/>
            <a:satOff val="6021"/>
            <a:lumOff val="918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2993095"/>
              <a:satOff val="6021"/>
              <a:lumOff val="9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</a:rPr>
            <a:t>Descripteurs</a:t>
          </a:r>
          <a:endParaRPr lang="fr-FR" sz="2800" kern="1200" dirty="0">
            <a:solidFill>
              <a:schemeClr val="tx1"/>
            </a:solidFill>
          </a:endParaRPr>
        </a:p>
      </dsp:txBody>
      <dsp:txXfrm>
        <a:off x="1414" y="2429221"/>
        <a:ext cx="11588535" cy="541350"/>
      </dsp:txXfrm>
    </dsp:sp>
    <dsp:sp modelId="{58F43DE0-42AC-3445-9CDF-1ED40BCCABEE}">
      <dsp:nvSpPr>
        <dsp:cNvPr id="0" name=""/>
        <dsp:cNvSpPr/>
      </dsp:nvSpPr>
      <dsp:spPr>
        <a:xfrm rot="10800000">
          <a:off x="0" y="0"/>
          <a:ext cx="11591365" cy="1810538"/>
        </a:xfrm>
        <a:prstGeom prst="upArrowCallou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chemeClr val="tx1"/>
              </a:solidFill>
            </a:rPr>
            <a:t>Elèves Contexte Projet Etablissement Projet Académique</a:t>
          </a:r>
          <a:endParaRPr lang="fr-FR" sz="2300" kern="1200" dirty="0">
            <a:solidFill>
              <a:schemeClr val="tx1"/>
            </a:solidFill>
          </a:endParaRPr>
        </a:p>
      </dsp:txBody>
      <dsp:txXfrm rot="-10800000">
        <a:off x="0" y="0"/>
        <a:ext cx="11591365" cy="635498"/>
      </dsp:txXfrm>
    </dsp:sp>
    <dsp:sp modelId="{9C2A3C70-7D7E-C145-955E-39BC8148C2AE}">
      <dsp:nvSpPr>
        <dsp:cNvPr id="0" name=""/>
        <dsp:cNvSpPr/>
      </dsp:nvSpPr>
      <dsp:spPr>
        <a:xfrm>
          <a:off x="0" y="636341"/>
          <a:ext cx="11591365" cy="541350"/>
        </a:xfrm>
        <a:prstGeom prst="rect">
          <a:avLst/>
        </a:prstGeom>
        <a:solidFill>
          <a:schemeClr val="accent2">
            <a:tint val="40000"/>
            <a:alpha val="90000"/>
            <a:hueOff val="-3741368"/>
            <a:satOff val="7526"/>
            <a:lumOff val="1147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1"/>
              </a:solidFill>
            </a:rPr>
            <a:t>DIAGNOSTIC</a:t>
          </a:r>
          <a:endParaRPr lang="fr-FR" sz="2800" kern="1200" dirty="0">
            <a:solidFill>
              <a:schemeClr val="tx1"/>
            </a:solidFill>
          </a:endParaRPr>
        </a:p>
      </dsp:txBody>
      <dsp:txXfrm>
        <a:off x="0" y="636341"/>
        <a:ext cx="11591365" cy="541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149B29B-2596-4825-B206-5AB4C02F1B58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88CEF7D-40CA-4512-AE2D-55294B791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1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EF7D-40CA-4512-AE2D-55294B7916E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169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 smtClean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B92658-4955-4C49-8260-81B63790D5F0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531956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39738" y="1252538"/>
            <a:ext cx="6008687" cy="33813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15EC3-1D82-4145-98BD-52C3F1B448D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07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EF7D-40CA-4512-AE2D-55294B7916E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09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Etab</a:t>
            </a:r>
            <a:r>
              <a:rPr lang="fr-FR" dirty="0" smtClean="0"/>
              <a:t> en vert rentrés par le socle ou l’APSA</a:t>
            </a:r>
            <a:r>
              <a:rPr lang="mr-IN" dirty="0" smtClean="0"/>
              <a:t>…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EF7D-40CA-4512-AE2D-55294B7916E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771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EF7D-40CA-4512-AE2D-55294B7916E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034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EF7D-40CA-4512-AE2D-55294B7916E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530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Prise </a:t>
            </a:r>
            <a:r>
              <a:rPr lang="fr-FR" dirty="0" smtClean="0"/>
              <a:t>en compte </a:t>
            </a:r>
            <a:r>
              <a:rPr lang="fr-FR" dirty="0" smtClean="0"/>
              <a:t>du </a:t>
            </a:r>
            <a:r>
              <a:rPr lang="fr-FR" dirty="0" smtClean="0"/>
              <a:t>meilleur </a:t>
            </a:r>
            <a:r>
              <a:rPr lang="fr-FR" dirty="0" smtClean="0"/>
              <a:t>niveau atteint par l’élève pendant le cycle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EF7D-40CA-4512-AE2D-55294B7916E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7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86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51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01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667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854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047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657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49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7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40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38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62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13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27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2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7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71D7-1BC9-4E07-AA56-A8DC30E4532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F39215-B426-4732-897D-713820AAB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17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95818" y="112608"/>
            <a:ext cx="5836525" cy="7096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hangingPunct="1"/>
            <a:r>
              <a:rPr lang="fr-FR" altLang="fr-FR" sz="1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GROUPE RESSOURCE ACADEMIQUE COLLEGE LYON</a:t>
            </a:r>
            <a:r>
              <a:rPr lang="fr-FR" altLang="fr-FR" sz="1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fr-FR" altLang="fr-FR" sz="1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</a:br>
            <a:endParaRPr lang="fr-FR" altLang="fr-FR" sz="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8175686" y="5449437"/>
            <a:ext cx="40163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fr-FR" altLang="fr-FR" dirty="0">
                <a:ln w="0"/>
                <a:solidFill>
                  <a:schemeClr val="tx1"/>
                </a:solidFill>
                <a:latin typeface="Arial" panose="020B0604020202020204" pitchFamily="34" charset="0"/>
              </a:rPr>
              <a:t>Jean-Marc </a:t>
            </a:r>
            <a:r>
              <a:rPr lang="fr-FR" altLang="fr-FR" dirty="0" smtClean="0">
                <a:ln w="0"/>
                <a:solidFill>
                  <a:schemeClr val="tx1"/>
                </a:solidFill>
                <a:latin typeface="Arial" panose="020B0604020202020204" pitchFamily="34" charset="0"/>
              </a:rPr>
              <a:t>BODET IA-IPR EPS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fr-FR" altLang="fr-FR" dirty="0" smtClean="0">
                <a:ln w="0"/>
                <a:solidFill>
                  <a:schemeClr val="tx1"/>
                </a:solidFill>
                <a:latin typeface="Arial" panose="020B0604020202020204" pitchFamily="34" charset="0"/>
              </a:rPr>
              <a:t>Jean-Luc COURNAC IA IPR EPS</a:t>
            </a:r>
          </a:p>
          <a:p>
            <a:pPr>
              <a:spcBef>
                <a:spcPts val="0"/>
              </a:spcBef>
              <a:buClrTx/>
              <a:buSzTx/>
              <a:buNone/>
            </a:pPr>
            <a:r>
              <a:rPr lang="fr-FR" altLang="fr-FR" dirty="0">
                <a:ln w="0"/>
                <a:solidFill>
                  <a:schemeClr val="tx1"/>
                </a:solidFill>
                <a:latin typeface="Arial" panose="020B0604020202020204" pitchFamily="34" charset="0"/>
              </a:rPr>
              <a:t>Pierre Etienne TAILFER IA IPR </a:t>
            </a:r>
            <a:r>
              <a:rPr lang="fr-FR" altLang="fr-FR" dirty="0" smtClean="0">
                <a:ln w="0"/>
                <a:solidFill>
                  <a:schemeClr val="tx1"/>
                </a:solidFill>
                <a:latin typeface="Arial" panose="020B0604020202020204" pitchFamily="34" charset="0"/>
              </a:rPr>
              <a:t>EPS</a:t>
            </a:r>
            <a:br>
              <a:rPr lang="fr-FR" altLang="fr-FR" dirty="0" smtClean="0">
                <a:ln w="0"/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fr-FR" altLang="fr-FR" dirty="0" smtClean="0">
                <a:ln w="0"/>
                <a:solidFill>
                  <a:schemeClr val="tx1"/>
                </a:solidFill>
                <a:latin typeface="Arial" panose="020B0604020202020204" pitchFamily="34" charset="0"/>
              </a:rPr>
              <a:t>Alain VIGNERON IA IPR EPS</a:t>
            </a:r>
          </a:p>
        </p:txBody>
      </p:sp>
      <p:sp>
        <p:nvSpPr>
          <p:cNvPr id="6149" name="ZoneTexte 2"/>
          <p:cNvSpPr txBox="1">
            <a:spLocks noChangeArrowheads="1"/>
          </p:cNvSpPr>
          <p:nvPr/>
        </p:nvSpPr>
        <p:spPr bwMode="auto">
          <a:xfrm>
            <a:off x="5874669" y="2470386"/>
            <a:ext cx="58782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J 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VENDREDI 6 OCTOBRE </a:t>
            </a:r>
            <a:endParaRPr lang="fr-FR" altLang="fr-FR" sz="32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COLLEGE GRIGNARD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65" y="5436483"/>
            <a:ext cx="1598963" cy="121328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66" y="1083874"/>
            <a:ext cx="4832402" cy="138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9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/>
      <p:bldP spid="61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08" y="600075"/>
            <a:ext cx="11346392" cy="523875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Quels chantiers possibles à engager pour le groupe ressource Collège</a:t>
            </a:r>
            <a:r>
              <a:rPr lang="mr-IN" sz="2400" dirty="0" smtClean="0">
                <a:solidFill>
                  <a:schemeClr val="tx1"/>
                </a:solidFill>
              </a:rPr>
              <a:t>…</a:t>
            </a:r>
            <a:r>
              <a:rPr lang="fr-FR" sz="2400" dirty="0" smtClean="0">
                <a:solidFill>
                  <a:schemeClr val="tx1"/>
                </a:solidFill>
              </a:rPr>
              <a:t> ?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0913" y="1596571"/>
            <a:ext cx="11408229" cy="4267200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Ne pas segmenter la bonification des projets par des propositions isolées mais les intégrer dans une cohérence d’ensemble en relation forte avec le socle ;  accompagner une démarche plus globale de réflexion.. </a:t>
            </a:r>
          </a:p>
          <a:p>
            <a:r>
              <a:rPr lang="fr-FR" sz="2400" b="1" dirty="0" smtClean="0"/>
              <a:t>Changement de paradigme : Prioriser l’entrée par le socle et non par les APSA avec une centration quasi exclusive sur les attendus de fin de cycle de chaque CA   </a:t>
            </a:r>
            <a:r>
              <a:rPr lang="fr-FR" sz="2400" b="1" dirty="0" smtClean="0">
                <a:sym typeface="Wingdings"/>
              </a:rPr>
              <a:t> </a:t>
            </a:r>
            <a:r>
              <a:rPr lang="fr-FR" sz="2400" b="1" dirty="0" smtClean="0"/>
              <a:t>Principes </a:t>
            </a:r>
            <a:r>
              <a:rPr lang="fr-FR" sz="2400" b="1" dirty="0"/>
              <a:t>d’évaluation des acquis du socle commun en EPS ( éléments signifiants) </a:t>
            </a:r>
            <a:endParaRPr lang="fr-FR" sz="2400" b="1" dirty="0" smtClean="0"/>
          </a:p>
          <a:p>
            <a:r>
              <a:rPr lang="fr-FR" sz="2400" b="1" dirty="0" smtClean="0"/>
              <a:t>Rendre explicite la validation des différents domaines du socle en proposant des démarches de réflexion et d’investigation.</a:t>
            </a:r>
            <a:endParaRPr lang="fr-FR" sz="2400" b="1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4593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71307" y="2076450"/>
            <a:ext cx="8596668" cy="222885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À partir d’un postulat fort sur l’APSA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Exemple cohérent </a:t>
            </a:r>
            <a:r>
              <a:rPr lang="fr-FR" dirty="0">
                <a:solidFill>
                  <a:schemeClr val="tx1"/>
                </a:solidFill>
              </a:rPr>
              <a:t>et synthétique </a:t>
            </a:r>
            <a:r>
              <a:rPr lang="fr-FR" dirty="0" smtClean="0">
                <a:solidFill>
                  <a:schemeClr val="tx1"/>
                </a:solidFill>
              </a:rPr>
              <a:t>d’une </a:t>
            </a:r>
            <a:r>
              <a:rPr lang="fr-FR" dirty="0">
                <a:solidFill>
                  <a:schemeClr val="tx1"/>
                </a:solidFill>
              </a:rPr>
              <a:t>démarche d’enseignement pour atteindre les acquisitions fixées par les programmes en EPS.</a:t>
            </a:r>
          </a:p>
        </p:txBody>
      </p:sp>
    </p:spTree>
    <p:extLst>
      <p:ext uri="{BB962C8B-B14F-4D97-AF65-F5344CB8AC3E}">
        <p14:creationId xmlns:p14="http://schemas.microsoft.com/office/powerpoint/2010/main" val="196142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000684"/>
              </p:ext>
            </p:extLst>
          </p:nvPr>
        </p:nvGraphicFramePr>
        <p:xfrm>
          <a:off x="394139" y="204951"/>
          <a:ext cx="11493060" cy="6749773"/>
        </p:xfrm>
        <a:graphic>
          <a:graphicData uri="http://schemas.openxmlformats.org/drawingml/2006/table">
            <a:tbl>
              <a:tblPr/>
              <a:tblGrid>
                <a:gridCol w="1149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93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9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9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93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493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7045"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APSA 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  <a:endParaRPr lang="sk-SK" sz="900" b="0" i="0" u="none" strike="noStrike">
                        <a:effectLst/>
                        <a:latin typeface="Arial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l" fontAlgn="ctr"/>
                      <a:r>
                        <a:rPr lang="fr-FR" sz="900" b="1" i="0" u="none" strike="noStrike">
                          <a:effectLst/>
                          <a:latin typeface="Times New Roman" charset="0"/>
                        </a:rPr>
                        <a:t> PROJET DE TRANSFORMATION</a:t>
                      </a:r>
                      <a:r>
                        <a:rPr lang="fr-FR" sz="900" b="0" i="0" u="none" strike="noStrike">
                          <a:effectLst/>
                          <a:latin typeface="Times New Roman" charset="0"/>
                        </a:rPr>
                        <a:t> 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35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Niveau : Approfondissement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2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ATTENDUS DE FIN DE CYCLE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ACQUISITIONS PRIORITAIRES DANS L'APSA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9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l" fontAlgn="t"/>
                      <a:r>
                        <a:rPr lang="sk-SK" sz="800" b="0" i="0" u="none" strike="noStrike">
                          <a:solidFill>
                            <a:srgbClr val="00B05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327">
                <a:tc>
                  <a:txBody>
                    <a:bodyPr/>
                    <a:lstStyle/>
                    <a:p>
                      <a:pPr algn="l" fontAlgn="b"/>
                      <a:r>
                        <a:rPr lang="sk-SK" sz="9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0" i="0" u="none" strike="noStrike" dirty="0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84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fr-FR" sz="900" b="0" i="0" u="sng" strike="noStrike">
                          <a:solidFill>
                            <a:srgbClr val="FFFFFF"/>
                          </a:solidFill>
                          <a:effectLst/>
                          <a:latin typeface="Times New Roman" charset="0"/>
                        </a:rPr>
                        <a:t>Fil rouge</a:t>
                      </a:r>
                      <a:r>
                        <a:rPr lang="fr-FR" sz="900" b="0" i="0" u="none" strike="noStrike">
                          <a:solidFill>
                            <a:srgbClr val="FFFFFF"/>
                          </a:solidFill>
                          <a:effectLst/>
                          <a:latin typeface="Times New Roman" charset="0"/>
                        </a:rPr>
                        <a:t> :  </a:t>
                      </a:r>
                      <a:endParaRPr lang="fr-FR" sz="900" b="0" i="0" u="sng" strike="noStrike">
                        <a:solidFill>
                          <a:srgbClr val="FFFFFF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456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TRAME DE SEQUENCE / CHOIX PRIORITAIRES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460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L10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802"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1802"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573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9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Situation d’évaluation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:</a:t>
                      </a:r>
                      <a:endParaRPr lang="fr-FR" sz="900" b="1" i="0" u="sng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Points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  ELEMENTS SIGNIFIANTS DE LA COMPETENCE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mr-IN" sz="800" b="1" i="0" u="none" strike="noStrike" dirty="0">
                          <a:effectLst/>
                          <a:latin typeface="Times New Roman" charset="0"/>
                        </a:rPr>
                        <a:t>0                                         </a:t>
                      </a:r>
                      <a:r>
                        <a:rPr lang="mr-IN" sz="800" b="1" i="0" u="none" strike="noStrike" dirty="0" err="1">
                          <a:effectLst/>
                          <a:latin typeface="Times New Roman" charset="0"/>
                        </a:rPr>
                        <a:t>Degrés</a:t>
                      </a:r>
                      <a:r>
                        <a:rPr lang="mr-IN" sz="800" b="1" i="0" u="none" strike="noStrike" dirty="0"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mr-IN" sz="800" b="1" i="0" u="none" strike="noStrike" dirty="0" err="1">
                          <a:effectLst/>
                          <a:latin typeface="Times New Roman" charset="0"/>
                        </a:rPr>
                        <a:t>d’acquisition</a:t>
                      </a:r>
                      <a:r>
                        <a:rPr lang="mr-IN" sz="800" b="1" i="0" u="none" strike="noStrike" dirty="0"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mr-IN" sz="800" b="1" i="0" u="none" strike="noStrike" dirty="0" err="1">
                          <a:effectLst/>
                          <a:latin typeface="Times New Roman" charset="0"/>
                        </a:rPr>
                        <a:t>de</a:t>
                      </a:r>
                      <a:r>
                        <a:rPr lang="mr-IN" sz="800" b="1" i="0" u="none" strike="noStrike" dirty="0"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mr-IN" sz="800" b="1" i="0" u="none" strike="noStrike" dirty="0" err="1">
                          <a:effectLst/>
                          <a:latin typeface="Times New Roman" charset="0"/>
                        </a:rPr>
                        <a:t>la</a:t>
                      </a:r>
                      <a:r>
                        <a:rPr lang="mr-IN" sz="800" b="1" i="0" u="none" strike="noStrike" dirty="0"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mr-IN" sz="800" b="1" i="0" u="none" strike="noStrike" dirty="0" err="1">
                          <a:effectLst/>
                          <a:latin typeface="Times New Roman" charset="0"/>
                        </a:rPr>
                        <a:t>compétence</a:t>
                      </a:r>
                      <a:r>
                        <a:rPr lang="mr-IN" sz="800" b="1" i="0" u="none" strike="noStrike" dirty="0">
                          <a:effectLst/>
                          <a:latin typeface="Times New Roman" charset="0"/>
                        </a:rPr>
                        <a:t>                                  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29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Times New Roman" charset="0"/>
                        </a:rPr>
                        <a:t>Niveau Insuffisant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Times New Roman" charset="0"/>
                        </a:rPr>
                        <a:t>Niveau Fragile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Times New Roman" charset="0"/>
                        </a:rPr>
                        <a:t>Niveau Satisfaisant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effectLst/>
                          <a:latin typeface="Times New Roman" charset="0"/>
                        </a:rPr>
                        <a:t>Niveau Très Satisfaisant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63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mr-IN" sz="800" b="0" i="0" u="none" strike="noStrike">
                          <a:effectLst/>
                          <a:latin typeface="Times New Roman" charset="0"/>
                        </a:rPr>
                        <a:t>Niveau méso (CAC) en couleur                                                      Niveau micro (APSA) en noir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9557">
                <a:tc gridSpan="3"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8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8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 dirty="0">
                          <a:solidFill>
                            <a:srgbClr val="008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8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8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045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31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8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8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8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8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780473">
                <a:tc gridSpan="3"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391"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7456"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820062"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0080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617483" y="1434114"/>
            <a:ext cx="8809284" cy="282903"/>
          </a:xfrm>
          <a:prstGeom prst="rightArrow">
            <a:avLst>
              <a:gd name="adj1" fmla="val 50000"/>
              <a:gd name="adj2" fmla="val 181250"/>
            </a:avLst>
          </a:prstGeom>
          <a:solidFill>
            <a:srgbClr val="FF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548140" y="1338291"/>
            <a:ext cx="1779587" cy="19843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lang="fr-FR" sz="1000">
                <a:effectLst/>
                <a:latin typeface="+mn-lt"/>
                <a:ea typeface="+mn-ea"/>
                <a:cs typeface="+mn-cs"/>
              </a:rPr>
              <a:t>REPERES DE PROGRESSIVITE </a:t>
            </a: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7" name="Button 4">
            <a:extLst>
              <a:ext uri="{63B3BB69-23CF-44E3-9099-C40C66FF867C}">
                <a14:compatExt xmlns:a14="http://schemas.microsoft.com/office/drawing/2010/main" spid="_x0000_s3076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0" y="124928"/>
            <a:ext cx="1402255" cy="38307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28650" y="1477521"/>
            <a:ext cx="3714750" cy="159079"/>
          </a:xfrm>
          <a:prstGeom prst="rect">
            <a:avLst/>
          </a:prstGeom>
          <a:solidFill>
            <a:srgbClr val="FFC000"/>
          </a:solidFill>
          <a:ln w="9525" cmpd="sng">
            <a:solidFill>
              <a:sysClr val="windowText" lastClr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b="1"/>
              <a:t>Découverte</a:t>
            </a:r>
            <a:r>
              <a:rPr lang="fr-FR" sz="900"/>
              <a:t> :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85945" y="1477521"/>
            <a:ext cx="3057498" cy="159079"/>
          </a:xfrm>
          <a:prstGeom prst="rect">
            <a:avLst/>
          </a:prstGeom>
          <a:solidFill>
            <a:srgbClr val="FFC000"/>
          </a:solidFill>
          <a:ln w="9525" cmpd="sng">
            <a:solidFill>
              <a:sysClr val="windowText" lastClr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b="1"/>
              <a:t>Approfondissement</a:t>
            </a:r>
            <a:r>
              <a:rPr lang="fr-FR" sz="900"/>
              <a:t> : </a:t>
            </a:r>
          </a:p>
        </p:txBody>
      </p:sp>
      <p:pic>
        <p:nvPicPr>
          <p:cNvPr id="1030" name="Picture 6" descr="Compétence Attendue&#10;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2159000"/>
            <a:ext cx="176212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7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3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4425" y="2124075"/>
            <a:ext cx="9906000" cy="222885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</a:t>
            </a:r>
            <a:r>
              <a:rPr lang="fr-FR" dirty="0" smtClean="0">
                <a:solidFill>
                  <a:schemeClr val="tx1"/>
                </a:solidFill>
              </a:rPr>
              <a:t> partir du S4C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D</a:t>
            </a:r>
            <a:r>
              <a:rPr lang="fr-FR" dirty="0" smtClean="0">
                <a:solidFill>
                  <a:schemeClr val="tx1"/>
                </a:solidFill>
              </a:rPr>
              <a:t>émarche globale d’enseignement à impulser éventuellement sur l’académie pour </a:t>
            </a:r>
            <a:r>
              <a:rPr lang="fr-FR" dirty="0">
                <a:solidFill>
                  <a:schemeClr val="tx1"/>
                </a:solidFill>
              </a:rPr>
              <a:t>atteindre les acquisitions fixées 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par </a:t>
            </a:r>
            <a:r>
              <a:rPr lang="fr-FR" dirty="0">
                <a:solidFill>
                  <a:schemeClr val="tx1"/>
                </a:solidFill>
              </a:rPr>
              <a:t>les programmes en EPS.</a:t>
            </a:r>
          </a:p>
        </p:txBody>
      </p:sp>
    </p:spTree>
    <p:extLst>
      <p:ext uri="{BB962C8B-B14F-4D97-AF65-F5344CB8AC3E}">
        <p14:creationId xmlns:p14="http://schemas.microsoft.com/office/powerpoint/2010/main" val="73659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5094" y="158625"/>
            <a:ext cx="11630024" cy="336675"/>
          </a:xfr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Changement de paradigme au regard de la lecture des </a:t>
            </a:r>
            <a:r>
              <a:rPr lang="fr-FR" sz="14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programmes souvent </a:t>
            </a:r>
            <a:r>
              <a:rPr lang="fr-FR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pilotée par la programmation des APSA</a:t>
            </a:r>
            <a:endParaRPr lang="fr-FR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828285"/>
              </p:ext>
            </p:extLst>
          </p:nvPr>
        </p:nvGraphicFramePr>
        <p:xfrm>
          <a:off x="443753" y="1031036"/>
          <a:ext cx="11591365" cy="4764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68188" y="6105161"/>
            <a:ext cx="11066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Evaluation sur 4 niveaux de maîtrise </a:t>
            </a:r>
            <a:r>
              <a:rPr lang="fr-FR" dirty="0">
                <a:solidFill>
                  <a:srgbClr val="FF0000"/>
                </a:solidFill>
              </a:rPr>
              <a:t>( (insuffisante, fragile, satisfaisant, très bonne maîtrise)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 de chacun des attendus de fin de cycle avec si possible des rôles </a:t>
            </a:r>
            <a:r>
              <a:rPr lang="fr-FR" dirty="0">
                <a:solidFill>
                  <a:srgbClr val="FF0000"/>
                </a:solidFill>
              </a:rPr>
              <a:t>facilement </a:t>
            </a:r>
            <a:r>
              <a:rPr lang="fr-FR" dirty="0" smtClean="0">
                <a:solidFill>
                  <a:srgbClr val="FF0000"/>
                </a:solidFill>
              </a:rPr>
              <a:t>identifiables par les élèves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09800" y="5611018"/>
            <a:ext cx="11210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Choix d’une ou d’APSA supports les plus pertinentes au regard du contexte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F43DE0-42AC-3445-9CDF-1ED40BCCA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2A3C70-7D7E-C145-955E-39BC8148C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D75615-2B2B-DF41-99D4-4821AAEF2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07B517-B602-3147-AC27-FD12F27C5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37EE37-1077-6E41-B444-8814D0A73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30EB2A-4575-EC4D-8A50-7CD728BF8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3F8E4E-95EE-4D41-8647-52761E7F0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FF7261-28D7-4548-AEBD-32222E0D0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7C5FA7-986A-744C-91BA-44D223601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477" y="206477"/>
            <a:ext cx="11649192" cy="825910"/>
          </a:xfrm>
        </p:spPr>
        <p:txBody>
          <a:bodyPr>
            <a:noAutofit/>
          </a:bodyPr>
          <a:lstStyle/>
          <a:p>
            <a:r>
              <a:rPr lang="fr-FR" sz="2000" dirty="0" smtClean="0">
                <a:solidFill>
                  <a:schemeClr val="tx1"/>
                </a:solidFill>
              </a:rPr>
              <a:t>Correspondance des éléments signifiants du socle </a:t>
            </a:r>
            <a:r>
              <a:rPr lang="fr-FR" sz="2000" smtClean="0">
                <a:solidFill>
                  <a:schemeClr val="tx1"/>
                </a:solidFill>
              </a:rPr>
              <a:t>avec attendus </a:t>
            </a:r>
            <a:r>
              <a:rPr lang="fr-FR" sz="2000" dirty="0" smtClean="0">
                <a:solidFill>
                  <a:schemeClr val="tx1"/>
                </a:solidFill>
              </a:rPr>
              <a:t>de cycle, acquisitions prioritaires et outils </a:t>
            </a:r>
            <a:r>
              <a:rPr lang="fr-FR" sz="2000" smtClean="0">
                <a:solidFill>
                  <a:schemeClr val="tx1"/>
                </a:solidFill>
              </a:rPr>
              <a:t>facilitants l’acquisition </a:t>
            </a:r>
            <a:r>
              <a:rPr lang="fr-FR" sz="2000" dirty="0" smtClean="0">
                <a:solidFill>
                  <a:schemeClr val="tx1"/>
                </a:solidFill>
              </a:rPr>
              <a:t>de certains apprentissages moteurs..</a:t>
            </a: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1032387"/>
            <a:ext cx="9737624" cy="5692877"/>
          </a:xfr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9750"/>
              </p:ext>
            </p:extLst>
          </p:nvPr>
        </p:nvGraphicFramePr>
        <p:xfrm>
          <a:off x="9776460" y="1672166"/>
          <a:ext cx="2240279" cy="4026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1484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Focales motrices , informationnelles</a:t>
                      </a:r>
                      <a:r>
                        <a:rPr lang="mr-IN" sz="1050" dirty="0" smtClean="0"/>
                        <a:t>…</a:t>
                      </a:r>
                      <a:r>
                        <a:rPr lang="fr-FR" sz="1050" dirty="0" smtClean="0"/>
                        <a:t> prioritaires pour acquisition de</a:t>
                      </a:r>
                      <a:r>
                        <a:rPr lang="fr-FR" sz="1050" baseline="0" dirty="0" smtClean="0"/>
                        <a:t>s apprentissages</a:t>
                      </a:r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561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>
                          <a:sym typeface="Wingdings"/>
                        </a:rPr>
                        <a:t></a:t>
                      </a:r>
                      <a:r>
                        <a:rPr lang="fr-FR" sz="1050" dirty="0" smtClean="0">
                          <a:sym typeface="Wingdings"/>
                        </a:rPr>
                        <a:t>Exemple badminton</a:t>
                      </a:r>
                    </a:p>
                    <a:p>
                      <a:r>
                        <a:rPr lang="fr-FR" sz="1050" dirty="0" smtClean="0">
                          <a:sym typeface="Wingdings"/>
                        </a:rPr>
                        <a:t> Montée de</a:t>
                      </a:r>
                      <a:r>
                        <a:rPr lang="fr-FR" sz="1050" baseline="0" dirty="0" smtClean="0">
                          <a:sym typeface="Wingdings"/>
                        </a:rPr>
                        <a:t> </a:t>
                      </a:r>
                      <a:r>
                        <a:rPr lang="fr-FR" sz="1050" dirty="0" smtClean="0">
                          <a:sym typeface="Wingdings"/>
                        </a:rPr>
                        <a:t>balle vers l’avant en handball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56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9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1913" y="0"/>
            <a:ext cx="9011711" cy="71269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Evaluation des composantes du socle commun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51" y="507999"/>
            <a:ext cx="11837773" cy="626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8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oneTexte 1"/>
          <p:cNvSpPr txBox="1">
            <a:spLocks noChangeArrowheads="1"/>
          </p:cNvSpPr>
          <p:nvPr/>
        </p:nvSpPr>
        <p:spPr bwMode="auto">
          <a:xfrm>
            <a:off x="2582229" y="0"/>
            <a:ext cx="6408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800" u="sng" dirty="0">
                <a:solidFill>
                  <a:schemeClr val="tx1"/>
                </a:solidFill>
                <a:latin typeface="Arial" panose="020B0604020202020204" pitchFamily="34" charset="0"/>
              </a:rPr>
              <a:t>Programme de la journée</a:t>
            </a:r>
          </a:p>
        </p:txBody>
      </p:sp>
      <p:sp>
        <p:nvSpPr>
          <p:cNvPr id="5123" name="ZoneTexte 2"/>
          <p:cNvSpPr txBox="1">
            <a:spLocks noChangeArrowheads="1"/>
          </p:cNvSpPr>
          <p:nvPr/>
        </p:nvSpPr>
        <p:spPr bwMode="auto">
          <a:xfrm>
            <a:off x="330677" y="523875"/>
            <a:ext cx="1185672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2400" dirty="0" smtClean="0"/>
              <a:t>9h00 : Présentation globale de la journée</a:t>
            </a:r>
            <a:r>
              <a:rPr lang="fr-FR" altLang="fr-FR" sz="2400" dirty="0" smtClean="0">
                <a:solidFill>
                  <a:srgbClr val="FF0000"/>
                </a:solidFill>
              </a:rPr>
              <a:t>, </a:t>
            </a:r>
            <a:r>
              <a:rPr lang="fr-FR" altLang="fr-FR" sz="2400" dirty="0"/>
              <a:t>r</a:t>
            </a:r>
            <a:r>
              <a:rPr lang="fr-FR" altLang="fr-FR" sz="2400" dirty="0" smtClean="0"/>
              <a:t>appel et bilan du travail engagé l’année dernière . Exploitation des données chiffrées et des tendances issues de l’enquête </a:t>
            </a:r>
            <a:r>
              <a:rPr lang="fr-FR" altLang="fr-FR" sz="2400" dirty="0"/>
              <a:t> Perspectives de travail sur l’année à venir </a:t>
            </a:r>
            <a:endParaRPr lang="fr-FR" altLang="fr-FR" sz="2400" dirty="0" smtClean="0"/>
          </a:p>
          <a:p>
            <a:pPr>
              <a:defRPr/>
            </a:pPr>
            <a:r>
              <a:rPr lang="fr-FR" altLang="fr-FR" sz="2400" dirty="0" smtClean="0"/>
              <a:t>10h15 :; constitution des sous groupes et élaboration d’un modèle de cahier des charges ( commun) possibles pour les remédiations, présentation d’un outil possible</a:t>
            </a:r>
            <a:r>
              <a:rPr lang="mr-IN" altLang="fr-FR" sz="2400" dirty="0" smtClean="0"/>
              <a:t>…</a:t>
            </a:r>
            <a:r>
              <a:rPr lang="fr-FR" altLang="fr-FR" sz="2400" dirty="0" smtClean="0"/>
              <a:t>et illustrations sur un champ</a:t>
            </a:r>
          </a:p>
          <a:p>
            <a:pPr>
              <a:defRPr/>
            </a:pPr>
            <a:endParaRPr lang="fr-FR" altLang="fr-FR" sz="2400" dirty="0" smtClean="0"/>
          </a:p>
          <a:p>
            <a:pPr>
              <a:defRPr/>
            </a:pPr>
            <a:r>
              <a:rPr lang="fr-FR" altLang="fr-FR" sz="2400" dirty="0" smtClean="0">
                <a:solidFill>
                  <a:srgbClr val="FF0000"/>
                </a:solidFill>
              </a:rPr>
              <a:t>10H15-11H30</a:t>
            </a:r>
            <a:r>
              <a:rPr lang="fr-FR" altLang="fr-FR" sz="2400" dirty="0" smtClean="0"/>
              <a:t> Production des différents groupes.</a:t>
            </a:r>
            <a:endParaRPr lang="fr-FR" altLang="fr-FR" sz="2400" dirty="0"/>
          </a:p>
          <a:p>
            <a:pPr>
              <a:defRPr/>
            </a:pPr>
            <a:endParaRPr lang="fr-FR" altLang="fr-FR" sz="2400" dirty="0"/>
          </a:p>
          <a:p>
            <a:pPr>
              <a:defRPr/>
            </a:pPr>
            <a:r>
              <a:rPr lang="fr-FR" altLang="fr-FR" sz="2400" dirty="0" smtClean="0"/>
              <a:t>11H45 </a:t>
            </a:r>
            <a:r>
              <a:rPr lang="fr-FR" altLang="fr-FR" sz="2400" smtClean="0"/>
              <a:t>- 12H45:  </a:t>
            </a:r>
            <a:r>
              <a:rPr lang="fr-FR" altLang="fr-FR" sz="2400" dirty="0" smtClean="0"/>
              <a:t>Pause Déjeuner  </a:t>
            </a:r>
          </a:p>
          <a:p>
            <a:pPr>
              <a:defRPr/>
            </a:pPr>
            <a:r>
              <a:rPr lang="fr-FR" altLang="fr-FR" sz="2400" dirty="0" smtClean="0"/>
              <a:t> </a:t>
            </a:r>
            <a:endParaRPr lang="fr-FR" altLang="fr-FR" sz="2400" dirty="0"/>
          </a:p>
          <a:p>
            <a:pPr>
              <a:defRPr/>
            </a:pPr>
            <a:r>
              <a:rPr lang="fr-FR" altLang="fr-FR" sz="2400" dirty="0" smtClean="0"/>
              <a:t>12h45-15h00 : </a:t>
            </a:r>
            <a:r>
              <a:rPr lang="fr-FR" altLang="fr-FR" sz="2400" b="1" dirty="0" smtClean="0"/>
              <a:t>Travail de réflexion en groupes</a:t>
            </a:r>
          </a:p>
          <a:p>
            <a:pPr>
              <a:defRPr/>
            </a:pPr>
            <a:endParaRPr lang="fr-FR" altLang="fr-FR" sz="2400" dirty="0" smtClean="0"/>
          </a:p>
          <a:p>
            <a:pPr>
              <a:defRPr/>
            </a:pPr>
            <a:r>
              <a:rPr lang="fr-FR" altLang="fr-FR" sz="2400" dirty="0" smtClean="0"/>
              <a:t>15h00 : Présentation des réflexions par groupe en plénière , ¼ H par groupe</a:t>
            </a:r>
          </a:p>
          <a:p>
            <a:pPr>
              <a:defRPr/>
            </a:pPr>
            <a:endParaRPr lang="fr-FR" altLang="fr-FR" sz="2400" dirty="0" smtClean="0"/>
          </a:p>
          <a:p>
            <a:pPr>
              <a:defRPr/>
            </a:pPr>
            <a:r>
              <a:rPr lang="fr-FR" altLang="fr-FR" sz="2400" dirty="0" smtClean="0"/>
              <a:t>16H00 : Fin de la journée de formation      16h00 Réunion des Chargés de mission</a:t>
            </a:r>
          </a:p>
          <a:p>
            <a:pPr>
              <a:defRPr/>
            </a:pPr>
            <a:endParaRPr lang="fr-FR" altLang="fr-FR" sz="2400" dirty="0"/>
          </a:p>
          <a:p>
            <a:pPr>
              <a:defRPr/>
            </a:pP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72862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51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5205" y="0"/>
            <a:ext cx="10412355" cy="1003074"/>
          </a:xfrm>
        </p:spPr>
        <p:txBody>
          <a:bodyPr/>
          <a:lstStyle/>
          <a:p>
            <a:pPr algn="ctr"/>
            <a:r>
              <a:rPr lang="fr-FR" altLang="fr-FR" sz="2400" dirty="0" smtClean="0">
                <a:solidFill>
                  <a:schemeClr val="accent2"/>
                </a:solidFill>
              </a:rPr>
              <a:t>Les objectifs poursuivis dans cet accompagnement pour une déclinaison cohérente et efficiente des programmes collège:</a:t>
            </a: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49829" y="1209218"/>
            <a:ext cx="1090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Accompagner les équipes éducatives dans l’appropriation et la déclinaison des orientations nationales et académiques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Montrer et partager </a:t>
            </a:r>
            <a:r>
              <a:rPr lang="fr-FR" sz="2400" dirty="0"/>
              <a:t>la richesse pédagogique déployée sur le territoire </a:t>
            </a:r>
            <a:r>
              <a:rPr lang="fr-FR" sz="2400" dirty="0" smtClean="0"/>
              <a:t>académique, donner à titre consultatif des exemples de « bonnes pratiques », s’appuyer sur les productions du groupe ressources ( Site internet et portail </a:t>
            </a:r>
            <a:r>
              <a:rPr lang="fr-FR" sz="2400" dirty="0"/>
              <a:t>du </a:t>
            </a:r>
            <a:r>
              <a:rPr lang="fr-FR" sz="2400" dirty="0" smtClean="0"/>
              <a:t>groupe 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Production d’outils méthodologiques </a:t>
            </a:r>
            <a:r>
              <a:rPr lang="fr-FR" sz="2400" dirty="0"/>
              <a:t>visant à améliorer et à optimiser les pratiques de l’enseignement de </a:t>
            </a:r>
            <a:r>
              <a:rPr lang="fr-FR" sz="2400" dirty="0" smtClean="0"/>
              <a:t>l’EPS à travers 3 thématiques identifiées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fr-FR" sz="2400" dirty="0" smtClean="0"/>
              <a:t>Lien avec établissement et/ou EPS</a:t>
            </a:r>
          </a:p>
          <a:p>
            <a:pPr marL="1371600" lvl="2" indent="-457200">
              <a:buFont typeface="+mj-lt"/>
              <a:buAutoNum type="arabicPeriod"/>
            </a:pPr>
            <a:r>
              <a:rPr lang="fr-FR" sz="2400" dirty="0" smtClean="0"/>
              <a:t>Lien </a:t>
            </a:r>
            <a:r>
              <a:rPr lang="fr-FR" sz="2400" dirty="0"/>
              <a:t>avec les </a:t>
            </a:r>
            <a:r>
              <a:rPr lang="fr-FR" sz="2400" dirty="0" smtClean="0"/>
              <a:t>programmes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fr-FR" sz="2400" dirty="0" smtClean="0"/>
              <a:t>Liens avec le socle</a:t>
            </a:r>
          </a:p>
          <a:p>
            <a:pPr marL="457200" indent="-457200">
              <a:buFont typeface="Arial" charset="0"/>
              <a:buChar char="•"/>
            </a:pPr>
            <a:r>
              <a:rPr lang="fr-FR" sz="2400" dirty="0" smtClean="0"/>
              <a:t>Un </a:t>
            </a:r>
            <a:r>
              <a:rPr lang="fr-FR" sz="2400" dirty="0"/>
              <a:t>but fixé et une autonomie complète laissée aux équipes </a:t>
            </a:r>
            <a:r>
              <a:rPr lang="fr-FR" sz="2400" dirty="0" smtClean="0"/>
              <a:t>EPS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356829" y="5863365"/>
            <a:ext cx="10600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33896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23803" y="2339439"/>
            <a:ext cx="88233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Bilan de l’accompagnement </a:t>
            </a:r>
          </a:p>
          <a:p>
            <a:pPr algn="ctr"/>
            <a:r>
              <a:rPr lang="fr-F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et</a:t>
            </a:r>
            <a:r>
              <a:rPr lang="fr-FR" sz="4800" dirty="0" smtClean="0"/>
              <a:t> </a:t>
            </a:r>
          </a:p>
          <a:p>
            <a:pPr algn="ctr"/>
            <a:r>
              <a:rPr lang="fr-FR" sz="4800" dirty="0"/>
              <a:t>P</a:t>
            </a:r>
            <a:r>
              <a:rPr lang="fr-FR" sz="4800" dirty="0" smtClean="0"/>
              <a:t>erspectives de travail 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49576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62000" y="783765"/>
          <a:ext cx="10755087" cy="5812975"/>
        </p:xfrm>
        <a:graphic>
          <a:graphicData uri="http://schemas.openxmlformats.org/drawingml/2006/table">
            <a:tbl>
              <a:tblPr/>
              <a:tblGrid>
                <a:gridCol w="207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2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2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3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73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Etablissements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Ville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IPR référent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Etablissement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Ville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IPR référent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Georges Charpak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Brindas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M, COURNAC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Joliot Curie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BODET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Georges Brassens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Décines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BODET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Waldeck Rousseau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Firminy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BODET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Les Iris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Villeurbanne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BODET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Molière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Lyon 3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BODET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les Iris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Villeurbanne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BODET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Albert Thomas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Roanne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BODET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 Brou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Bourg en Bresse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BODET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 la côte roannaise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Renaison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BODET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Thomas Riboud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Bourg en Bresse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BODET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Faubert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Villefranche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COURNAC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Jean Perrin 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Lyon 9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COURNAC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 la Plaine de l'ain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Leyment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COURNAC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Maurice Utrillo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Limas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COURNAC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De l'Albarine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Saint Rambert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TAILFER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Gaston Baty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Pelussinn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COURNAC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Louis Amstrong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Beynost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TAILFER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Le Joran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Prevessin Moens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TAILFER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Marc Seguin 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Saint Etienne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TAILFER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Ampère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Oyonnax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TAILFER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Pierre Joannon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Saint Chamond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VIGNERON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25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Emile Falabregue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Saint Bonnet le Château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TAILFER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Cité Scolaire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Lyon 7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VIGNERON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Jaques Brel 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Chazelles / Lyon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TAILFER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Saint Exupéry 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Ambérieu en Bugey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VIGNERON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Gabriel Rosset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Lyon 7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TAILFER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VIGNERON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Jean Papon 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 pacaudière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VIGNERON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Du Revermont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Bourg en Bresse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VIGNERON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Albert Thomas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Roanne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VIGNERON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Eugène Dubois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Chatillon sur Chalaronne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VIGNERON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2071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Nicolas Conte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Regny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M. VIGNERON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Jules Vallès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La Ricamarie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 </a:t>
                      </a:r>
                    </a:p>
                  </a:txBody>
                  <a:tcPr marL="10638" marR="10638" marT="10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322173" y="284205"/>
            <a:ext cx="960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Etablissements encore en difficulté et ceux en réussite sur la réforme du collège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569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010185"/>
              </p:ext>
            </p:extLst>
          </p:nvPr>
        </p:nvGraphicFramePr>
        <p:xfrm>
          <a:off x="174107" y="3004282"/>
          <a:ext cx="3340989" cy="3664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7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6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Les points faibles des équipes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 (majorité de 3)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L’AP</a:t>
                      </a:r>
                    </a:p>
                    <a:p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Le Suivi des élèves</a:t>
                      </a:r>
                    </a:p>
                    <a:p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Les objectifs de l’AS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8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Des retours plus « mitigés »(entre</a:t>
                      </a:r>
                      <a:r>
                        <a:rPr lang="fr-FR" sz="1400" b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absent, présent cohérent) </a:t>
                      </a:r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Les objectifs des cycle 3 et 4</a:t>
                      </a:r>
                    </a:p>
                    <a:p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Les EPI</a:t>
                      </a:r>
                    </a:p>
                    <a:p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Les parcours</a:t>
                      </a:r>
                    </a:p>
                    <a:p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L’évaluation</a:t>
                      </a:r>
                    </a:p>
                    <a:p>
                      <a:endParaRPr lang="fr-FR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8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Les points forts des équipes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 (majorité de1 )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Les traitement d’une APSA</a:t>
                      </a:r>
                    </a:p>
                    <a:p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La programmation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074674"/>
              </p:ext>
            </p:extLst>
          </p:nvPr>
        </p:nvGraphicFramePr>
        <p:xfrm>
          <a:off x="3705097" y="2848269"/>
          <a:ext cx="433685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5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Les points faibles des équipes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 (majorité de 3)</a:t>
                      </a:r>
                    </a:p>
                    <a:p>
                      <a:endParaRPr lang="fr-FR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L’EPI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L’AP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Le suivi des élèves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Des retours plus « mitigés »(entre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absent, présent cohérent) </a:t>
                      </a: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Exemple APSA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L’Evaluation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Parcours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1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Les points forts des équipes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(majorité de1 )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Les caractéristiques et connaissance de leur contexte local.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Les objectifs cycle 3 et cycle 4 ( peu de différenciation La programmation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569269"/>
              </p:ext>
            </p:extLst>
          </p:nvPr>
        </p:nvGraphicFramePr>
        <p:xfrm>
          <a:off x="8041949" y="3784600"/>
          <a:ext cx="415005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6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alibri" panose="020F0502020204030204" pitchFamily="34" charset="0"/>
                        </a:rPr>
                        <a:t>Les points faibles des équipes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alibri" panose="020F0502020204030204" pitchFamily="34" charset="0"/>
                        </a:rPr>
                        <a:t> (majorité de 3)</a:t>
                      </a:r>
                    </a:p>
                    <a:p>
                      <a:endParaRPr lang="fr-FR" dirty="0"/>
                    </a:p>
                  </a:txBody>
                  <a:tcPr marL="93314" marR="9331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Le suivi des élèves</a:t>
                      </a:r>
                    </a:p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Les objectifs de l’AS</a:t>
                      </a:r>
                    </a:p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L’AP, les EPI, les Parcours</a:t>
                      </a:r>
                    </a:p>
                  </a:txBody>
                  <a:tcPr marL="93314" marR="9331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alibri" panose="020F0502020204030204" pitchFamily="34" charset="0"/>
                        </a:rPr>
                        <a:t>Des retours plus « mitigés </a:t>
                      </a:r>
                      <a:endParaRPr lang="fr-FR" sz="1800" dirty="0" smtClean="0">
                        <a:latin typeface="Calibri" panose="020F0502020204030204" pitchFamily="34" charset="0"/>
                      </a:endParaRPr>
                    </a:p>
                  </a:txBody>
                  <a:tcPr marL="93314" marR="9331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Les objectifs de cycles 3 et 4</a:t>
                      </a:r>
                    </a:p>
                    <a:p>
                      <a:r>
                        <a:rPr lang="fr-FR" dirty="0" smtClean="0">
                          <a:latin typeface="Calibri" panose="020F0502020204030204" pitchFamily="34" charset="0"/>
                        </a:rPr>
                        <a:t>L’évaluation</a:t>
                      </a:r>
                    </a:p>
                  </a:txBody>
                  <a:tcPr marL="93314" marR="93314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alibri" panose="020F0502020204030204" pitchFamily="34" charset="0"/>
                        </a:rPr>
                        <a:t>Les points forts des équipes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Calibri" panose="020F0502020204030204" pitchFamily="34" charset="0"/>
                        </a:rPr>
                        <a:t> (majorité de1 )</a:t>
                      </a:r>
                    </a:p>
                  </a:txBody>
                  <a:tcPr marL="93314" marR="9331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anose="020F0502020204030204" pitchFamily="34" charset="0"/>
                        </a:rPr>
                        <a:t>Le traitement de l’APSA</a:t>
                      </a:r>
                    </a:p>
                  </a:txBody>
                  <a:tcPr marL="93314" marR="93314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23036"/>
              </p:ext>
            </p:extLst>
          </p:nvPr>
        </p:nvGraphicFramePr>
        <p:xfrm>
          <a:off x="3705092" y="59735"/>
          <a:ext cx="4684164" cy="2683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03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054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Caractéristiques des besoins des élèves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Objectifs cycle 3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Objectifs cycle 4</a:t>
                      </a:r>
                    </a:p>
                  </a:txBody>
                  <a:tcPr vert="vert27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Objectifs AS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Programmation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EPI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Parcours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APSA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Evaluation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Suivi des élèves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%</a:t>
                      </a:r>
                      <a:endParaRPr lang="fr-FR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vert="vert27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3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3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32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>
          <a:xfrm>
            <a:off x="4128710" y="1107959"/>
            <a:ext cx="3774585" cy="49528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1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Liens avec établissement et/ou EPS</a:t>
            </a:r>
            <a:endParaRPr lang="fr-FR" sz="1800" b="1" dirty="0">
              <a:solidFill>
                <a:schemeClr val="accent2"/>
              </a:solidFill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048679"/>
              </p:ext>
            </p:extLst>
          </p:nvPr>
        </p:nvGraphicFramePr>
        <p:xfrm>
          <a:off x="8231950" y="331202"/>
          <a:ext cx="3727896" cy="328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06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2359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Caractéristiques des besoins des élèves</a:t>
                      </a: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Objectifs cycle 3</a:t>
                      </a: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Objectifs cycle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Objectifs AS</a:t>
                      </a: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Programmation</a:t>
                      </a: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</a:t>
                      </a: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EPI</a:t>
                      </a: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Parcours</a:t>
                      </a: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APSA</a:t>
                      </a:r>
                    </a:p>
                  </a:txBody>
                  <a:tcPr vert="vert27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Evaluation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Suivi des élèves</a:t>
                      </a: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7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17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17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146531"/>
              </p:ext>
            </p:extLst>
          </p:nvPr>
        </p:nvGraphicFramePr>
        <p:xfrm>
          <a:off x="134501" y="59735"/>
          <a:ext cx="3682673" cy="308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45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5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5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4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45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45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23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8183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Caractéristiques des besoins des élèves</a:t>
                      </a: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Objectifs cycle 3</a:t>
                      </a: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Objectifs cycle 4</a:t>
                      </a: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Objectifs AS</a:t>
                      </a: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Programmation</a:t>
                      </a:r>
                    </a:p>
                  </a:txBody>
                  <a:tcPr vert="vert27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</a:t>
                      </a: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EPI</a:t>
                      </a: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Parcours</a:t>
                      </a: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APSA</a:t>
                      </a:r>
                    </a:p>
                  </a:txBody>
                  <a:tcPr vert="vert27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Evaluation</a:t>
                      </a:r>
                      <a:endParaRPr lang="fr-FR" sz="105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Suivi des élèves</a:t>
                      </a:r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vert="vert2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6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fr-FR" sz="11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6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fr-FR" sz="11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7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0" marR="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fr-FR" sz="11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itre 1"/>
          <p:cNvSpPr txBox="1">
            <a:spLocks/>
          </p:cNvSpPr>
          <p:nvPr/>
        </p:nvSpPr>
        <p:spPr>
          <a:xfrm>
            <a:off x="297686" y="107847"/>
            <a:ext cx="2793858" cy="44670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16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Lien avec les programmes</a:t>
            </a:r>
            <a:endParaRPr lang="fr-FR" sz="1600" b="1" dirty="0">
              <a:solidFill>
                <a:schemeClr val="accent2"/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8672680" y="2127"/>
            <a:ext cx="3426325" cy="38668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Lien avec le socle</a:t>
            </a:r>
            <a:endParaRPr lang="fr-FR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46265" y="213756"/>
            <a:ext cx="8372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2"/>
                </a:solidFill>
              </a:rPr>
              <a:t>SYNTHESE DES AVIS PORTES AU REGARD DES ITEMS CIBLES </a:t>
            </a:r>
            <a:endParaRPr lang="fr-FR" sz="2400" dirty="0">
              <a:solidFill>
                <a:schemeClr val="accent2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730295"/>
              </p:ext>
            </p:extLst>
          </p:nvPr>
        </p:nvGraphicFramePr>
        <p:xfrm>
          <a:off x="415637" y="968190"/>
          <a:ext cx="11520992" cy="4146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961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Liens avec les programmes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Liens avec Etablissement/EPS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Liens avec le socle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Thématiques communes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56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L’AP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Le Suivi des élèves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Les objectifs de l’AS</a:t>
                      </a:r>
                    </a:p>
                    <a:p>
                      <a:pPr algn="ctr"/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L’EPI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L’AP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Le suivi des élèves</a:t>
                      </a:r>
                    </a:p>
                    <a:p>
                      <a:pPr algn="ctr"/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Le suivi des élèves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Les objectifs de l’AS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L’AP, les EPI, les Parcours</a:t>
                      </a:r>
                    </a:p>
                    <a:p>
                      <a:pPr algn="ctr"/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FF0000"/>
                          </a:solidFill>
                        </a:rPr>
                        <a:t>AP</a:t>
                      </a:r>
                    </a:p>
                    <a:p>
                      <a:pPr algn="ctr"/>
                      <a:r>
                        <a:rPr lang="fr-FR" sz="2000" b="0" dirty="0" smtClean="0"/>
                        <a:t>EPI</a:t>
                      </a:r>
                    </a:p>
                    <a:p>
                      <a:pPr algn="ctr"/>
                      <a:r>
                        <a:rPr lang="fr-FR" sz="2000" b="1" dirty="0" smtClean="0">
                          <a:solidFill>
                            <a:srgbClr val="FF0000"/>
                          </a:solidFill>
                        </a:rPr>
                        <a:t>Les parcours (4)</a:t>
                      </a:r>
                    </a:p>
                    <a:p>
                      <a:pPr algn="ctr"/>
                      <a:r>
                        <a:rPr lang="fr-FR" sz="2000" b="1" dirty="0" smtClean="0">
                          <a:solidFill>
                            <a:srgbClr val="FF0000"/>
                          </a:solidFill>
                        </a:rPr>
                        <a:t>PEAC,</a:t>
                      </a:r>
                      <a:r>
                        <a:rPr lang="fr-FR" sz="2000" b="1" baseline="0" dirty="0" smtClean="0">
                          <a:solidFill>
                            <a:srgbClr val="FF0000"/>
                          </a:solidFill>
                        </a:rPr>
                        <a:t> Citoyen, santé, Avenir</a:t>
                      </a:r>
                      <a:endParaRPr lang="fr-FR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000" b="0" dirty="0" smtClean="0"/>
                        <a:t>Le suivi des élèves</a:t>
                      </a:r>
                    </a:p>
                    <a:p>
                      <a:pPr algn="ctr"/>
                      <a:r>
                        <a:rPr lang="fr-FR" sz="2000" b="0" dirty="0" smtClean="0"/>
                        <a:t>Les objectifs de</a:t>
                      </a:r>
                      <a:r>
                        <a:rPr lang="fr-FR" sz="2000" b="0" baseline="0" dirty="0" smtClean="0"/>
                        <a:t> l’AS</a:t>
                      </a:r>
                    </a:p>
                    <a:p>
                      <a:pPr algn="ctr"/>
                      <a:r>
                        <a:rPr lang="fr-FR" sz="2000" b="0" baseline="0" dirty="0" smtClean="0"/>
                        <a:t>L’évaluation</a:t>
                      </a:r>
                      <a:endParaRPr lang="fr-FR" sz="2000" b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56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Les objectifs des cycle 3 et 4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Les EPI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Les parcours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L’évaluation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200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Exemple APSA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fr-FR" sz="200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L’Evaluation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fr-FR" sz="200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Parcours</a:t>
                      </a:r>
                    </a:p>
                    <a:p>
                      <a:pPr algn="ctr"/>
                      <a:endParaRPr lang="fr-FR" sz="2000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Les objectifs de cycles 3 et 4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L’évaluation</a:t>
                      </a:r>
                    </a:p>
                    <a:p>
                      <a:pPr algn="ctr"/>
                      <a:endParaRPr lang="fr-FR" sz="2000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15637" y="4177760"/>
            <a:ext cx="1163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351971" y="5223030"/>
            <a:ext cx="564832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Points forts</a:t>
            </a:r>
            <a:r>
              <a:rPr lang="fr-FR" dirty="0" smtClean="0">
                <a:solidFill>
                  <a:schemeClr val="tx1"/>
                </a:solidFill>
              </a:rPr>
              <a:t>:  APSA, Programmation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4321" y="5657671"/>
            <a:ext cx="1122045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Hypothèse</a:t>
            </a:r>
            <a:r>
              <a:rPr lang="fr-FR" dirty="0" smtClean="0"/>
              <a:t> : La plupart des items où les équipes sont en difficulté sont relatives à des éléments nouveaux apparus avec le socle  (AP, EPI, Les parcours, le </a:t>
            </a:r>
            <a:r>
              <a:rPr lang="fr-FR" dirty="0"/>
              <a:t>suivi des </a:t>
            </a:r>
            <a:r>
              <a:rPr lang="fr-FR" dirty="0" smtClean="0"/>
              <a:t>élèves et les compétences acquises); la place de l’</a:t>
            </a:r>
            <a:r>
              <a:rPr lang="fr-FR" dirty="0"/>
              <a:t>A</a:t>
            </a:r>
            <a:r>
              <a:rPr lang="fr-FR" dirty="0" smtClean="0"/>
              <a:t>PSA reste centrale, la programmation des activités prioritaire, organisatrice des apprentissages.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626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4331" y="243962"/>
            <a:ext cx="10927478" cy="1320800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Par quel cheminement réflexif, sous forme de questions ouvertes, peut t-on accompagner les équipes ?</a:t>
            </a:r>
            <a:br>
              <a:rPr lang="fr-FR" sz="2400" b="1" dirty="0">
                <a:solidFill>
                  <a:schemeClr val="tx1"/>
                </a:solidFill>
              </a:rPr>
            </a:b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153" y="1183342"/>
            <a:ext cx="11725835" cy="3885676"/>
          </a:xfrm>
        </p:spPr>
        <p:txBody>
          <a:bodyPr>
            <a:normAutofit/>
          </a:bodyPr>
          <a:lstStyle/>
          <a:p>
            <a:pPr algn="ctr"/>
            <a:endParaRPr lang="fr-FR" sz="2000" dirty="0" smtClean="0">
              <a:sym typeface="Wingdings"/>
            </a:endParaRPr>
          </a:p>
          <a:p>
            <a:pPr algn="ctr"/>
            <a:r>
              <a:rPr lang="fr-FR" sz="2000" dirty="0" smtClean="0"/>
              <a:t>En isolant les 3 thématiques identifiées, aider les équipes à renseigner les champs manquants ou enrichir ceux déjà existants</a:t>
            </a:r>
          </a:p>
          <a:p>
            <a:pPr algn="ctr"/>
            <a:r>
              <a:rPr lang="fr-FR" sz="2000" dirty="0" smtClean="0"/>
              <a:t>Ne </a:t>
            </a:r>
            <a:r>
              <a:rPr lang="fr-FR" sz="2000" dirty="0"/>
              <a:t>pas être prescriptif mais ouvrir sur un champ de questions permettant d’engager la réflexion des </a:t>
            </a:r>
            <a:r>
              <a:rPr lang="fr-FR" sz="2000" dirty="0" smtClean="0"/>
              <a:t>équipes</a:t>
            </a:r>
            <a:endParaRPr lang="fr-FR" sz="2000" dirty="0" smtClean="0">
              <a:sym typeface="Wingdings"/>
            </a:endParaRPr>
          </a:p>
          <a:p>
            <a:pPr algn="ctr"/>
            <a:r>
              <a:rPr lang="fr-FR" sz="2000" dirty="0" smtClean="0">
                <a:sym typeface="Wingdings"/>
              </a:rPr>
              <a:t>Proposer </a:t>
            </a:r>
            <a:r>
              <a:rPr lang="fr-FR" sz="2000" dirty="0">
                <a:sym typeface="Wingdings"/>
              </a:rPr>
              <a:t>dans un deuxième temps des ressources jugées intéressantes et /ou pertinentes permettant aux équipes de bonifier le projet EPS et/ou d’enrichir leur problématique</a:t>
            </a:r>
            <a:endParaRPr lang="fr-FR" sz="2000" dirty="0"/>
          </a:p>
          <a:p>
            <a:pPr algn="ctr"/>
            <a:r>
              <a:rPr lang="fr-FR" sz="2000" dirty="0"/>
              <a:t>Outils d’aide à la décision : </a:t>
            </a:r>
            <a:r>
              <a:rPr lang="it-IT" sz="2000" dirty="0"/>
              <a:t>Q.Q.C.Q.C.P </a:t>
            </a:r>
          </a:p>
          <a:p>
            <a:pPr algn="ctr"/>
            <a:r>
              <a:rPr lang="it-IT" sz="2000" dirty="0" smtClean="0">
                <a:sym typeface="Wingdings"/>
              </a:rPr>
              <a:t> A </a:t>
            </a:r>
            <a:r>
              <a:rPr lang="it-IT" sz="2000" dirty="0">
                <a:sym typeface="Wingdings"/>
              </a:rPr>
              <a:t>la suite </a:t>
            </a:r>
            <a:r>
              <a:rPr lang="it-IT" sz="2000" dirty="0" err="1" smtClean="0">
                <a:sym typeface="Wingdings"/>
              </a:rPr>
              <a:t>du</a:t>
            </a:r>
            <a:r>
              <a:rPr lang="it-IT" sz="2000" dirty="0" smtClean="0">
                <a:sym typeface="Wingdings"/>
              </a:rPr>
              <a:t> </a:t>
            </a:r>
            <a:r>
              <a:rPr lang="it-IT" sz="2000" dirty="0" err="1" smtClean="0">
                <a:sym typeface="Wingdings"/>
              </a:rPr>
              <a:t>diagnostic</a:t>
            </a:r>
            <a:r>
              <a:rPr lang="it-IT" sz="2000" dirty="0" smtClean="0">
                <a:sym typeface="Wingdings"/>
              </a:rPr>
              <a:t> </a:t>
            </a:r>
            <a:r>
              <a:rPr lang="it-IT" sz="2000" dirty="0" err="1">
                <a:sym typeface="Wingdings"/>
              </a:rPr>
              <a:t>é</a:t>
            </a:r>
            <a:r>
              <a:rPr lang="it-IT" sz="2000" dirty="0" err="1" smtClean="0">
                <a:sym typeface="Wingdings"/>
              </a:rPr>
              <a:t>mis</a:t>
            </a:r>
            <a:r>
              <a:rPr lang="it-IT" sz="2000" dirty="0" smtClean="0">
                <a:sym typeface="Wingdings"/>
              </a:rPr>
              <a:t>, </a:t>
            </a:r>
            <a:r>
              <a:rPr lang="it-IT" sz="2000" dirty="0" err="1" smtClean="0">
                <a:sym typeface="Wingdings"/>
              </a:rPr>
              <a:t>assurer</a:t>
            </a:r>
            <a:r>
              <a:rPr lang="it-IT" sz="2000" dirty="0" smtClean="0">
                <a:sym typeface="Wingdings"/>
              </a:rPr>
              <a:t> </a:t>
            </a:r>
            <a:r>
              <a:rPr lang="it-IT" sz="2000" dirty="0">
                <a:sym typeface="Wingdings"/>
              </a:rPr>
              <a:t>un </a:t>
            </a:r>
            <a:r>
              <a:rPr lang="it-IT" sz="2000" dirty="0" err="1" smtClean="0">
                <a:sym typeface="Wingdings"/>
              </a:rPr>
              <a:t>suivi</a:t>
            </a:r>
            <a:r>
              <a:rPr lang="it-IT" sz="2000" dirty="0" smtClean="0">
                <a:sym typeface="Wingdings"/>
              </a:rPr>
              <a:t>, </a:t>
            </a:r>
            <a:r>
              <a:rPr lang="it-IT" sz="2000" dirty="0" err="1" smtClean="0">
                <a:sym typeface="Wingdings"/>
              </a:rPr>
              <a:t>aider</a:t>
            </a:r>
            <a:r>
              <a:rPr lang="it-IT" sz="2000" dirty="0">
                <a:sym typeface="Wingdings"/>
              </a:rPr>
              <a:t>, </a:t>
            </a:r>
            <a:r>
              <a:rPr lang="it-IT" sz="2000" dirty="0" err="1" smtClean="0">
                <a:sym typeface="Wingdings"/>
              </a:rPr>
              <a:t>accompagner</a:t>
            </a:r>
            <a:r>
              <a:rPr lang="it-IT" sz="2000" dirty="0" smtClean="0">
                <a:sym typeface="Wingdings"/>
              </a:rPr>
              <a:t> et </a:t>
            </a:r>
            <a:r>
              <a:rPr lang="it-IT" sz="2000" dirty="0" err="1" smtClean="0">
                <a:sym typeface="Wingdings"/>
              </a:rPr>
              <a:t>encourager</a:t>
            </a:r>
            <a:r>
              <a:rPr lang="it-IT" sz="2000" dirty="0" smtClean="0">
                <a:sym typeface="Wingdings"/>
              </a:rPr>
              <a:t> la </a:t>
            </a:r>
            <a:r>
              <a:rPr lang="it-IT" sz="2000" dirty="0" err="1">
                <a:sym typeface="Wingdings"/>
              </a:rPr>
              <a:t>pertinence</a:t>
            </a:r>
            <a:r>
              <a:rPr lang="it-IT" sz="2000" dirty="0">
                <a:sym typeface="Wingdings"/>
              </a:rPr>
              <a:t> </a:t>
            </a:r>
            <a:r>
              <a:rPr lang="it-IT" sz="2000" dirty="0" err="1">
                <a:sym typeface="Wingdings"/>
              </a:rPr>
              <a:t>des</a:t>
            </a:r>
            <a:r>
              <a:rPr lang="it-IT" sz="2000" dirty="0">
                <a:sym typeface="Wingdings"/>
              </a:rPr>
              <a:t> </a:t>
            </a:r>
            <a:r>
              <a:rPr lang="it-IT" sz="2000" dirty="0" err="1">
                <a:sym typeface="Wingdings"/>
              </a:rPr>
              <a:t>solutions</a:t>
            </a:r>
            <a:r>
              <a:rPr lang="it-IT" sz="2000" dirty="0">
                <a:sym typeface="Wingdings"/>
              </a:rPr>
              <a:t> </a:t>
            </a:r>
            <a:r>
              <a:rPr lang="it-IT" sz="2000" dirty="0" err="1">
                <a:sym typeface="Wingdings"/>
              </a:rPr>
              <a:t>émises</a:t>
            </a:r>
            <a:endParaRPr lang="it-IT" sz="2000" dirty="0"/>
          </a:p>
          <a:p>
            <a:endParaRPr lang="fr-FR" sz="2000" b="1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038599924"/>
              </p:ext>
            </p:extLst>
          </p:nvPr>
        </p:nvGraphicFramePr>
        <p:xfrm>
          <a:off x="1199582" y="5513294"/>
          <a:ext cx="10485912" cy="806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135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F9C617-6A26-6E4A-AD4B-9AE3FF81A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06B16A-D129-AC45-960E-266E45A5A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69B8C7-BD87-E348-AF10-39D92E9DDD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982064"/>
              </p:ext>
            </p:extLst>
          </p:nvPr>
        </p:nvGraphicFramePr>
        <p:xfrm>
          <a:off x="1" y="561974"/>
          <a:ext cx="12090400" cy="6210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8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471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Ex : Le Parcours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citoyen</a:t>
                      </a:r>
                    </a:p>
                    <a:p>
                      <a:r>
                        <a:rPr lang="fr-FR" sz="700" baseline="0" dirty="0" smtClean="0">
                          <a:solidFill>
                            <a:srgbClr val="FF0000"/>
                          </a:solidFill>
                        </a:rPr>
                        <a:t>Circulaire 23 juin 2016</a:t>
                      </a:r>
                      <a:endParaRPr lang="fr-FR" sz="7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, Questions ouvertes</a:t>
                      </a:r>
                      <a:r>
                        <a:rPr lang="fr-FR" sz="1400" baseline="0" dirty="0" smtClean="0"/>
                        <a:t> pour amorcer les réflexions</a:t>
                      </a:r>
                      <a:r>
                        <a:rPr lang="mr-IN" sz="1400" baseline="0" dirty="0" smtClean="0"/>
                        <a:t>…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Au regard du contexte ou non de votre établissement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Opérationnalisation dans l’établissement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Exemples de</a:t>
                      </a:r>
                      <a:r>
                        <a:rPr lang="fr-FR" sz="1050" baseline="0" dirty="0" smtClean="0"/>
                        <a:t> bonne pratique</a:t>
                      </a:r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714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r>
                        <a:rPr lang="fr-FR" dirty="0" smtClean="0"/>
                        <a:t>uoi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description de l’'activité ou de la tâche ou du problème.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En quoi le parcours citoyen peut-être un plus dans le parcours de formation de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l’élève..? Quels champs couvrent-ils? Quels</a:t>
                      </a:r>
                      <a:r>
                        <a:rPr lang="fr-FR" sz="1400" baseline="0" dirty="0" smtClean="0"/>
                        <a:t> champs privilégiés à travers la pratique volontaire ou obligatoire</a:t>
                      </a:r>
                      <a:r>
                        <a:rPr lang="mr-IN" sz="1400" baseline="0" dirty="0" smtClean="0"/>
                        <a:t>…</a:t>
                      </a:r>
                      <a:r>
                        <a:rPr lang="fr-FR" sz="1400" baseline="0" dirty="0" smtClean="0"/>
                        <a:t> ?</a:t>
                      </a:r>
                      <a:endParaRPr lang="fr-FR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Quels types de</a:t>
                      </a:r>
                      <a:r>
                        <a:rPr lang="fr-FR" sz="1400" baseline="0" dirty="0" smtClean="0"/>
                        <a:t> ressources sont disponibles ?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097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r>
                        <a:rPr lang="fr-FR" dirty="0" smtClean="0"/>
                        <a:t>ui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 des exécutants, acteurs ou personnes concernées 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La communauté éducative peut-elle être concernée dans</a:t>
                      </a:r>
                      <a:r>
                        <a:rPr lang="fr-FR" sz="1400" baseline="0" dirty="0" smtClean="0"/>
                        <a:t> son ensemble..? </a:t>
                      </a:r>
                    </a:p>
                    <a:p>
                      <a:r>
                        <a:rPr lang="fr-FR" sz="1400" baseline="0" dirty="0" smtClean="0"/>
                        <a:t>Certaines disciplines ne sont-elles pas fondamentales pour accompagner ce parcours 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Inviter des</a:t>
                      </a:r>
                      <a:r>
                        <a:rPr lang="fr-FR" sz="1400" baseline="0" dirty="0" smtClean="0"/>
                        <a:t> personnalités pour éclairer telle ou telle pratique..?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368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fr-FR" dirty="0" smtClean="0"/>
                        <a:t>ù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description des lieux 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Peut-on cibler des</a:t>
                      </a:r>
                      <a:r>
                        <a:rPr lang="fr-FR" sz="1400" baseline="0" dirty="0" smtClean="0"/>
                        <a:t> moments ou lieux privilégiés pour développer ce parcours ?</a:t>
                      </a:r>
                    </a:p>
                    <a:p>
                      <a:r>
                        <a:rPr lang="fr-FR" sz="1400" baseline="0" dirty="0" smtClean="0"/>
                        <a:t>Points d’étape sur la consolidation du parcours .. ?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714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r>
                        <a:rPr lang="fr-FR" dirty="0" smtClean="0"/>
                        <a:t>uand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Définir les temps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Doit-on garantir une pérennité de ce travail sur l’année ou mettre des focales sur des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temps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précis</a:t>
                      </a:r>
                      <a:r>
                        <a:rPr lang="mr-IN" sz="1400" dirty="0" smtClean="0"/>
                        <a:t>…</a:t>
                      </a:r>
                      <a:r>
                        <a:rPr lang="fr-FR" sz="1400" dirty="0" smtClean="0"/>
                        <a:t> ?</a:t>
                      </a:r>
                    </a:p>
                    <a:p>
                      <a:r>
                        <a:rPr lang="fr-FR" sz="1400" dirty="0" smtClean="0"/>
                        <a:t>Une séance, un cycle</a:t>
                      </a:r>
                      <a:r>
                        <a:rPr lang="fr-FR" sz="1400" baseline="0" dirty="0" smtClean="0"/>
                        <a:t> d’enseignement, cycle 3 et 4, CAC </a:t>
                      </a:r>
                      <a:r>
                        <a:rPr lang="mr-IN" sz="1400" baseline="0" dirty="0" smtClean="0"/>
                        <a:t>…</a:t>
                      </a:r>
                      <a:r>
                        <a:rPr lang="fr-FR" sz="1400" baseline="0" dirty="0" smtClean="0"/>
                        <a:t> ?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212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fr-FR" dirty="0" smtClean="0"/>
                        <a:t>omment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Nature</a:t>
                      </a:r>
                      <a:r>
                        <a:rPr lang="fr-FR" sz="1000" baseline="0" dirty="0" smtClean="0"/>
                        <a:t> du questionnement</a:t>
                      </a:r>
                      <a:endParaRPr lang="fr-FR" sz="1000" dirty="0" smtClean="0"/>
                    </a:p>
                    <a:p>
                      <a:r>
                        <a:rPr lang="fr-F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tion</a:t>
                      </a:r>
                      <a:r>
                        <a:rPr lang="fr-F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manière ou de la méthode 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Partir de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l’acte d’enseigner pour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extraire des thématiques supports de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réflexions..?</a:t>
                      </a:r>
                    </a:p>
                    <a:p>
                      <a:r>
                        <a:rPr lang="fr-FR" sz="1400" dirty="0" smtClean="0"/>
                        <a:t>Apporter un contenu, une couleur pouvant éclairer un</a:t>
                      </a:r>
                      <a:r>
                        <a:rPr lang="fr-FR" sz="1400" baseline="0" dirty="0" smtClean="0"/>
                        <a:t> cycle d’enseignement.. ?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397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fr-FR" dirty="0" smtClean="0"/>
                        <a:t>ourquoi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Enjeux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833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Liens socle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support du DNB 1er</a:t>
                      </a:r>
                      <a:r>
                        <a:rPr lang="fr-FR" sz="1200" baseline="0" dirty="0" smtClean="0"/>
                        <a:t> Ou 2ème groupe d’épreuve..?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88686" y="0"/>
            <a:ext cx="11509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Comment </a:t>
            </a:r>
            <a:r>
              <a:rPr lang="fr-FR" sz="1600" dirty="0"/>
              <a:t>engager </a:t>
            </a:r>
            <a:r>
              <a:rPr lang="fr-FR" sz="1600" dirty="0" smtClean="0"/>
              <a:t>les équipes EPS sur un travail de réflexion et d’enrichissement du projet EPS</a:t>
            </a:r>
            <a:r>
              <a:rPr lang="mr-IN" sz="1600" dirty="0" smtClean="0"/>
              <a:t>…</a:t>
            </a:r>
            <a:r>
              <a:rPr lang="fr-FR" sz="1600" dirty="0" smtClean="0"/>
              <a:t> ?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9760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3156</TotalTime>
  <Words>1863</Words>
  <Application>Microsoft Office PowerPoint</Application>
  <PresentationFormat>Grand écran</PresentationFormat>
  <Paragraphs>571</Paragraphs>
  <Slides>17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Calibri</vt:lpstr>
      <vt:lpstr>Mangal</vt:lpstr>
      <vt:lpstr>Times New Roman</vt:lpstr>
      <vt:lpstr>Trebuchet MS</vt:lpstr>
      <vt:lpstr>Wingdings</vt:lpstr>
      <vt:lpstr>Wingdings 3</vt:lpstr>
      <vt:lpstr>Facette</vt:lpstr>
      <vt:lpstr>GROUPE RESSOURCE ACADEMIQUE COLLEGE LYON </vt:lpstr>
      <vt:lpstr>Présentation PowerPoint</vt:lpstr>
      <vt:lpstr>Les objectifs poursuivis dans cet accompagnement pour une déclinaison cohérente et efficiente des programmes collège:</vt:lpstr>
      <vt:lpstr>Présentation PowerPoint</vt:lpstr>
      <vt:lpstr>Présentation PowerPoint</vt:lpstr>
      <vt:lpstr>Présentation PowerPoint</vt:lpstr>
      <vt:lpstr>Présentation PowerPoint</vt:lpstr>
      <vt:lpstr>Par quel cheminement réflexif, sous forme de questions ouvertes, peut t-on accompagner les équipes ? </vt:lpstr>
      <vt:lpstr>Présentation PowerPoint</vt:lpstr>
      <vt:lpstr>Quels chantiers possibles à engager pour le groupe ressource Collège… ?</vt:lpstr>
      <vt:lpstr>À partir d’un postulat fort sur l’APSA Exemple cohérent et synthétique d’une démarche d’enseignement pour atteindre les acquisitions fixées par les programmes en EPS.</vt:lpstr>
      <vt:lpstr>Présentation PowerPoint</vt:lpstr>
      <vt:lpstr>Présentation PowerPoint</vt:lpstr>
      <vt:lpstr>A partir du S4C  Démarche globale d’enseignement à impulser éventuellement sur l’académie pour atteindre les acquisitions fixées  par les programmes en EPS.</vt:lpstr>
      <vt:lpstr>Changement de paradigme au regard de la lecture des programmes souvent pilotée par la programmation des APSA</vt:lpstr>
      <vt:lpstr>Correspondance des éléments signifiants du socle avec attendus de cycle, acquisitions prioritaires et outils facilitants l’acquisition de certains apprentissages moteurs..</vt:lpstr>
      <vt:lpstr>Evaluation des composantes du socle commun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Michael Tailleux</dc:creator>
  <cp:lastModifiedBy>pbouzonnet</cp:lastModifiedBy>
  <cp:revision>173</cp:revision>
  <cp:lastPrinted>2017-01-30T17:01:58Z</cp:lastPrinted>
  <dcterms:created xsi:type="dcterms:W3CDTF">2017-01-03T18:56:02Z</dcterms:created>
  <dcterms:modified xsi:type="dcterms:W3CDTF">2018-01-19T12:59:10Z</dcterms:modified>
</cp:coreProperties>
</file>