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3" r:id="rId15"/>
    <p:sldId id="27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57A83-AC81-E57F-74D8-67D94639DD4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EAEF131-DBFB-6759-0989-ABE0CF667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6C36E0-DDEE-F38C-1F4A-5A6B1D3D3C46}"/>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24BB9A38-1E6B-CE05-C756-80A7F422D0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4687C3-5C78-0FB4-E296-EEBDD5DDE6AB}"/>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135015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2F342-2911-70EF-6224-DF9BFA59EB4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E567F8-56A2-4666-583A-E157CE07DC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A37495-6298-52A1-07E4-8AE95C15C144}"/>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CAD9527F-BAC4-C2BF-A51E-81CA00AF64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79822C-90D7-D514-7F08-4E1AEF519D3F}"/>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101974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E0304B-3E47-D05B-A59A-F60461E9345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476922-55CC-89DD-57DD-A65F9EF0F64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AD73A0-5EA8-6EAE-FCFE-9510373D1490}"/>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30581F7E-F7D9-605A-F674-25135AB138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E619FF-BFE2-7E4C-B654-FACA4D00F06D}"/>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227225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9D006-58CB-6926-4A33-B461DBEAE2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4DB136-A8E1-267F-4F22-EC263FEC8F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F0FD1F-87F6-579D-4D08-AF938A2A0532}"/>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56C62817-5272-E1A1-EE49-E2678BF75C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876679-751F-5229-1018-F7CE4DAC8C6A}"/>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1271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D79A4-2070-1480-6BE5-EC463A8BB7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717205-A6A3-B80B-5012-CE71250FCA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56BD0B-B45F-7DD6-6BEB-CCA00347F0AF}"/>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90843495-121A-B7D4-6DBF-EFE9204649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019FAC-BAB7-BC4D-BDEA-DDE7070412D6}"/>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51129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92794-E07C-272C-B9D5-95A6C0BE44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1EDA92-ADD5-7D25-ECAF-DE66162608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82C58B5-213E-8A85-3435-078E38063D7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ECC174D-2BA0-F814-B1CD-7116BC461A52}"/>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6" name="Espace réservé du pied de page 5">
            <a:extLst>
              <a:ext uri="{FF2B5EF4-FFF2-40B4-BE49-F238E27FC236}">
                <a16:creationId xmlns:a16="http://schemas.microsoft.com/office/drawing/2014/main" id="{827217DE-22D6-A37C-976C-3C8071FABE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F9201A-768F-4169-5172-6493FE2ECEC8}"/>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239872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8928C-5CDC-D545-7542-DDF6701D3F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B33E28E-7634-A283-8822-164A87D8C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4AF562-AE29-AC81-109D-C4AC4A56458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8AE544A-A305-F901-1088-BD6860B6B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B536A7-9938-CAFF-2FC5-56289CE7B09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654E467-05F9-0665-FDFC-6110AFCBA27C}"/>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8" name="Espace réservé du pied de page 7">
            <a:extLst>
              <a:ext uri="{FF2B5EF4-FFF2-40B4-BE49-F238E27FC236}">
                <a16:creationId xmlns:a16="http://schemas.microsoft.com/office/drawing/2014/main" id="{BE521FB4-72DF-C2AB-C9B1-10A854DDB9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8B27079-E548-F867-AF52-3505F9104A5F}"/>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97597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E3690-F7E2-3DE3-CB58-F786F1D09B5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85696A-8D06-FC36-EAC4-024382FDAA7D}"/>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4" name="Espace réservé du pied de page 3">
            <a:extLst>
              <a:ext uri="{FF2B5EF4-FFF2-40B4-BE49-F238E27FC236}">
                <a16:creationId xmlns:a16="http://schemas.microsoft.com/office/drawing/2014/main" id="{5FC41662-C0B0-725B-15C7-60E80B9E553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800295E-809E-FAD5-8263-FD925641BA2B}"/>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261779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E707EB-3446-D1D1-163E-BC8B5E7CF64B}"/>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3" name="Espace réservé du pied de page 2">
            <a:extLst>
              <a:ext uri="{FF2B5EF4-FFF2-40B4-BE49-F238E27FC236}">
                <a16:creationId xmlns:a16="http://schemas.microsoft.com/office/drawing/2014/main" id="{C57B0046-907D-F755-1331-69A71C2170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23571D2-E05C-EFA1-A04A-011B1EAB64BA}"/>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13083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07E6E-AC1F-2D51-A787-45C19529EA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7F2ED4-7E8B-0625-A766-7C3E7685C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B66F8E9-A504-4CEA-1F7E-7E77333EC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D647A4-202F-13CC-F5B4-316848396B9A}"/>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6" name="Espace réservé du pied de page 5">
            <a:extLst>
              <a:ext uri="{FF2B5EF4-FFF2-40B4-BE49-F238E27FC236}">
                <a16:creationId xmlns:a16="http://schemas.microsoft.com/office/drawing/2014/main" id="{F44F03AD-6B7F-7728-2727-A3CA92766B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B704A1-55EC-65F6-BC60-89338F67BD49}"/>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5574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8E6A8-76C4-256F-7CD9-F0AB3E29EA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35DB32-D205-B649-C994-35EED847C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60EF198-BFBE-BDC9-45F4-154E39CCC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B64B5F-0BA7-74C4-AB28-8B2F4C7AEE39}"/>
              </a:ext>
            </a:extLst>
          </p:cNvPr>
          <p:cNvSpPr>
            <a:spLocks noGrp="1"/>
          </p:cNvSpPr>
          <p:nvPr>
            <p:ph type="dt" sz="half" idx="10"/>
          </p:nvPr>
        </p:nvSpPr>
        <p:spPr/>
        <p:txBody>
          <a:bodyPr/>
          <a:lstStyle/>
          <a:p>
            <a:fld id="{E5D12891-020F-4A77-BCCC-B32B712FFBDF}" type="datetimeFigureOut">
              <a:rPr lang="fr-FR" smtClean="0"/>
              <a:t>06/03/2023</a:t>
            </a:fld>
            <a:endParaRPr lang="fr-FR"/>
          </a:p>
        </p:txBody>
      </p:sp>
      <p:sp>
        <p:nvSpPr>
          <p:cNvPr id="6" name="Espace réservé du pied de page 5">
            <a:extLst>
              <a:ext uri="{FF2B5EF4-FFF2-40B4-BE49-F238E27FC236}">
                <a16:creationId xmlns:a16="http://schemas.microsoft.com/office/drawing/2014/main" id="{D1721A09-A3C7-0517-38AF-10BE65251D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17AE28-2B32-5A95-F5A2-2AAB52BC64C1}"/>
              </a:ext>
            </a:extLst>
          </p:cNvPr>
          <p:cNvSpPr>
            <a:spLocks noGrp="1"/>
          </p:cNvSpPr>
          <p:nvPr>
            <p:ph type="sldNum" sz="quarter" idx="12"/>
          </p:nvPr>
        </p:nvSpPr>
        <p:spPr/>
        <p:txBody>
          <a:bodyPr/>
          <a:lstStyle/>
          <a:p>
            <a:fld id="{F217294C-F99A-4CE3-ABC0-1F70E1A49FC3}" type="slidenum">
              <a:rPr lang="fr-FR" smtClean="0"/>
              <a:t>‹N°›</a:t>
            </a:fld>
            <a:endParaRPr lang="fr-FR"/>
          </a:p>
        </p:txBody>
      </p:sp>
    </p:spTree>
    <p:extLst>
      <p:ext uri="{BB962C8B-B14F-4D97-AF65-F5344CB8AC3E}">
        <p14:creationId xmlns:p14="http://schemas.microsoft.com/office/powerpoint/2010/main" val="427818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F7D65D-DB24-EC8E-D74D-326C9CE50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75068FA-462E-F42E-387B-25345547B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06F29-CDB8-717B-34B0-8A1F970DB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12891-020F-4A77-BCCC-B32B712FFBDF}" type="datetimeFigureOut">
              <a:rPr lang="fr-FR" smtClean="0"/>
              <a:t>06/03/2023</a:t>
            </a:fld>
            <a:endParaRPr lang="fr-FR"/>
          </a:p>
        </p:txBody>
      </p:sp>
      <p:sp>
        <p:nvSpPr>
          <p:cNvPr id="5" name="Espace réservé du pied de page 4">
            <a:extLst>
              <a:ext uri="{FF2B5EF4-FFF2-40B4-BE49-F238E27FC236}">
                <a16:creationId xmlns:a16="http://schemas.microsoft.com/office/drawing/2014/main" id="{8FFF1F0A-73EF-5E39-F6B2-5EF3352A8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5E330C-5592-D777-F5C5-EB4B2AD8B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7294C-F99A-4CE3-ABC0-1F70E1A49FC3}" type="slidenum">
              <a:rPr lang="fr-FR" smtClean="0"/>
              <a:t>‹N°›</a:t>
            </a:fld>
            <a:endParaRPr lang="fr-FR"/>
          </a:p>
        </p:txBody>
      </p:sp>
    </p:spTree>
    <p:extLst>
      <p:ext uri="{BB962C8B-B14F-4D97-AF65-F5344CB8AC3E}">
        <p14:creationId xmlns:p14="http://schemas.microsoft.com/office/powerpoint/2010/main" val="17719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epsoft.fr/w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psoft.fr/" TargetMode="External"/><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524000" y="1215187"/>
            <a:ext cx="9144000" cy="928225"/>
          </a:xfrm>
        </p:spPr>
        <p:txBody>
          <a:bodyPr>
            <a:normAutofit/>
          </a:bodyPr>
          <a:lstStyle/>
          <a:p>
            <a:r>
              <a:rPr lang="fr-FR" b="1" dirty="0">
                <a:solidFill>
                  <a:srgbClr val="FF0000"/>
                </a:solidFill>
                <a:latin typeface="+mn-lt"/>
              </a:rPr>
              <a:t>L’application </a:t>
            </a:r>
            <a:r>
              <a:rPr lang="fr-FR" b="1" dirty="0" err="1">
                <a:solidFill>
                  <a:srgbClr val="FF0000"/>
                </a:solidFill>
                <a:latin typeface="+mn-lt"/>
              </a:rPr>
              <a:t>BadEPS</a:t>
            </a:r>
            <a:endParaRPr lang="fr-FR" b="1" dirty="0">
              <a:solidFill>
                <a:srgbClr val="FF0000"/>
              </a:solidFill>
              <a:latin typeface="+mn-lt"/>
            </a:endParaRPr>
          </a:p>
        </p:txBody>
      </p:sp>
      <p:pic>
        <p:nvPicPr>
          <p:cNvPr id="1026" name="Picture 2">
            <a:extLst>
              <a:ext uri="{FF2B5EF4-FFF2-40B4-BE49-F238E27FC236}">
                <a16:creationId xmlns:a16="http://schemas.microsoft.com/office/drawing/2014/main" id="{04D6768F-368A-6BB8-8CEE-BD78B2E6C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26" y="282575"/>
            <a:ext cx="2624138" cy="31464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8" name="Picture 4">
            <a:extLst>
              <a:ext uri="{FF2B5EF4-FFF2-40B4-BE49-F238E27FC236}">
                <a16:creationId xmlns:a16="http://schemas.microsoft.com/office/drawing/2014/main" id="{A9B7016C-0668-821B-D3C0-94A81D78B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703" y="5237377"/>
            <a:ext cx="2922593" cy="16975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50653C13-4105-3893-D0B4-71A334312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620" y="783570"/>
            <a:ext cx="1793599" cy="179145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ZoneTexte 6">
            <a:extLst>
              <a:ext uri="{FF2B5EF4-FFF2-40B4-BE49-F238E27FC236}">
                <a16:creationId xmlns:a16="http://schemas.microsoft.com/office/drawing/2014/main" id="{858CF578-FF07-4229-5EE9-AB46FF77A941}"/>
              </a:ext>
            </a:extLst>
          </p:cNvPr>
          <p:cNvSpPr txBox="1"/>
          <p:nvPr/>
        </p:nvSpPr>
        <p:spPr>
          <a:xfrm>
            <a:off x="1922744" y="2969511"/>
            <a:ext cx="8946948" cy="3139321"/>
          </a:xfrm>
          <a:prstGeom prst="rect">
            <a:avLst/>
          </a:prstGeom>
          <a:noFill/>
        </p:spPr>
        <p:txBody>
          <a:bodyPr wrap="square" rtlCol="0">
            <a:spAutoFit/>
          </a:bodyPr>
          <a:lstStyle/>
          <a:p>
            <a:r>
              <a:rPr lang="fr-FR" dirty="0"/>
              <a:t>L’application </a:t>
            </a:r>
            <a:r>
              <a:rPr lang="fr-FR" dirty="0" err="1"/>
              <a:t>BadEPS</a:t>
            </a:r>
            <a:r>
              <a:rPr lang="fr-FR" dirty="0"/>
              <a:t> s’inscrit dans une pédagogie ludique d’un cycle de badminton au collège, au lycée ou en LP, avec une classe particulière et avec des choix de situations réalisés par chaque enseignant en fonction du contexte de sa classe.</a:t>
            </a:r>
            <a:br>
              <a:rPr lang="fr-FR" dirty="0"/>
            </a:br>
            <a:endParaRPr lang="fr-FR" dirty="0"/>
          </a:p>
          <a:p>
            <a:r>
              <a:rPr lang="fr-FR" dirty="0"/>
              <a:t>Il faut au minimum une tablette Android ou un iPad ou un ordinateur pour rentrer les résultats sur l’application </a:t>
            </a:r>
            <a:r>
              <a:rPr lang="fr-FR" dirty="0" err="1"/>
              <a:t>BadEPS</a:t>
            </a:r>
            <a:r>
              <a:rPr lang="fr-FR" dirty="0"/>
              <a:t> et suivre les progrès des élèves ainsi que leur participation tout au long du cycle.</a:t>
            </a:r>
            <a:br>
              <a:rPr lang="fr-FR" dirty="0"/>
            </a:br>
            <a:endParaRPr lang="fr-FR" dirty="0"/>
          </a:p>
          <a:p>
            <a:r>
              <a:rPr lang="fr-FR" dirty="0"/>
              <a:t>Si vous pouvez avoir 2 tablettes/iPad, ou 1 tablette/iPad et un ordinateur, vous pouvez mettre en parallèle le tournoi ATP. </a:t>
            </a:r>
            <a:br>
              <a:rPr lang="fr-FR" dirty="0"/>
            </a:br>
            <a:r>
              <a:rPr lang="fr-FR" dirty="0"/>
              <a:t>Les élèves pourront donc faire des matches avec des élèves de leur niveau.</a:t>
            </a:r>
          </a:p>
        </p:txBody>
      </p:sp>
    </p:spTree>
    <p:extLst>
      <p:ext uri="{BB962C8B-B14F-4D97-AF65-F5344CB8AC3E}">
        <p14:creationId xmlns:p14="http://schemas.microsoft.com/office/powerpoint/2010/main" val="205061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674C459-5F04-DA31-F785-8CFB04645548}"/>
              </a:ext>
            </a:extLst>
          </p:cNvPr>
          <p:cNvPicPr>
            <a:picLocks noChangeAspect="1"/>
          </p:cNvPicPr>
          <p:nvPr/>
        </p:nvPicPr>
        <p:blipFill>
          <a:blip r:embed="rId2"/>
          <a:stretch>
            <a:fillRect/>
          </a:stretch>
        </p:blipFill>
        <p:spPr>
          <a:xfrm>
            <a:off x="772080" y="304546"/>
            <a:ext cx="3400425" cy="1190625"/>
          </a:xfrm>
          <a:prstGeom prst="rect">
            <a:avLst/>
          </a:prstGeom>
        </p:spPr>
      </p:pic>
      <p:pic>
        <p:nvPicPr>
          <p:cNvPr id="8" name="Image 7">
            <a:extLst>
              <a:ext uri="{FF2B5EF4-FFF2-40B4-BE49-F238E27FC236}">
                <a16:creationId xmlns:a16="http://schemas.microsoft.com/office/drawing/2014/main" id="{16AEAD4E-8211-5E37-4342-E3068EEE4679}"/>
              </a:ext>
            </a:extLst>
          </p:cNvPr>
          <p:cNvPicPr>
            <a:picLocks noChangeAspect="1"/>
          </p:cNvPicPr>
          <p:nvPr/>
        </p:nvPicPr>
        <p:blipFill>
          <a:blip r:embed="rId3"/>
          <a:stretch>
            <a:fillRect/>
          </a:stretch>
        </p:blipFill>
        <p:spPr>
          <a:xfrm>
            <a:off x="2100404" y="1206902"/>
            <a:ext cx="743776" cy="743776"/>
          </a:xfrm>
          <a:prstGeom prst="rect">
            <a:avLst/>
          </a:prstGeom>
        </p:spPr>
      </p:pic>
      <p:pic>
        <p:nvPicPr>
          <p:cNvPr id="10" name="Image 9">
            <a:extLst>
              <a:ext uri="{FF2B5EF4-FFF2-40B4-BE49-F238E27FC236}">
                <a16:creationId xmlns:a16="http://schemas.microsoft.com/office/drawing/2014/main" id="{CDE02511-CDC9-610F-5199-5D23F95E6D02}"/>
              </a:ext>
            </a:extLst>
          </p:cNvPr>
          <p:cNvPicPr>
            <a:picLocks noChangeAspect="1"/>
          </p:cNvPicPr>
          <p:nvPr/>
        </p:nvPicPr>
        <p:blipFill>
          <a:blip r:embed="rId4"/>
          <a:stretch>
            <a:fillRect/>
          </a:stretch>
        </p:blipFill>
        <p:spPr>
          <a:xfrm>
            <a:off x="677570" y="1950678"/>
            <a:ext cx="6134369" cy="4629404"/>
          </a:xfrm>
          <a:prstGeom prst="rect">
            <a:avLst/>
          </a:prstGeom>
        </p:spPr>
      </p:pic>
      <p:pic>
        <p:nvPicPr>
          <p:cNvPr id="12" name="Image 11">
            <a:extLst>
              <a:ext uri="{FF2B5EF4-FFF2-40B4-BE49-F238E27FC236}">
                <a16:creationId xmlns:a16="http://schemas.microsoft.com/office/drawing/2014/main" id="{1AE186C9-7136-390E-70E0-652E1939FFB8}"/>
              </a:ext>
            </a:extLst>
          </p:cNvPr>
          <p:cNvPicPr>
            <a:picLocks noChangeAspect="1"/>
          </p:cNvPicPr>
          <p:nvPr/>
        </p:nvPicPr>
        <p:blipFill>
          <a:blip r:embed="rId5"/>
          <a:stretch>
            <a:fillRect/>
          </a:stretch>
        </p:blipFill>
        <p:spPr>
          <a:xfrm>
            <a:off x="4854138" y="686798"/>
            <a:ext cx="7053401" cy="5294219"/>
          </a:xfrm>
          <a:prstGeom prst="rect">
            <a:avLst/>
          </a:prstGeom>
        </p:spPr>
      </p:pic>
      <p:pic>
        <p:nvPicPr>
          <p:cNvPr id="13" name="Image 12">
            <a:extLst>
              <a:ext uri="{FF2B5EF4-FFF2-40B4-BE49-F238E27FC236}">
                <a16:creationId xmlns:a16="http://schemas.microsoft.com/office/drawing/2014/main" id="{47D684A0-D44E-5BA9-400A-1749AE4E9AB3}"/>
              </a:ext>
            </a:extLst>
          </p:cNvPr>
          <p:cNvPicPr>
            <a:picLocks noChangeAspect="1"/>
          </p:cNvPicPr>
          <p:nvPr/>
        </p:nvPicPr>
        <p:blipFill>
          <a:blip r:embed="rId6"/>
          <a:stretch>
            <a:fillRect/>
          </a:stretch>
        </p:blipFill>
        <p:spPr>
          <a:xfrm>
            <a:off x="4590628" y="3487080"/>
            <a:ext cx="709342" cy="709342"/>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291963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6503B7-73BB-7950-B9BF-F9206C7C07D9}"/>
              </a:ext>
            </a:extLst>
          </p:cNvPr>
          <p:cNvPicPr>
            <a:picLocks noChangeAspect="1"/>
          </p:cNvPicPr>
          <p:nvPr/>
        </p:nvPicPr>
        <p:blipFill>
          <a:blip r:embed="rId2"/>
          <a:stretch>
            <a:fillRect/>
          </a:stretch>
        </p:blipFill>
        <p:spPr>
          <a:xfrm>
            <a:off x="320132" y="326247"/>
            <a:ext cx="2921425" cy="987641"/>
          </a:xfrm>
          <a:prstGeom prst="rect">
            <a:avLst/>
          </a:prstGeom>
        </p:spPr>
      </p:pic>
      <p:pic>
        <p:nvPicPr>
          <p:cNvPr id="8" name="Image 7">
            <a:extLst>
              <a:ext uri="{FF2B5EF4-FFF2-40B4-BE49-F238E27FC236}">
                <a16:creationId xmlns:a16="http://schemas.microsoft.com/office/drawing/2014/main" id="{16AEAD4E-8211-5E37-4342-E3068EEE4679}"/>
              </a:ext>
            </a:extLst>
          </p:cNvPr>
          <p:cNvPicPr>
            <a:picLocks noChangeAspect="1"/>
          </p:cNvPicPr>
          <p:nvPr/>
        </p:nvPicPr>
        <p:blipFill>
          <a:blip r:embed="rId3"/>
          <a:stretch>
            <a:fillRect/>
          </a:stretch>
        </p:blipFill>
        <p:spPr>
          <a:xfrm rot="18528561">
            <a:off x="1955973" y="1234901"/>
            <a:ext cx="1343873" cy="1343873"/>
          </a:xfrm>
          <a:prstGeom prst="rect">
            <a:avLst/>
          </a:prstGeom>
        </p:spPr>
      </p:pic>
      <p:pic>
        <p:nvPicPr>
          <p:cNvPr id="4" name="Image 3">
            <a:extLst>
              <a:ext uri="{FF2B5EF4-FFF2-40B4-BE49-F238E27FC236}">
                <a16:creationId xmlns:a16="http://schemas.microsoft.com/office/drawing/2014/main" id="{1FC45E66-10C7-4153-C493-0BB053D78C84}"/>
              </a:ext>
            </a:extLst>
          </p:cNvPr>
          <p:cNvPicPr>
            <a:picLocks noChangeAspect="1"/>
          </p:cNvPicPr>
          <p:nvPr/>
        </p:nvPicPr>
        <p:blipFill>
          <a:blip r:embed="rId4"/>
          <a:stretch>
            <a:fillRect/>
          </a:stretch>
        </p:blipFill>
        <p:spPr>
          <a:xfrm>
            <a:off x="3437424" y="326247"/>
            <a:ext cx="8245590" cy="6178418"/>
          </a:xfrm>
          <a:prstGeom prst="rect">
            <a:avLst/>
          </a:prstGeom>
        </p:spPr>
      </p:pic>
    </p:spTree>
    <p:extLst>
      <p:ext uri="{BB962C8B-B14F-4D97-AF65-F5344CB8AC3E}">
        <p14:creationId xmlns:p14="http://schemas.microsoft.com/office/powerpoint/2010/main" val="84885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6503B7-73BB-7950-B9BF-F9206C7C07D9}"/>
              </a:ext>
            </a:extLst>
          </p:cNvPr>
          <p:cNvPicPr>
            <a:picLocks noChangeAspect="1"/>
          </p:cNvPicPr>
          <p:nvPr/>
        </p:nvPicPr>
        <p:blipFill>
          <a:blip r:embed="rId2"/>
          <a:stretch>
            <a:fillRect/>
          </a:stretch>
        </p:blipFill>
        <p:spPr>
          <a:xfrm>
            <a:off x="320132" y="326247"/>
            <a:ext cx="2921425" cy="987641"/>
          </a:xfrm>
          <a:prstGeom prst="rect">
            <a:avLst/>
          </a:prstGeom>
        </p:spPr>
      </p:pic>
      <p:pic>
        <p:nvPicPr>
          <p:cNvPr id="5" name="Image 4">
            <a:extLst>
              <a:ext uri="{FF2B5EF4-FFF2-40B4-BE49-F238E27FC236}">
                <a16:creationId xmlns:a16="http://schemas.microsoft.com/office/drawing/2014/main" id="{44E53404-7999-1B31-9619-6E33EE60839C}"/>
              </a:ext>
            </a:extLst>
          </p:cNvPr>
          <p:cNvPicPr>
            <a:picLocks noChangeAspect="1"/>
          </p:cNvPicPr>
          <p:nvPr/>
        </p:nvPicPr>
        <p:blipFill>
          <a:blip r:embed="rId3"/>
          <a:stretch>
            <a:fillRect/>
          </a:stretch>
        </p:blipFill>
        <p:spPr>
          <a:xfrm>
            <a:off x="3322203" y="261892"/>
            <a:ext cx="8377824" cy="6334216"/>
          </a:xfrm>
          <a:prstGeom prst="rect">
            <a:avLst/>
          </a:prstGeom>
        </p:spPr>
      </p:pic>
      <p:sp>
        <p:nvSpPr>
          <p:cNvPr id="12" name="ZoneTexte 11">
            <a:extLst>
              <a:ext uri="{FF2B5EF4-FFF2-40B4-BE49-F238E27FC236}">
                <a16:creationId xmlns:a16="http://schemas.microsoft.com/office/drawing/2014/main" id="{97E789F8-45F2-491E-1142-C9B3125E5164}"/>
              </a:ext>
            </a:extLst>
          </p:cNvPr>
          <p:cNvSpPr txBox="1"/>
          <p:nvPr/>
        </p:nvSpPr>
        <p:spPr>
          <a:xfrm>
            <a:off x="320131" y="3162667"/>
            <a:ext cx="2921425" cy="2266005"/>
          </a:xfrm>
          <a:prstGeom prst="rect">
            <a:avLst/>
          </a:prstGeom>
          <a:noFill/>
        </p:spPr>
        <p:txBody>
          <a:bodyPr wrap="square">
            <a:spAutoFit/>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Quand on </a:t>
            </a:r>
            <a:r>
              <a:rPr kumimoji="0" lang="fr-FR" sz="2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clique à droite </a:t>
            </a:r>
            <a:b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sur </a:t>
            </a:r>
            <a:r>
              <a:rPr kumimoji="0" lang="fr-FR" sz="2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détail ex</a:t>
            </a: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b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on peut voir à quoi </a:t>
            </a:r>
            <a:b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correspondent</a:t>
            </a:r>
            <a:b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les exercices </a:t>
            </a:r>
            <a:b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br>
            <a:r>
              <a:rPr kumimoji="0" lang="fr-FR" sz="2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A1, A2, A3,….</a:t>
            </a:r>
          </a:p>
        </p:txBody>
      </p:sp>
      <p:pic>
        <p:nvPicPr>
          <p:cNvPr id="14" name="Image 13">
            <a:extLst>
              <a:ext uri="{FF2B5EF4-FFF2-40B4-BE49-F238E27FC236}">
                <a16:creationId xmlns:a16="http://schemas.microsoft.com/office/drawing/2014/main" id="{D641B90A-A12C-4BF9-8117-822C3D8C4B6C}"/>
              </a:ext>
            </a:extLst>
          </p:cNvPr>
          <p:cNvPicPr>
            <a:picLocks noChangeAspect="1"/>
          </p:cNvPicPr>
          <p:nvPr/>
        </p:nvPicPr>
        <p:blipFill>
          <a:blip r:embed="rId4"/>
          <a:stretch>
            <a:fillRect/>
          </a:stretch>
        </p:blipFill>
        <p:spPr>
          <a:xfrm>
            <a:off x="1342694" y="1490622"/>
            <a:ext cx="876300" cy="1476375"/>
          </a:xfrm>
          <a:prstGeom prst="rect">
            <a:avLst/>
          </a:prstGeom>
        </p:spPr>
      </p:pic>
      <p:pic>
        <p:nvPicPr>
          <p:cNvPr id="15" name="Image 14">
            <a:extLst>
              <a:ext uri="{FF2B5EF4-FFF2-40B4-BE49-F238E27FC236}">
                <a16:creationId xmlns:a16="http://schemas.microsoft.com/office/drawing/2014/main" id="{E91CDB94-8DBF-A705-0058-8F4175B1334D}"/>
              </a:ext>
            </a:extLst>
          </p:cNvPr>
          <p:cNvPicPr>
            <a:picLocks noChangeAspect="1"/>
          </p:cNvPicPr>
          <p:nvPr/>
        </p:nvPicPr>
        <p:blipFill>
          <a:blip r:embed="rId5"/>
          <a:stretch>
            <a:fillRect/>
          </a:stretch>
        </p:blipFill>
        <p:spPr>
          <a:xfrm rot="5400000">
            <a:off x="7445636" y="719411"/>
            <a:ext cx="768163" cy="774259"/>
          </a:xfrm>
          <a:prstGeom prst="rect">
            <a:avLst/>
          </a:prstGeom>
        </p:spPr>
      </p:pic>
    </p:spTree>
    <p:extLst>
      <p:ext uri="{BB962C8B-B14F-4D97-AF65-F5344CB8AC3E}">
        <p14:creationId xmlns:p14="http://schemas.microsoft.com/office/powerpoint/2010/main" val="24386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739052" y="247650"/>
            <a:ext cx="9144000" cy="563187"/>
          </a:xfrm>
        </p:spPr>
        <p:txBody>
          <a:bodyPr>
            <a:normAutofit/>
          </a:bodyPr>
          <a:lstStyle/>
          <a:p>
            <a:r>
              <a:rPr lang="fr-FR" sz="3200" b="1" dirty="0">
                <a:solidFill>
                  <a:srgbClr val="FF0000"/>
                </a:solidFill>
                <a:latin typeface="+mn-lt"/>
              </a:rPr>
              <a:t>Doc supplémentaire sur la logique de formation</a:t>
            </a:r>
          </a:p>
        </p:txBody>
      </p:sp>
      <p:pic>
        <p:nvPicPr>
          <p:cNvPr id="8" name="Image 7">
            <a:extLst>
              <a:ext uri="{FF2B5EF4-FFF2-40B4-BE49-F238E27FC236}">
                <a16:creationId xmlns:a16="http://schemas.microsoft.com/office/drawing/2014/main" id="{9F8A4D49-A758-0F3A-F9E9-22CF2E13945F}"/>
              </a:ext>
            </a:extLst>
          </p:cNvPr>
          <p:cNvPicPr>
            <a:picLocks noChangeAspect="1"/>
          </p:cNvPicPr>
          <p:nvPr/>
        </p:nvPicPr>
        <p:blipFill>
          <a:blip r:embed="rId2"/>
          <a:stretch>
            <a:fillRect/>
          </a:stretch>
        </p:blipFill>
        <p:spPr>
          <a:xfrm>
            <a:off x="2447925" y="783871"/>
            <a:ext cx="7753350" cy="58388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5628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739052" y="247650"/>
            <a:ext cx="9144000" cy="563187"/>
          </a:xfrm>
        </p:spPr>
        <p:txBody>
          <a:bodyPr>
            <a:normAutofit/>
          </a:bodyPr>
          <a:lstStyle/>
          <a:p>
            <a:r>
              <a:rPr lang="fr-FR" sz="3200" b="1" dirty="0">
                <a:solidFill>
                  <a:srgbClr val="FF0000"/>
                </a:solidFill>
                <a:latin typeface="+mn-lt"/>
              </a:rPr>
              <a:t>Doc supplémentaire sur la logique de formation</a:t>
            </a:r>
          </a:p>
        </p:txBody>
      </p:sp>
      <p:pic>
        <p:nvPicPr>
          <p:cNvPr id="4" name="Image 3">
            <a:extLst>
              <a:ext uri="{FF2B5EF4-FFF2-40B4-BE49-F238E27FC236}">
                <a16:creationId xmlns:a16="http://schemas.microsoft.com/office/drawing/2014/main" id="{8D1B4A91-907D-4D46-E936-A2143F9E40AF}"/>
              </a:ext>
            </a:extLst>
          </p:cNvPr>
          <p:cNvPicPr>
            <a:picLocks noChangeAspect="1"/>
          </p:cNvPicPr>
          <p:nvPr/>
        </p:nvPicPr>
        <p:blipFill>
          <a:blip r:embed="rId2"/>
          <a:stretch>
            <a:fillRect/>
          </a:stretch>
        </p:blipFill>
        <p:spPr>
          <a:xfrm>
            <a:off x="2447925" y="751181"/>
            <a:ext cx="7753350" cy="58674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5797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739052" y="247650"/>
            <a:ext cx="9144000" cy="563187"/>
          </a:xfrm>
        </p:spPr>
        <p:txBody>
          <a:bodyPr>
            <a:normAutofit/>
          </a:bodyPr>
          <a:lstStyle/>
          <a:p>
            <a:r>
              <a:rPr lang="fr-FR" sz="3200" b="1" dirty="0">
                <a:solidFill>
                  <a:srgbClr val="FF0000"/>
                </a:solidFill>
                <a:latin typeface="+mn-lt"/>
              </a:rPr>
              <a:t>Doc supplémentaire sur la logique de formation</a:t>
            </a:r>
          </a:p>
        </p:txBody>
      </p:sp>
      <p:pic>
        <p:nvPicPr>
          <p:cNvPr id="5" name="Image 4">
            <a:extLst>
              <a:ext uri="{FF2B5EF4-FFF2-40B4-BE49-F238E27FC236}">
                <a16:creationId xmlns:a16="http://schemas.microsoft.com/office/drawing/2014/main" id="{B9586A97-E69C-319B-2A28-DCD154E0ACB3}"/>
              </a:ext>
            </a:extLst>
          </p:cNvPr>
          <p:cNvPicPr>
            <a:picLocks noChangeAspect="1"/>
          </p:cNvPicPr>
          <p:nvPr/>
        </p:nvPicPr>
        <p:blipFill>
          <a:blip r:embed="rId2"/>
          <a:stretch>
            <a:fillRect/>
          </a:stretch>
        </p:blipFill>
        <p:spPr>
          <a:xfrm>
            <a:off x="2471816" y="751180"/>
            <a:ext cx="7706166" cy="58769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5296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50653C13-4105-3893-D0B4-71A334312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675" y="5487934"/>
            <a:ext cx="1118892" cy="111755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0" name="Picture 6">
            <a:extLst>
              <a:ext uri="{FF2B5EF4-FFF2-40B4-BE49-F238E27FC236}">
                <a16:creationId xmlns:a16="http://schemas.microsoft.com/office/drawing/2014/main" id="{E699163E-3544-FEDA-5F2D-3FDA0CA4C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05" y="354766"/>
            <a:ext cx="7918882" cy="5939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ZoneTexte 4">
            <a:extLst>
              <a:ext uri="{FF2B5EF4-FFF2-40B4-BE49-F238E27FC236}">
                <a16:creationId xmlns:a16="http://schemas.microsoft.com/office/drawing/2014/main" id="{F8A739A4-5699-6665-95A5-C0F754F06A23}"/>
              </a:ext>
            </a:extLst>
          </p:cNvPr>
          <p:cNvSpPr txBox="1"/>
          <p:nvPr/>
        </p:nvSpPr>
        <p:spPr>
          <a:xfrm>
            <a:off x="2607408" y="6277004"/>
            <a:ext cx="3254481" cy="369332"/>
          </a:xfrm>
          <a:prstGeom prst="rect">
            <a:avLst/>
          </a:prstGeom>
          <a:noFill/>
        </p:spPr>
        <p:txBody>
          <a:bodyPr wrap="none" rtlCol="0">
            <a:spAutoFit/>
          </a:bodyPr>
          <a:lstStyle/>
          <a:p>
            <a:r>
              <a:rPr lang="fr-FR" i="1" dirty="0"/>
              <a:t>Page d’ouverture de l’application</a:t>
            </a:r>
          </a:p>
        </p:txBody>
      </p:sp>
      <p:sp>
        <p:nvSpPr>
          <p:cNvPr id="6" name="ZoneTexte 5">
            <a:extLst>
              <a:ext uri="{FF2B5EF4-FFF2-40B4-BE49-F238E27FC236}">
                <a16:creationId xmlns:a16="http://schemas.microsoft.com/office/drawing/2014/main" id="{FB33BEC8-BDF5-7603-59C2-99699BE8BA3B}"/>
              </a:ext>
            </a:extLst>
          </p:cNvPr>
          <p:cNvSpPr txBox="1"/>
          <p:nvPr/>
        </p:nvSpPr>
        <p:spPr>
          <a:xfrm>
            <a:off x="8433779" y="337010"/>
            <a:ext cx="3630974" cy="5016758"/>
          </a:xfrm>
          <a:prstGeom prst="rect">
            <a:avLst/>
          </a:prstGeom>
          <a:noFill/>
        </p:spPr>
        <p:txBody>
          <a:bodyPr wrap="square" rtlCol="0">
            <a:spAutoFit/>
          </a:bodyPr>
          <a:lstStyle/>
          <a:p>
            <a:r>
              <a:rPr lang="fr-FR" b="1" dirty="0"/>
              <a:t>Pour activer le logiciel, il faut souscrire à un abonnement </a:t>
            </a:r>
            <a:r>
              <a:rPr lang="fr-FR" dirty="0"/>
              <a:t>privé </a:t>
            </a:r>
            <a:br>
              <a:rPr lang="fr-FR" dirty="0"/>
            </a:br>
            <a:r>
              <a:rPr lang="fr-FR" dirty="0"/>
              <a:t>(15 euros) ou établissement (60 euros) sur </a:t>
            </a:r>
            <a:r>
              <a:rPr lang="fr-FR" dirty="0">
                <a:hlinkClick r:id="rId4"/>
              </a:rPr>
              <a:t>EPSOFT</a:t>
            </a:r>
            <a:r>
              <a:rPr lang="fr-FR" dirty="0"/>
              <a:t> </a:t>
            </a:r>
            <a:r>
              <a:rPr lang="fr-FR" sz="1600" dirty="0"/>
              <a:t>(des logiciels pour l'EPS et le monde sportif).</a:t>
            </a:r>
            <a:br>
              <a:rPr lang="fr-FR" sz="1600" dirty="0"/>
            </a:br>
            <a:endParaRPr lang="fr-FR" sz="1600" dirty="0"/>
          </a:p>
          <a:p>
            <a:r>
              <a:rPr lang="fr-FR" dirty="0"/>
              <a:t>EPSOFT a été créée en juin 2008 par un groupe de professeurs d’EPS. </a:t>
            </a:r>
          </a:p>
          <a:p>
            <a:r>
              <a:rPr lang="fr-FR" dirty="0"/>
              <a:t>Cette association (à but non lucratif) a pour objet de promouvoir les technologies de l’information et de la communication (TIC) dans les secteurs de l’enseignement et du sport, de favoriser l’utilisation, la création et le développement de services, applications, technologies, équipements et logiciels et d’assurer leur promotion et leur diffusion.</a:t>
            </a:r>
          </a:p>
        </p:txBody>
      </p:sp>
    </p:spTree>
    <p:extLst>
      <p:ext uri="{BB962C8B-B14F-4D97-AF65-F5344CB8AC3E}">
        <p14:creationId xmlns:p14="http://schemas.microsoft.com/office/powerpoint/2010/main" val="235871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50653C13-4105-3893-D0B4-71A334312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675" y="5487934"/>
            <a:ext cx="1118892" cy="111755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ZoneTexte 5">
            <a:extLst>
              <a:ext uri="{FF2B5EF4-FFF2-40B4-BE49-F238E27FC236}">
                <a16:creationId xmlns:a16="http://schemas.microsoft.com/office/drawing/2014/main" id="{FB33BEC8-BDF5-7603-59C2-99699BE8BA3B}"/>
              </a:ext>
            </a:extLst>
          </p:cNvPr>
          <p:cNvSpPr txBox="1"/>
          <p:nvPr/>
        </p:nvSpPr>
        <p:spPr>
          <a:xfrm>
            <a:off x="7469980" y="2132966"/>
            <a:ext cx="4390587" cy="2202591"/>
          </a:xfrm>
          <a:prstGeom prst="rect">
            <a:avLst/>
          </a:prstGeom>
          <a:noFill/>
        </p:spPr>
        <p:txBody>
          <a:bodyPr wrap="square" rtlCol="0">
            <a:spAutoFit/>
          </a:bodyPr>
          <a:lstStyle/>
          <a:p>
            <a:pPr marR="0">
              <a:lnSpc>
                <a:spcPct val="119000"/>
              </a:lnSpc>
              <a:spcBef>
                <a:spcPts val="0"/>
              </a:spcBef>
              <a:spcAft>
                <a:spcPts val="600"/>
              </a:spcAft>
            </a:pPr>
            <a:r>
              <a:rPr lang="fr-FR" sz="1800" b="1" u="sng" kern="1400" dirty="0">
                <a:ln>
                  <a:noFill/>
                </a:ln>
                <a:solidFill>
                  <a:srgbClr val="000000"/>
                </a:solidFill>
                <a:effectLst/>
                <a:latin typeface="Calibri" panose="020F0502020204030204" pitchFamily="34" charset="0"/>
              </a:rPr>
              <a:t>Créer et importer vos classes et vos élèves</a:t>
            </a:r>
          </a:p>
          <a:p>
            <a:pPr marL="285750" marR="0" indent="-285750">
              <a:lnSpc>
                <a:spcPct val="119000"/>
              </a:lnSpc>
              <a:spcBef>
                <a:spcPts val="0"/>
              </a:spcBef>
              <a:spcAft>
                <a:spcPts val="600"/>
              </a:spcAft>
              <a:buFont typeface="Arial" panose="020B0604020202020204" pitchFamily="34" charset="0"/>
              <a:buChar char="•"/>
            </a:pPr>
            <a:r>
              <a:rPr lang="fr-FR" sz="1800" kern="1400" dirty="0">
                <a:ln>
                  <a:noFill/>
                </a:ln>
                <a:solidFill>
                  <a:srgbClr val="000000"/>
                </a:solidFill>
                <a:effectLst/>
                <a:latin typeface="Calibri" panose="020F0502020204030204" pitchFamily="34" charset="0"/>
              </a:rPr>
              <a:t>en téléchargeant le fichier .csv sur le site internet d’</a:t>
            </a:r>
            <a:r>
              <a:rPr lang="fr-FR" sz="1800" kern="1400" dirty="0" err="1">
                <a:ln>
                  <a:noFill/>
                </a:ln>
                <a:solidFill>
                  <a:srgbClr val="000000"/>
                </a:solidFill>
                <a:effectLst/>
                <a:latin typeface="Calibri" panose="020F0502020204030204" pitchFamily="34" charset="0"/>
              </a:rPr>
              <a:t>EPSoft</a:t>
            </a:r>
            <a:r>
              <a:rPr lang="fr-FR" sz="1800" kern="1400" dirty="0">
                <a:ln>
                  <a:noFill/>
                </a:ln>
                <a:solidFill>
                  <a:srgbClr val="000000"/>
                </a:solidFill>
                <a:effectLst/>
                <a:latin typeface="Calibri" panose="020F0502020204030204" pitchFamily="34" charset="0"/>
              </a:rPr>
              <a:t> (</a:t>
            </a:r>
            <a:r>
              <a:rPr lang="fr-FR" sz="1800" kern="1400" dirty="0">
                <a:ln>
                  <a:noFill/>
                </a:ln>
                <a:solidFill>
                  <a:srgbClr val="000000"/>
                </a:solidFill>
                <a:effectLst/>
                <a:latin typeface="Calibri" panose="020F0502020204030204" pitchFamily="34" charset="0"/>
                <a:hlinkClick r:id="rId3"/>
              </a:rPr>
              <a:t>https://epsoft.fr</a:t>
            </a:r>
            <a:r>
              <a:rPr lang="fr-FR" sz="1800" kern="1400" dirty="0">
                <a:ln>
                  <a:noFill/>
                </a:ln>
                <a:solidFill>
                  <a:srgbClr val="000000"/>
                </a:solidFill>
                <a:effectLst/>
                <a:latin typeface="Calibri" panose="020F0502020204030204" pitchFamily="34" charset="0"/>
              </a:rPr>
              <a:t>)</a:t>
            </a: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ou</a:t>
            </a:r>
          </a:p>
          <a:p>
            <a:pPr marL="285750" marR="0" indent="-285750">
              <a:lnSpc>
                <a:spcPct val="119000"/>
              </a:lnSpc>
              <a:spcBef>
                <a:spcPts val="0"/>
              </a:spcBef>
              <a:spcAft>
                <a:spcPts val="600"/>
              </a:spcAft>
              <a:buFont typeface="Arial" panose="020B0604020202020204" pitchFamily="34" charset="0"/>
              <a:buChar char="•"/>
            </a:pPr>
            <a:r>
              <a:rPr lang="fr-FR" sz="1800" kern="1400" dirty="0">
                <a:ln>
                  <a:noFill/>
                </a:ln>
                <a:solidFill>
                  <a:srgbClr val="000000"/>
                </a:solidFill>
                <a:effectLst/>
                <a:latin typeface="Calibri" panose="020F0502020204030204" pitchFamily="34" charset="0"/>
              </a:rPr>
              <a:t>en entrant directement vous-même les classes et les élèves.</a:t>
            </a:r>
          </a:p>
        </p:txBody>
      </p:sp>
      <p:pic>
        <p:nvPicPr>
          <p:cNvPr id="3" name="Image 2">
            <a:extLst>
              <a:ext uri="{FF2B5EF4-FFF2-40B4-BE49-F238E27FC236}">
                <a16:creationId xmlns:a16="http://schemas.microsoft.com/office/drawing/2014/main" id="{B9E7B95B-835B-921C-9E3E-44BC27E95995}"/>
              </a:ext>
            </a:extLst>
          </p:cNvPr>
          <p:cNvPicPr>
            <a:picLocks noChangeAspect="1"/>
          </p:cNvPicPr>
          <p:nvPr/>
        </p:nvPicPr>
        <p:blipFill>
          <a:blip r:embed="rId4"/>
          <a:stretch>
            <a:fillRect/>
          </a:stretch>
        </p:blipFill>
        <p:spPr>
          <a:xfrm>
            <a:off x="1196217" y="248231"/>
            <a:ext cx="2683322" cy="1057066"/>
          </a:xfrm>
          <a:prstGeom prst="rect">
            <a:avLst/>
          </a:prstGeom>
        </p:spPr>
      </p:pic>
      <p:pic>
        <p:nvPicPr>
          <p:cNvPr id="9" name="Image 8">
            <a:extLst>
              <a:ext uri="{FF2B5EF4-FFF2-40B4-BE49-F238E27FC236}">
                <a16:creationId xmlns:a16="http://schemas.microsoft.com/office/drawing/2014/main" id="{27F761FD-6BE5-CD8F-61C1-61BB5E8D7B2A}"/>
              </a:ext>
            </a:extLst>
          </p:cNvPr>
          <p:cNvPicPr>
            <a:picLocks noChangeAspect="1"/>
          </p:cNvPicPr>
          <p:nvPr/>
        </p:nvPicPr>
        <p:blipFill>
          <a:blip r:embed="rId5"/>
          <a:stretch>
            <a:fillRect/>
          </a:stretch>
        </p:blipFill>
        <p:spPr>
          <a:xfrm>
            <a:off x="5131379" y="182173"/>
            <a:ext cx="5554263" cy="1198661"/>
          </a:xfrm>
          <a:prstGeom prst="rect">
            <a:avLst/>
          </a:prstGeom>
        </p:spPr>
      </p:pic>
      <p:pic>
        <p:nvPicPr>
          <p:cNvPr id="11" name="Graphique 10" descr="Flèche : droite avec un remplissage uni">
            <a:extLst>
              <a:ext uri="{FF2B5EF4-FFF2-40B4-BE49-F238E27FC236}">
                <a16:creationId xmlns:a16="http://schemas.microsoft.com/office/drawing/2014/main" id="{806C4495-294B-64AB-7809-FD48B45711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978566">
            <a:off x="5312634" y="1351317"/>
            <a:ext cx="853248" cy="853248"/>
          </a:xfrm>
          <a:prstGeom prst="rect">
            <a:avLst/>
          </a:prstGeom>
        </p:spPr>
      </p:pic>
      <p:pic>
        <p:nvPicPr>
          <p:cNvPr id="12" name="Image 11">
            <a:extLst>
              <a:ext uri="{FF2B5EF4-FFF2-40B4-BE49-F238E27FC236}">
                <a16:creationId xmlns:a16="http://schemas.microsoft.com/office/drawing/2014/main" id="{188528D7-297B-BE05-F06C-A4595419B0BA}"/>
              </a:ext>
            </a:extLst>
          </p:cNvPr>
          <p:cNvPicPr>
            <a:picLocks noChangeAspect="1"/>
          </p:cNvPicPr>
          <p:nvPr/>
        </p:nvPicPr>
        <p:blipFill>
          <a:blip r:embed="rId8"/>
          <a:stretch>
            <a:fillRect/>
          </a:stretch>
        </p:blipFill>
        <p:spPr>
          <a:xfrm>
            <a:off x="1162975" y="2203986"/>
            <a:ext cx="5859261" cy="4397257"/>
          </a:xfrm>
          <a:prstGeom prst="rect">
            <a:avLst/>
          </a:prstGeom>
        </p:spPr>
      </p:pic>
      <p:pic>
        <p:nvPicPr>
          <p:cNvPr id="13" name="Graphique 12" descr="Flèche : droite avec un remplissage uni">
            <a:extLst>
              <a:ext uri="{FF2B5EF4-FFF2-40B4-BE49-F238E27FC236}">
                <a16:creationId xmlns:a16="http://schemas.microsoft.com/office/drawing/2014/main" id="{875BCD96-25EF-88ED-B3F9-1E18AFE937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027500" y="328442"/>
            <a:ext cx="914400" cy="914400"/>
          </a:xfrm>
          <a:prstGeom prst="rect">
            <a:avLst/>
          </a:prstGeom>
        </p:spPr>
      </p:pic>
    </p:spTree>
    <p:extLst>
      <p:ext uri="{BB962C8B-B14F-4D97-AF65-F5344CB8AC3E}">
        <p14:creationId xmlns:p14="http://schemas.microsoft.com/office/powerpoint/2010/main" val="219541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B33BEC8-BDF5-7603-59C2-99699BE8BA3B}"/>
              </a:ext>
            </a:extLst>
          </p:cNvPr>
          <p:cNvSpPr txBox="1"/>
          <p:nvPr/>
        </p:nvSpPr>
        <p:spPr>
          <a:xfrm>
            <a:off x="832249" y="1403095"/>
            <a:ext cx="11161496" cy="730136"/>
          </a:xfrm>
          <a:prstGeom prst="rect">
            <a:avLst/>
          </a:prstGeom>
          <a:noFill/>
        </p:spPr>
        <p:txBody>
          <a:bodyPr wrap="square" rtlCol="0">
            <a:spAutoFit/>
          </a:bodyPr>
          <a:lstStyle/>
          <a:p>
            <a:pPr marL="0" marR="0" indent="0">
              <a:lnSpc>
                <a:spcPct val="119000"/>
              </a:lnSpc>
              <a:spcBef>
                <a:spcPts val="0"/>
              </a:spcBef>
              <a:spcAft>
                <a:spcPts val="600"/>
              </a:spcAft>
            </a:pPr>
            <a:r>
              <a:rPr lang="fr-FR" sz="1800" kern="1400" dirty="0">
                <a:ln>
                  <a:noFill/>
                </a:ln>
                <a:solidFill>
                  <a:srgbClr val="000000"/>
                </a:solidFill>
                <a:effectLst/>
                <a:latin typeface="Calibri" panose="020F0502020204030204" pitchFamily="34" charset="0"/>
              </a:rPr>
              <a:t>        Il faut faire le choix des exercices et des thèmes de travail pour            chacune de vos classes ou de vos élèves.</a:t>
            </a: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Vous pouvez modifier  à tout moment le nombre d’exercices            que vous voulez voir apparaître.</a:t>
            </a:r>
          </a:p>
        </p:txBody>
      </p:sp>
      <p:pic>
        <p:nvPicPr>
          <p:cNvPr id="3" name="Image 2">
            <a:extLst>
              <a:ext uri="{FF2B5EF4-FFF2-40B4-BE49-F238E27FC236}">
                <a16:creationId xmlns:a16="http://schemas.microsoft.com/office/drawing/2014/main" id="{B9E7B95B-835B-921C-9E3E-44BC27E95995}"/>
              </a:ext>
            </a:extLst>
          </p:cNvPr>
          <p:cNvPicPr>
            <a:picLocks noChangeAspect="1"/>
          </p:cNvPicPr>
          <p:nvPr/>
        </p:nvPicPr>
        <p:blipFill>
          <a:blip r:embed="rId2"/>
          <a:stretch>
            <a:fillRect/>
          </a:stretch>
        </p:blipFill>
        <p:spPr>
          <a:xfrm>
            <a:off x="841133" y="274865"/>
            <a:ext cx="2683322" cy="1057066"/>
          </a:xfrm>
          <a:prstGeom prst="rect">
            <a:avLst/>
          </a:prstGeom>
        </p:spPr>
      </p:pic>
      <p:pic>
        <p:nvPicPr>
          <p:cNvPr id="9" name="Image 8">
            <a:extLst>
              <a:ext uri="{FF2B5EF4-FFF2-40B4-BE49-F238E27FC236}">
                <a16:creationId xmlns:a16="http://schemas.microsoft.com/office/drawing/2014/main" id="{27F761FD-6BE5-CD8F-61C1-61BB5E8D7B2A}"/>
              </a:ext>
            </a:extLst>
          </p:cNvPr>
          <p:cNvPicPr>
            <a:picLocks noChangeAspect="1"/>
          </p:cNvPicPr>
          <p:nvPr/>
        </p:nvPicPr>
        <p:blipFill>
          <a:blip r:embed="rId3"/>
          <a:stretch>
            <a:fillRect/>
          </a:stretch>
        </p:blipFill>
        <p:spPr>
          <a:xfrm>
            <a:off x="4776295" y="208807"/>
            <a:ext cx="5554263" cy="1198661"/>
          </a:xfrm>
          <a:prstGeom prst="rect">
            <a:avLst/>
          </a:prstGeom>
        </p:spPr>
      </p:pic>
      <p:pic>
        <p:nvPicPr>
          <p:cNvPr id="11" name="Graphique 10" descr="Flèche : droite avec un remplissage uni">
            <a:extLst>
              <a:ext uri="{FF2B5EF4-FFF2-40B4-BE49-F238E27FC236}">
                <a16:creationId xmlns:a16="http://schemas.microsoft.com/office/drawing/2014/main" id="{806C4495-294B-64AB-7809-FD48B45711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404856">
            <a:off x="6941987" y="1310963"/>
            <a:ext cx="914400" cy="914400"/>
          </a:xfrm>
          <a:prstGeom prst="rect">
            <a:avLst/>
          </a:prstGeom>
        </p:spPr>
      </p:pic>
      <p:pic>
        <p:nvPicPr>
          <p:cNvPr id="13" name="Graphique 12" descr="Flèche : droite avec un remplissage uni">
            <a:extLst>
              <a:ext uri="{FF2B5EF4-FFF2-40B4-BE49-F238E27FC236}">
                <a16:creationId xmlns:a16="http://schemas.microsoft.com/office/drawing/2014/main" id="{875BCD96-25EF-88ED-B3F9-1E18AFE937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672416" y="355076"/>
            <a:ext cx="914400" cy="914400"/>
          </a:xfrm>
          <a:prstGeom prst="rect">
            <a:avLst/>
          </a:prstGeom>
        </p:spPr>
      </p:pic>
      <p:pic>
        <p:nvPicPr>
          <p:cNvPr id="2" name="Image 1">
            <a:extLst>
              <a:ext uri="{FF2B5EF4-FFF2-40B4-BE49-F238E27FC236}">
                <a16:creationId xmlns:a16="http://schemas.microsoft.com/office/drawing/2014/main" id="{6013EF1E-8242-86C8-A475-34F584D2A229}"/>
              </a:ext>
            </a:extLst>
          </p:cNvPr>
          <p:cNvPicPr>
            <a:picLocks noChangeAspect="1"/>
          </p:cNvPicPr>
          <p:nvPr/>
        </p:nvPicPr>
        <p:blipFill>
          <a:blip r:embed="rId6"/>
          <a:stretch>
            <a:fillRect/>
          </a:stretch>
        </p:blipFill>
        <p:spPr>
          <a:xfrm>
            <a:off x="832249" y="2173248"/>
            <a:ext cx="5948040" cy="4461030"/>
          </a:xfrm>
          <a:prstGeom prst="rect">
            <a:avLst/>
          </a:prstGeom>
        </p:spPr>
      </p:pic>
      <p:pic>
        <p:nvPicPr>
          <p:cNvPr id="10" name="Image 9">
            <a:extLst>
              <a:ext uri="{FF2B5EF4-FFF2-40B4-BE49-F238E27FC236}">
                <a16:creationId xmlns:a16="http://schemas.microsoft.com/office/drawing/2014/main" id="{D45F222A-1D35-8A7E-D392-8CD4BDCA726E}"/>
              </a:ext>
            </a:extLst>
          </p:cNvPr>
          <p:cNvPicPr>
            <a:picLocks noChangeAspect="1"/>
          </p:cNvPicPr>
          <p:nvPr/>
        </p:nvPicPr>
        <p:blipFill>
          <a:blip r:embed="rId7"/>
          <a:stretch>
            <a:fillRect/>
          </a:stretch>
        </p:blipFill>
        <p:spPr>
          <a:xfrm>
            <a:off x="7453022" y="2173248"/>
            <a:ext cx="3828345" cy="4502769"/>
          </a:xfrm>
          <a:prstGeom prst="rect">
            <a:avLst/>
          </a:prstGeom>
        </p:spPr>
      </p:pic>
      <p:pic>
        <p:nvPicPr>
          <p:cNvPr id="14" name="Image 13">
            <a:extLst>
              <a:ext uri="{FF2B5EF4-FFF2-40B4-BE49-F238E27FC236}">
                <a16:creationId xmlns:a16="http://schemas.microsoft.com/office/drawing/2014/main" id="{1B819ED6-F20A-7756-CE2F-7637A9E2DC82}"/>
              </a:ext>
            </a:extLst>
          </p:cNvPr>
          <p:cNvPicPr>
            <a:picLocks noChangeAspect="1"/>
          </p:cNvPicPr>
          <p:nvPr/>
        </p:nvPicPr>
        <p:blipFill>
          <a:blip r:embed="rId8"/>
          <a:stretch>
            <a:fillRect/>
          </a:stretch>
        </p:blipFill>
        <p:spPr>
          <a:xfrm>
            <a:off x="6794018" y="4126933"/>
            <a:ext cx="609763" cy="609763"/>
          </a:xfrm>
          <a:prstGeom prst="rect">
            <a:avLst/>
          </a:prstGeom>
        </p:spPr>
      </p:pic>
    </p:spTree>
    <p:extLst>
      <p:ext uri="{BB962C8B-B14F-4D97-AF65-F5344CB8AC3E}">
        <p14:creationId xmlns:p14="http://schemas.microsoft.com/office/powerpoint/2010/main" val="388354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524000" y="1215187"/>
            <a:ext cx="9144000" cy="928225"/>
          </a:xfrm>
        </p:spPr>
        <p:txBody>
          <a:bodyPr>
            <a:normAutofit/>
          </a:bodyPr>
          <a:lstStyle/>
          <a:p>
            <a:r>
              <a:rPr lang="fr-FR" sz="3200" b="1" dirty="0">
                <a:solidFill>
                  <a:srgbClr val="FF0000"/>
                </a:solidFill>
                <a:latin typeface="+mn-lt"/>
              </a:rPr>
              <a:t>Organisation des séances et du cycle</a:t>
            </a:r>
          </a:p>
        </p:txBody>
      </p:sp>
      <p:pic>
        <p:nvPicPr>
          <p:cNvPr id="1026" name="Picture 2">
            <a:extLst>
              <a:ext uri="{FF2B5EF4-FFF2-40B4-BE49-F238E27FC236}">
                <a16:creationId xmlns:a16="http://schemas.microsoft.com/office/drawing/2014/main" id="{04D6768F-368A-6BB8-8CEE-BD78B2E6C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26" y="282575"/>
            <a:ext cx="2624138" cy="31464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9" name="Picture 5">
            <a:extLst>
              <a:ext uri="{FF2B5EF4-FFF2-40B4-BE49-F238E27FC236}">
                <a16:creationId xmlns:a16="http://schemas.microsoft.com/office/drawing/2014/main" id="{50653C13-4105-3893-D0B4-71A334312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620" y="783570"/>
            <a:ext cx="1793599" cy="179145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ZoneTexte 6">
            <a:extLst>
              <a:ext uri="{FF2B5EF4-FFF2-40B4-BE49-F238E27FC236}">
                <a16:creationId xmlns:a16="http://schemas.microsoft.com/office/drawing/2014/main" id="{858CF578-FF07-4229-5EE9-AB46FF77A941}"/>
              </a:ext>
            </a:extLst>
          </p:cNvPr>
          <p:cNvSpPr txBox="1"/>
          <p:nvPr/>
        </p:nvSpPr>
        <p:spPr>
          <a:xfrm>
            <a:off x="2010798" y="2987271"/>
            <a:ext cx="9068534" cy="3370923"/>
          </a:xfrm>
          <a:prstGeom prst="rect">
            <a:avLst/>
          </a:prstGeom>
          <a:noFill/>
        </p:spPr>
        <p:txBody>
          <a:bodyPr wrap="square" rtlCol="0">
            <a:spAutoFit/>
          </a:bodyPr>
          <a:lstStyle/>
          <a:p>
            <a:pPr marL="0" marR="0" indent="0" algn="l">
              <a:lnSpc>
                <a:spcPct val="119000"/>
              </a:lnSpc>
              <a:spcBef>
                <a:spcPts val="0"/>
              </a:spcBef>
              <a:spcAft>
                <a:spcPts val="600"/>
              </a:spcAft>
            </a:pPr>
            <a:r>
              <a:rPr lang="fr-FR" sz="2400" kern="1200" dirty="0">
                <a:ln>
                  <a:noFill/>
                </a:ln>
                <a:solidFill>
                  <a:srgbClr val="000000"/>
                </a:solidFill>
                <a:effectLst/>
                <a:latin typeface="Calibri" panose="020F0502020204030204" pitchFamily="34" charset="0"/>
              </a:rPr>
              <a:t>Le cycle s’organise autour d’un tournoi ATP, sauf à la première leçon </a:t>
            </a:r>
            <a:br>
              <a:rPr lang="fr-FR" sz="2400" kern="1200" dirty="0">
                <a:ln>
                  <a:noFill/>
                </a:ln>
                <a:solidFill>
                  <a:srgbClr val="000000"/>
                </a:solidFill>
                <a:effectLst/>
                <a:latin typeface="Calibri" panose="020F0502020204030204" pitchFamily="34" charset="0"/>
              </a:rPr>
            </a:br>
            <a:r>
              <a:rPr lang="fr-FR" sz="2400" kern="1200" dirty="0">
                <a:ln>
                  <a:noFill/>
                </a:ln>
                <a:solidFill>
                  <a:srgbClr val="000000"/>
                </a:solidFill>
                <a:effectLst/>
                <a:latin typeface="Calibri" panose="020F0502020204030204" pitchFamily="34" charset="0"/>
              </a:rPr>
              <a:t>ou les élèves sont classés à l’aide d’une ronde suisse</a:t>
            </a:r>
            <a:r>
              <a:rPr lang="fr-FR" sz="24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pPr>
            <a:r>
              <a:rPr lang="fr-FR" sz="2400" kern="1400" dirty="0">
                <a:ln>
                  <a:noFill/>
                </a:ln>
                <a:solidFill>
                  <a:srgbClr val="000000"/>
                </a:solidFill>
                <a:effectLst/>
                <a:latin typeface="Calibri" panose="020F0502020204030204" pitchFamily="34" charset="0"/>
              </a:rPr>
              <a:t>En parallèle, l’arbitre rempli les résultats des matches à thèmes choisis préalablement par l’enseignant dans l’application. </a:t>
            </a:r>
          </a:p>
          <a:p>
            <a:pPr marL="0" marR="0" indent="0" algn="l">
              <a:lnSpc>
                <a:spcPct val="119000"/>
              </a:lnSpc>
              <a:spcBef>
                <a:spcPts val="0"/>
              </a:spcBef>
              <a:spcAft>
                <a:spcPts val="600"/>
              </a:spcAft>
            </a:pPr>
            <a:r>
              <a:rPr lang="fr-FR" sz="2400" kern="1400" dirty="0">
                <a:ln>
                  <a:noFill/>
                </a:ln>
                <a:solidFill>
                  <a:srgbClr val="000000"/>
                </a:solidFill>
                <a:effectLst/>
                <a:latin typeface="Calibri" panose="020F0502020204030204" pitchFamily="34" charset="0"/>
              </a:rPr>
              <a:t>Pour progresser, il faut jouer un maximum de matches et valider les exercices sur la tablette/iPad.</a:t>
            </a:r>
          </a:p>
          <a:p>
            <a:pPr marL="0" marR="0" indent="0" algn="l">
              <a:lnSpc>
                <a:spcPct val="119000"/>
              </a:lnSpc>
              <a:spcBef>
                <a:spcPts val="0"/>
              </a:spcBef>
              <a:spcAft>
                <a:spcPts val="600"/>
              </a:spcAft>
            </a:pPr>
            <a:r>
              <a:rPr lang="fr-FR" sz="2400" b="1" kern="1400" dirty="0">
                <a:ln>
                  <a:noFill/>
                </a:ln>
                <a:solidFill>
                  <a:srgbClr val="C00000"/>
                </a:solidFill>
                <a:effectLst/>
                <a:latin typeface="Calibri" panose="020F0502020204030204" pitchFamily="34" charset="0"/>
              </a:rPr>
              <a:t>Match de 11 pts  ou  Match de 5 pts.</a:t>
            </a:r>
            <a:r>
              <a:rPr lang="fr-FR" sz="2400" b="1"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89098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B33BEC8-BDF5-7603-59C2-99699BE8BA3B}"/>
              </a:ext>
            </a:extLst>
          </p:cNvPr>
          <p:cNvSpPr txBox="1"/>
          <p:nvPr/>
        </p:nvSpPr>
        <p:spPr>
          <a:xfrm>
            <a:off x="2682781" y="1513013"/>
            <a:ext cx="7425728" cy="400494"/>
          </a:xfrm>
          <a:prstGeom prst="rect">
            <a:avLst/>
          </a:prstGeom>
          <a:noFill/>
        </p:spPr>
        <p:txBody>
          <a:bodyPr wrap="square" rtlCol="0">
            <a:spAutoFit/>
          </a:bodyPr>
          <a:lstStyle/>
          <a:p>
            <a:pPr marL="0" marR="0" indent="0" algn="ctr">
              <a:lnSpc>
                <a:spcPct val="119000"/>
              </a:lnSpc>
              <a:spcBef>
                <a:spcPts val="0"/>
              </a:spcBef>
              <a:spcAft>
                <a:spcPts val="600"/>
              </a:spcAft>
            </a:pPr>
            <a:r>
              <a:rPr lang="fr-FR" sz="1800" b="1" kern="1400" dirty="0">
                <a:ln>
                  <a:noFill/>
                </a:ln>
                <a:solidFill>
                  <a:srgbClr val="000000"/>
                </a:solidFill>
                <a:effectLst/>
                <a:latin typeface="Calibri" panose="020F0502020204030204" pitchFamily="34" charset="0"/>
              </a:rPr>
              <a:t>Il faut sélectionner la classe et l’élève pour afficher les exercices disponibles.</a:t>
            </a:r>
          </a:p>
        </p:txBody>
      </p:sp>
      <p:pic>
        <p:nvPicPr>
          <p:cNvPr id="11" name="Graphique 10" descr="Flèche : droite avec un remplissage uni">
            <a:extLst>
              <a:ext uri="{FF2B5EF4-FFF2-40B4-BE49-F238E27FC236}">
                <a16:creationId xmlns:a16="http://schemas.microsoft.com/office/drawing/2014/main" id="{806C4495-294B-64AB-7809-FD48B4571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046354" y="1379547"/>
            <a:ext cx="742963" cy="742963"/>
          </a:xfrm>
          <a:prstGeom prst="rect">
            <a:avLst/>
          </a:prstGeom>
        </p:spPr>
      </p:pic>
      <p:pic>
        <p:nvPicPr>
          <p:cNvPr id="5" name="Image 4">
            <a:extLst>
              <a:ext uri="{FF2B5EF4-FFF2-40B4-BE49-F238E27FC236}">
                <a16:creationId xmlns:a16="http://schemas.microsoft.com/office/drawing/2014/main" id="{FDE66AC9-C15A-502B-135E-3353BDA0D95D}"/>
              </a:ext>
            </a:extLst>
          </p:cNvPr>
          <p:cNvPicPr>
            <a:picLocks noChangeAspect="1"/>
          </p:cNvPicPr>
          <p:nvPr/>
        </p:nvPicPr>
        <p:blipFill>
          <a:blip r:embed="rId4"/>
          <a:stretch>
            <a:fillRect/>
          </a:stretch>
        </p:blipFill>
        <p:spPr>
          <a:xfrm>
            <a:off x="832249" y="203291"/>
            <a:ext cx="3381375" cy="1171575"/>
          </a:xfrm>
          <a:prstGeom prst="rect">
            <a:avLst/>
          </a:prstGeom>
        </p:spPr>
      </p:pic>
      <p:pic>
        <p:nvPicPr>
          <p:cNvPr id="8" name="Image 7">
            <a:extLst>
              <a:ext uri="{FF2B5EF4-FFF2-40B4-BE49-F238E27FC236}">
                <a16:creationId xmlns:a16="http://schemas.microsoft.com/office/drawing/2014/main" id="{1BE22837-8D50-81C1-E152-777BDC80C9F6}"/>
              </a:ext>
            </a:extLst>
          </p:cNvPr>
          <p:cNvPicPr>
            <a:picLocks noChangeAspect="1"/>
          </p:cNvPicPr>
          <p:nvPr/>
        </p:nvPicPr>
        <p:blipFill>
          <a:blip r:embed="rId5"/>
          <a:stretch>
            <a:fillRect/>
          </a:stretch>
        </p:blipFill>
        <p:spPr>
          <a:xfrm>
            <a:off x="308790" y="2103814"/>
            <a:ext cx="5873229" cy="4441295"/>
          </a:xfrm>
          <a:prstGeom prst="rect">
            <a:avLst/>
          </a:prstGeom>
        </p:spPr>
      </p:pic>
      <p:pic>
        <p:nvPicPr>
          <p:cNvPr id="15" name="Image 14">
            <a:extLst>
              <a:ext uri="{FF2B5EF4-FFF2-40B4-BE49-F238E27FC236}">
                <a16:creationId xmlns:a16="http://schemas.microsoft.com/office/drawing/2014/main" id="{DBB22C83-7726-222B-75BC-E0485BC7B395}"/>
              </a:ext>
            </a:extLst>
          </p:cNvPr>
          <p:cNvPicPr>
            <a:picLocks noChangeAspect="1"/>
          </p:cNvPicPr>
          <p:nvPr/>
        </p:nvPicPr>
        <p:blipFill>
          <a:blip r:embed="rId6"/>
          <a:stretch>
            <a:fillRect/>
          </a:stretch>
        </p:blipFill>
        <p:spPr>
          <a:xfrm>
            <a:off x="5947747" y="1975653"/>
            <a:ext cx="5429094" cy="4096370"/>
          </a:xfrm>
          <a:prstGeom prst="rect">
            <a:avLst/>
          </a:prstGeom>
        </p:spPr>
      </p:pic>
      <p:pic>
        <p:nvPicPr>
          <p:cNvPr id="16" name="Image 15">
            <a:extLst>
              <a:ext uri="{FF2B5EF4-FFF2-40B4-BE49-F238E27FC236}">
                <a16:creationId xmlns:a16="http://schemas.microsoft.com/office/drawing/2014/main" id="{898154A0-5249-CBC4-39A5-53C7E89815A2}"/>
              </a:ext>
            </a:extLst>
          </p:cNvPr>
          <p:cNvPicPr>
            <a:picLocks noChangeAspect="1"/>
          </p:cNvPicPr>
          <p:nvPr/>
        </p:nvPicPr>
        <p:blipFill>
          <a:blip r:embed="rId7"/>
          <a:stretch>
            <a:fillRect/>
          </a:stretch>
        </p:blipFill>
        <p:spPr>
          <a:xfrm>
            <a:off x="4858034" y="3061972"/>
            <a:ext cx="609763" cy="609763"/>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421863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B33BEC8-BDF5-7603-59C2-99699BE8BA3B}"/>
              </a:ext>
            </a:extLst>
          </p:cNvPr>
          <p:cNvSpPr txBox="1"/>
          <p:nvPr/>
        </p:nvSpPr>
        <p:spPr>
          <a:xfrm>
            <a:off x="772080" y="1495171"/>
            <a:ext cx="3631356" cy="730136"/>
          </a:xfrm>
          <a:prstGeom prst="rect">
            <a:avLst/>
          </a:prstGeom>
          <a:noFill/>
        </p:spPr>
        <p:txBody>
          <a:bodyPr wrap="square" rtlCol="0">
            <a:spAutoFit/>
          </a:bodyPr>
          <a:lstStyle/>
          <a:p>
            <a:pPr marL="0" marR="0" indent="0">
              <a:lnSpc>
                <a:spcPct val="119000"/>
              </a:lnSpc>
              <a:spcBef>
                <a:spcPts val="0"/>
              </a:spcBef>
              <a:spcAft>
                <a:spcPts val="600"/>
              </a:spcAft>
            </a:pPr>
            <a:r>
              <a:rPr lang="fr-FR" b="1" kern="1400" dirty="0">
                <a:solidFill>
                  <a:srgbClr val="000000"/>
                </a:solidFill>
                <a:latin typeface="Calibri" panose="020F0502020204030204" pitchFamily="34" charset="0"/>
              </a:rPr>
              <a:t>Ensuite il faut sélectionner l’exercice travaillé lors du match à thème.</a:t>
            </a:r>
            <a:endParaRPr lang="fr-FR" sz="1800" b="1" kern="1400" dirty="0">
              <a:ln>
                <a:noFill/>
              </a:ln>
              <a:solidFill>
                <a:srgbClr val="000000"/>
              </a:solidFill>
              <a:effectLst/>
              <a:latin typeface="Calibri" panose="020F0502020204030204" pitchFamily="34" charset="0"/>
            </a:endParaRPr>
          </a:p>
        </p:txBody>
      </p:sp>
      <p:pic>
        <p:nvPicPr>
          <p:cNvPr id="5" name="Image 4">
            <a:extLst>
              <a:ext uri="{FF2B5EF4-FFF2-40B4-BE49-F238E27FC236}">
                <a16:creationId xmlns:a16="http://schemas.microsoft.com/office/drawing/2014/main" id="{FDE66AC9-C15A-502B-135E-3353BDA0D95D}"/>
              </a:ext>
            </a:extLst>
          </p:cNvPr>
          <p:cNvPicPr>
            <a:picLocks noChangeAspect="1"/>
          </p:cNvPicPr>
          <p:nvPr/>
        </p:nvPicPr>
        <p:blipFill>
          <a:blip r:embed="rId2"/>
          <a:stretch>
            <a:fillRect/>
          </a:stretch>
        </p:blipFill>
        <p:spPr>
          <a:xfrm>
            <a:off x="832249" y="203291"/>
            <a:ext cx="3381375" cy="1171575"/>
          </a:xfrm>
          <a:prstGeom prst="rect">
            <a:avLst/>
          </a:prstGeom>
        </p:spPr>
      </p:pic>
      <p:pic>
        <p:nvPicPr>
          <p:cNvPr id="15" name="Image 14">
            <a:extLst>
              <a:ext uri="{FF2B5EF4-FFF2-40B4-BE49-F238E27FC236}">
                <a16:creationId xmlns:a16="http://schemas.microsoft.com/office/drawing/2014/main" id="{DBB22C83-7726-222B-75BC-E0485BC7B395}"/>
              </a:ext>
            </a:extLst>
          </p:cNvPr>
          <p:cNvPicPr>
            <a:picLocks noChangeAspect="1"/>
          </p:cNvPicPr>
          <p:nvPr/>
        </p:nvPicPr>
        <p:blipFill>
          <a:blip r:embed="rId3"/>
          <a:stretch>
            <a:fillRect/>
          </a:stretch>
        </p:blipFill>
        <p:spPr>
          <a:xfrm>
            <a:off x="255113" y="2446693"/>
            <a:ext cx="5577063" cy="4208016"/>
          </a:xfrm>
          <a:prstGeom prst="rect">
            <a:avLst/>
          </a:prstGeom>
        </p:spPr>
      </p:pic>
      <p:pic>
        <p:nvPicPr>
          <p:cNvPr id="16" name="Image 15">
            <a:extLst>
              <a:ext uri="{FF2B5EF4-FFF2-40B4-BE49-F238E27FC236}">
                <a16:creationId xmlns:a16="http://schemas.microsoft.com/office/drawing/2014/main" id="{898154A0-5249-CBC4-39A5-53C7E89815A2}"/>
              </a:ext>
            </a:extLst>
          </p:cNvPr>
          <p:cNvPicPr>
            <a:picLocks noChangeAspect="1"/>
          </p:cNvPicPr>
          <p:nvPr/>
        </p:nvPicPr>
        <p:blipFill>
          <a:blip r:embed="rId4"/>
          <a:stretch>
            <a:fillRect/>
          </a:stretch>
        </p:blipFill>
        <p:spPr>
          <a:xfrm>
            <a:off x="976656" y="2937687"/>
            <a:ext cx="609763" cy="609763"/>
          </a:xfrm>
          <a:prstGeom prst="rect">
            <a:avLst/>
          </a:prstGeom>
        </p:spPr>
      </p:pic>
      <p:pic>
        <p:nvPicPr>
          <p:cNvPr id="3" name="Image 2">
            <a:extLst>
              <a:ext uri="{FF2B5EF4-FFF2-40B4-BE49-F238E27FC236}">
                <a16:creationId xmlns:a16="http://schemas.microsoft.com/office/drawing/2014/main" id="{DB062EE5-4D20-219B-8EF0-4E27F3BBA316}"/>
              </a:ext>
            </a:extLst>
          </p:cNvPr>
          <p:cNvPicPr>
            <a:picLocks noChangeAspect="1"/>
          </p:cNvPicPr>
          <p:nvPr/>
        </p:nvPicPr>
        <p:blipFill>
          <a:blip r:embed="rId5"/>
          <a:stretch>
            <a:fillRect/>
          </a:stretch>
        </p:blipFill>
        <p:spPr>
          <a:xfrm>
            <a:off x="4602773" y="476250"/>
            <a:ext cx="7307786" cy="5535466"/>
          </a:xfrm>
          <a:prstGeom prst="rect">
            <a:avLst/>
          </a:prstGeom>
        </p:spPr>
      </p:pic>
      <p:pic>
        <p:nvPicPr>
          <p:cNvPr id="4" name="Image 3">
            <a:extLst>
              <a:ext uri="{FF2B5EF4-FFF2-40B4-BE49-F238E27FC236}">
                <a16:creationId xmlns:a16="http://schemas.microsoft.com/office/drawing/2014/main" id="{C0678871-7D24-B21C-2355-D891C47123CE}"/>
              </a:ext>
            </a:extLst>
          </p:cNvPr>
          <p:cNvPicPr>
            <a:picLocks noChangeAspect="1"/>
          </p:cNvPicPr>
          <p:nvPr/>
        </p:nvPicPr>
        <p:blipFill>
          <a:blip r:embed="rId4"/>
          <a:stretch>
            <a:fillRect/>
          </a:stretch>
        </p:blipFill>
        <p:spPr>
          <a:xfrm>
            <a:off x="4364566" y="4898149"/>
            <a:ext cx="609763" cy="609763"/>
          </a:xfrm>
          <a:prstGeom prst="rect">
            <a:avLst/>
          </a:prstGeom>
          <a:ln/>
        </p:spPr>
        <p:style>
          <a:lnRef idx="0">
            <a:schemeClr val="accent4"/>
          </a:lnRef>
          <a:fillRef idx="3">
            <a:schemeClr val="accent4"/>
          </a:fillRef>
          <a:effectRef idx="3">
            <a:schemeClr val="accent4"/>
          </a:effectRef>
          <a:fontRef idx="minor">
            <a:schemeClr val="lt1"/>
          </a:fontRef>
        </p:style>
      </p:pic>
      <p:sp>
        <p:nvSpPr>
          <p:cNvPr id="21" name="ZoneTexte 20">
            <a:extLst>
              <a:ext uri="{FF2B5EF4-FFF2-40B4-BE49-F238E27FC236}">
                <a16:creationId xmlns:a16="http://schemas.microsoft.com/office/drawing/2014/main" id="{796E4BC7-71F5-BC5F-D5F9-BD0312D3A673}"/>
              </a:ext>
            </a:extLst>
          </p:cNvPr>
          <p:cNvSpPr txBox="1"/>
          <p:nvPr/>
        </p:nvSpPr>
        <p:spPr>
          <a:xfrm>
            <a:off x="6467897" y="6089060"/>
            <a:ext cx="4825601" cy="400494"/>
          </a:xfrm>
          <a:prstGeom prst="rect">
            <a:avLst/>
          </a:prstGeom>
          <a:noFill/>
        </p:spPr>
        <p:txBody>
          <a:bodyPr wrap="square" rtlCol="0">
            <a:spAutoFit/>
          </a:bodyPr>
          <a:lstStyle/>
          <a:p>
            <a:pPr marL="0" marR="0" indent="0" algn="l">
              <a:lnSpc>
                <a:spcPct val="119000"/>
              </a:lnSpc>
              <a:spcBef>
                <a:spcPts val="0"/>
              </a:spcBef>
              <a:spcAft>
                <a:spcPts val="600"/>
              </a:spcAft>
            </a:pPr>
            <a:r>
              <a:rPr lang="fr-FR" sz="1800" b="1" kern="1400" dirty="0">
                <a:ln>
                  <a:noFill/>
                </a:ln>
                <a:solidFill>
                  <a:srgbClr val="000000"/>
                </a:solidFill>
                <a:effectLst/>
                <a:latin typeface="Calibri" panose="020F0502020204030204" pitchFamily="34" charset="0"/>
              </a:rPr>
              <a:t>Puis il faut cliquer sur je valide…</a:t>
            </a:r>
            <a:endParaRPr lang="fr-FR" sz="18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63411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DE66AC9-C15A-502B-135E-3353BDA0D95D}"/>
              </a:ext>
            </a:extLst>
          </p:cNvPr>
          <p:cNvPicPr>
            <a:picLocks noChangeAspect="1"/>
          </p:cNvPicPr>
          <p:nvPr/>
        </p:nvPicPr>
        <p:blipFill>
          <a:blip r:embed="rId2"/>
          <a:stretch>
            <a:fillRect/>
          </a:stretch>
        </p:blipFill>
        <p:spPr>
          <a:xfrm>
            <a:off x="524139" y="203291"/>
            <a:ext cx="3381375" cy="1171575"/>
          </a:xfrm>
          <a:prstGeom prst="rect">
            <a:avLst/>
          </a:prstGeom>
        </p:spPr>
      </p:pic>
      <p:pic>
        <p:nvPicPr>
          <p:cNvPr id="16" name="Image 15">
            <a:extLst>
              <a:ext uri="{FF2B5EF4-FFF2-40B4-BE49-F238E27FC236}">
                <a16:creationId xmlns:a16="http://schemas.microsoft.com/office/drawing/2014/main" id="{898154A0-5249-CBC4-39A5-53C7E89815A2}"/>
              </a:ext>
            </a:extLst>
          </p:cNvPr>
          <p:cNvPicPr>
            <a:picLocks noChangeAspect="1"/>
          </p:cNvPicPr>
          <p:nvPr/>
        </p:nvPicPr>
        <p:blipFill>
          <a:blip r:embed="rId3"/>
          <a:stretch>
            <a:fillRect/>
          </a:stretch>
        </p:blipFill>
        <p:spPr>
          <a:xfrm>
            <a:off x="2779583" y="1603138"/>
            <a:ext cx="1070237" cy="1070237"/>
          </a:xfrm>
          <a:prstGeom prst="rect">
            <a:avLst/>
          </a:prstGeom>
        </p:spPr>
      </p:pic>
      <p:sp>
        <p:nvSpPr>
          <p:cNvPr id="21" name="ZoneTexte 20">
            <a:extLst>
              <a:ext uri="{FF2B5EF4-FFF2-40B4-BE49-F238E27FC236}">
                <a16:creationId xmlns:a16="http://schemas.microsoft.com/office/drawing/2014/main" id="{796E4BC7-71F5-BC5F-D5F9-BD0312D3A673}"/>
              </a:ext>
            </a:extLst>
          </p:cNvPr>
          <p:cNvSpPr txBox="1"/>
          <p:nvPr/>
        </p:nvSpPr>
        <p:spPr>
          <a:xfrm>
            <a:off x="436684" y="2835439"/>
            <a:ext cx="3381376" cy="2786147"/>
          </a:xfrm>
          <a:prstGeom prst="rect">
            <a:avLst/>
          </a:prstGeom>
          <a:noFill/>
        </p:spPr>
        <p:txBody>
          <a:bodyPr wrap="square" rtlCol="0">
            <a:spAutoFit/>
          </a:bodyPr>
          <a:lstStyle/>
          <a:p>
            <a:pPr marL="0" marR="0" indent="0" algn="l">
              <a:lnSpc>
                <a:spcPct val="119000"/>
              </a:lnSpc>
              <a:spcBef>
                <a:spcPts val="0"/>
              </a:spcBef>
              <a:spcAft>
                <a:spcPts val="600"/>
              </a:spcAft>
            </a:pPr>
            <a:r>
              <a:rPr lang="fr-FR" sz="2000" kern="1400" dirty="0">
                <a:ln>
                  <a:noFill/>
                </a:ln>
                <a:solidFill>
                  <a:srgbClr val="000000"/>
                </a:solidFill>
                <a:effectLst/>
                <a:latin typeface="Calibri" panose="020F0502020204030204" pitchFamily="34" charset="0"/>
              </a:rPr>
              <a:t>Après avoir cliqué sur</a:t>
            </a:r>
            <a:r>
              <a:rPr lang="fr-FR" sz="2000" b="1" kern="1400" dirty="0">
                <a:ln>
                  <a:noFill/>
                </a:ln>
                <a:solidFill>
                  <a:srgbClr val="000000"/>
                </a:solidFill>
                <a:effectLst/>
                <a:latin typeface="Calibri" panose="020F0502020204030204" pitchFamily="34" charset="0"/>
              </a:rPr>
              <a:t> je valide </a:t>
            </a:r>
            <a:br>
              <a:rPr lang="fr-FR" sz="2000" b="1" kern="1400" dirty="0">
                <a:ln>
                  <a:noFill/>
                </a:ln>
                <a:solidFill>
                  <a:srgbClr val="000000"/>
                </a:solidFill>
                <a:effectLst/>
                <a:latin typeface="Calibri" panose="020F0502020204030204" pitchFamily="34" charset="0"/>
              </a:rPr>
            </a:br>
            <a:r>
              <a:rPr lang="fr-FR" sz="2000" kern="1400" dirty="0">
                <a:ln>
                  <a:noFill/>
                </a:ln>
                <a:solidFill>
                  <a:srgbClr val="000000"/>
                </a:solidFill>
                <a:effectLst/>
                <a:latin typeface="Calibri" panose="020F0502020204030204" pitchFamily="34" charset="0"/>
              </a:rPr>
              <a:t>il faut </a:t>
            </a:r>
            <a:r>
              <a:rPr lang="fr-FR" sz="2000" b="1" kern="1400" dirty="0">
                <a:ln>
                  <a:noFill/>
                </a:ln>
                <a:solidFill>
                  <a:srgbClr val="000000"/>
                </a:solidFill>
                <a:effectLst/>
                <a:latin typeface="Calibri" panose="020F0502020204030204" pitchFamily="34" charset="0"/>
              </a:rPr>
              <a:t>cocher le Smiley </a:t>
            </a:r>
            <a:r>
              <a:rPr lang="fr-FR" sz="2000" kern="1400" dirty="0">
                <a:ln>
                  <a:noFill/>
                </a:ln>
                <a:solidFill>
                  <a:srgbClr val="000000"/>
                </a:solidFill>
                <a:effectLst/>
                <a:latin typeface="Calibri" panose="020F0502020204030204" pitchFamily="34" charset="0"/>
              </a:rPr>
              <a:t>correspondant au résultat.</a:t>
            </a:r>
          </a:p>
          <a:p>
            <a:pPr marL="0" marR="0" indent="0" algn="l">
              <a:lnSpc>
                <a:spcPct val="119000"/>
              </a:lnSpc>
              <a:spcBef>
                <a:spcPts val="0"/>
              </a:spcBef>
              <a:spcAft>
                <a:spcPts val="600"/>
              </a:spcAft>
            </a:pPr>
            <a:endParaRPr lang="fr-FR" sz="2000" kern="1400" dirty="0">
              <a:solidFill>
                <a:srgbClr val="000000"/>
              </a:solidFill>
              <a:latin typeface="Calibri" panose="020F0502020204030204" pitchFamily="34" charset="0"/>
            </a:endParaRPr>
          </a:p>
          <a:p>
            <a:pPr marL="0" marR="0" indent="0" algn="l">
              <a:lnSpc>
                <a:spcPct val="119000"/>
              </a:lnSpc>
              <a:spcBef>
                <a:spcPts val="0"/>
              </a:spcBef>
              <a:spcAft>
                <a:spcPts val="600"/>
              </a:spcAft>
            </a:pPr>
            <a:br>
              <a:rPr lang="fr-FR" sz="2000" b="1" kern="1400" dirty="0">
                <a:ln>
                  <a:noFill/>
                </a:ln>
                <a:solidFill>
                  <a:srgbClr val="000000"/>
                </a:solidFill>
                <a:effectLst/>
                <a:latin typeface="Calibri" panose="020F0502020204030204" pitchFamily="34" charset="0"/>
              </a:rPr>
            </a:br>
            <a:r>
              <a:rPr lang="fr-FR" sz="2000" b="1" kern="1400" dirty="0">
                <a:ln>
                  <a:noFill/>
                </a:ln>
                <a:solidFill>
                  <a:srgbClr val="000000"/>
                </a:solidFill>
                <a:effectLst/>
                <a:latin typeface="Calibri" panose="020F0502020204030204" pitchFamily="34" charset="0"/>
              </a:rPr>
              <a:t>Validation par l’arbitre</a:t>
            </a:r>
            <a:br>
              <a:rPr lang="fr-FR" sz="2000" kern="1400" dirty="0">
                <a:ln>
                  <a:noFill/>
                </a:ln>
                <a:solidFill>
                  <a:srgbClr val="000000"/>
                </a:solidFill>
                <a:effectLst/>
                <a:latin typeface="Calibri" panose="020F0502020204030204" pitchFamily="34" charset="0"/>
              </a:rPr>
            </a:br>
            <a:r>
              <a:rPr lang="fr-FR" sz="2000" kern="1400" dirty="0">
                <a:ln>
                  <a:noFill/>
                </a:ln>
                <a:solidFill>
                  <a:srgbClr val="000000"/>
                </a:solidFill>
                <a:effectLst/>
                <a:latin typeface="Calibri" panose="020F0502020204030204" pitchFamily="34" charset="0"/>
              </a:rPr>
              <a:t>sur l’application</a:t>
            </a:r>
          </a:p>
        </p:txBody>
      </p:sp>
      <p:pic>
        <p:nvPicPr>
          <p:cNvPr id="7" name="Image 6">
            <a:extLst>
              <a:ext uri="{FF2B5EF4-FFF2-40B4-BE49-F238E27FC236}">
                <a16:creationId xmlns:a16="http://schemas.microsoft.com/office/drawing/2014/main" id="{302A37ED-C081-DE0C-4E08-CFCCB63D9719}"/>
              </a:ext>
            </a:extLst>
          </p:cNvPr>
          <p:cNvPicPr>
            <a:picLocks noChangeAspect="1"/>
          </p:cNvPicPr>
          <p:nvPr/>
        </p:nvPicPr>
        <p:blipFill>
          <a:blip r:embed="rId4"/>
          <a:stretch>
            <a:fillRect/>
          </a:stretch>
        </p:blipFill>
        <p:spPr>
          <a:xfrm>
            <a:off x="504261" y="1632955"/>
            <a:ext cx="2107248" cy="990908"/>
          </a:xfrm>
          <a:prstGeom prst="rect">
            <a:avLst/>
          </a:prstGeom>
        </p:spPr>
      </p:pic>
      <p:pic>
        <p:nvPicPr>
          <p:cNvPr id="9" name="Image 8">
            <a:extLst>
              <a:ext uri="{FF2B5EF4-FFF2-40B4-BE49-F238E27FC236}">
                <a16:creationId xmlns:a16="http://schemas.microsoft.com/office/drawing/2014/main" id="{CB6A6A7A-BF01-8925-31E0-BB1CEE79ECAE}"/>
              </a:ext>
            </a:extLst>
          </p:cNvPr>
          <p:cNvPicPr>
            <a:picLocks noChangeAspect="1"/>
          </p:cNvPicPr>
          <p:nvPr/>
        </p:nvPicPr>
        <p:blipFill>
          <a:blip r:embed="rId5"/>
          <a:stretch>
            <a:fillRect/>
          </a:stretch>
        </p:blipFill>
        <p:spPr>
          <a:xfrm>
            <a:off x="3965201" y="566529"/>
            <a:ext cx="8078244" cy="6110341"/>
          </a:xfrm>
          <a:prstGeom prst="rect">
            <a:avLst/>
          </a:prstGeom>
        </p:spPr>
      </p:pic>
      <p:pic>
        <p:nvPicPr>
          <p:cNvPr id="10" name="Image 9">
            <a:extLst>
              <a:ext uri="{FF2B5EF4-FFF2-40B4-BE49-F238E27FC236}">
                <a16:creationId xmlns:a16="http://schemas.microsoft.com/office/drawing/2014/main" id="{29B4AB39-5FCA-FE73-6CB2-217F13C63EA5}"/>
              </a:ext>
            </a:extLst>
          </p:cNvPr>
          <p:cNvPicPr>
            <a:picLocks noChangeAspect="1"/>
          </p:cNvPicPr>
          <p:nvPr/>
        </p:nvPicPr>
        <p:blipFill>
          <a:blip r:embed="rId6"/>
          <a:stretch>
            <a:fillRect/>
          </a:stretch>
        </p:blipFill>
        <p:spPr>
          <a:xfrm rot="16200000">
            <a:off x="1710496" y="4111069"/>
            <a:ext cx="651553" cy="651553"/>
          </a:xfrm>
          <a:prstGeom prst="rect">
            <a:avLst/>
          </a:prstGeom>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130518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56F7E-456B-FA35-24EB-6A514AEC936A}"/>
              </a:ext>
            </a:extLst>
          </p:cNvPr>
          <p:cNvSpPr>
            <a:spLocks noGrp="1"/>
          </p:cNvSpPr>
          <p:nvPr>
            <p:ph type="ctrTitle"/>
          </p:nvPr>
        </p:nvSpPr>
        <p:spPr>
          <a:xfrm>
            <a:off x="1739052" y="114300"/>
            <a:ext cx="9144000" cy="563187"/>
          </a:xfrm>
        </p:spPr>
        <p:txBody>
          <a:bodyPr>
            <a:normAutofit/>
          </a:bodyPr>
          <a:lstStyle/>
          <a:p>
            <a:r>
              <a:rPr lang="fr-FR" sz="3200" b="1" dirty="0">
                <a:solidFill>
                  <a:srgbClr val="FF0000"/>
                </a:solidFill>
                <a:latin typeface="+mn-lt"/>
              </a:rPr>
              <a:t>Doc supplémentaire à afficher pour les élèves</a:t>
            </a:r>
          </a:p>
        </p:txBody>
      </p:sp>
      <p:pic>
        <p:nvPicPr>
          <p:cNvPr id="4" name="Image 3">
            <a:extLst>
              <a:ext uri="{FF2B5EF4-FFF2-40B4-BE49-F238E27FC236}">
                <a16:creationId xmlns:a16="http://schemas.microsoft.com/office/drawing/2014/main" id="{9DE36AC1-C483-D5CC-E0C4-51E643674E5B}"/>
              </a:ext>
            </a:extLst>
          </p:cNvPr>
          <p:cNvPicPr>
            <a:picLocks noChangeAspect="1"/>
          </p:cNvPicPr>
          <p:nvPr/>
        </p:nvPicPr>
        <p:blipFill>
          <a:blip r:embed="rId2"/>
          <a:stretch>
            <a:fillRect/>
          </a:stretch>
        </p:blipFill>
        <p:spPr>
          <a:xfrm>
            <a:off x="2287480" y="647471"/>
            <a:ext cx="8047145" cy="60867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511194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Grand écran</PresentationFormat>
  <Paragraphs>28</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L’application BadEPS</vt:lpstr>
      <vt:lpstr>Présentation PowerPoint</vt:lpstr>
      <vt:lpstr>Présentation PowerPoint</vt:lpstr>
      <vt:lpstr>Présentation PowerPoint</vt:lpstr>
      <vt:lpstr>Organisation des séances et du cycle</vt:lpstr>
      <vt:lpstr>Présentation PowerPoint</vt:lpstr>
      <vt:lpstr>Présentation PowerPoint</vt:lpstr>
      <vt:lpstr>Présentation PowerPoint</vt:lpstr>
      <vt:lpstr>Doc supplémentaire à afficher pour les élèves</vt:lpstr>
      <vt:lpstr>Présentation PowerPoint</vt:lpstr>
      <vt:lpstr>Présentation PowerPoint</vt:lpstr>
      <vt:lpstr>Présentation PowerPoint</vt:lpstr>
      <vt:lpstr>Doc supplémentaire sur la logique de formation</vt:lpstr>
      <vt:lpstr>Doc supplémentaire sur la logique de formation</vt:lpstr>
      <vt:lpstr>Doc supplémentaire sur la logique de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L’application BadEPS</dc:title>
  <dc:creator>Pascal Balmer</dc:creator>
  <cp:lastModifiedBy>Pascal Balmer</cp:lastModifiedBy>
  <cp:revision>36</cp:revision>
  <dcterms:created xsi:type="dcterms:W3CDTF">2023-03-04T16:04:54Z</dcterms:created>
  <dcterms:modified xsi:type="dcterms:W3CDTF">2023-03-06T09:22:06Z</dcterms:modified>
</cp:coreProperties>
</file>