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7" r:id="rId2"/>
    <p:sldId id="414" r:id="rId3"/>
    <p:sldId id="415" r:id="rId4"/>
    <p:sldId id="416" r:id="rId5"/>
    <p:sldId id="417" r:id="rId6"/>
    <p:sldId id="418" r:id="rId7"/>
    <p:sldId id="425" r:id="rId8"/>
    <p:sldId id="422" r:id="rId9"/>
    <p:sldId id="421" r:id="rId10"/>
    <p:sldId id="423" r:id="rId11"/>
    <p:sldId id="424" r:id="rId12"/>
    <p:sldId id="378" r:id="rId13"/>
    <p:sldId id="323" r:id="rId14"/>
    <p:sldId id="400" r:id="rId15"/>
    <p:sldId id="401" r:id="rId16"/>
    <p:sldId id="402" r:id="rId17"/>
    <p:sldId id="403" r:id="rId18"/>
    <p:sldId id="404" r:id="rId19"/>
    <p:sldId id="389" r:id="rId20"/>
    <p:sldId id="390" r:id="rId21"/>
    <p:sldId id="391" r:id="rId22"/>
    <p:sldId id="392" r:id="rId23"/>
    <p:sldId id="393" r:id="rId24"/>
    <p:sldId id="394" r:id="rId25"/>
    <p:sldId id="370" r:id="rId26"/>
    <p:sldId id="371" r:id="rId27"/>
    <p:sldId id="372" r:id="rId28"/>
    <p:sldId id="377" r:id="rId29"/>
    <p:sldId id="374" r:id="rId30"/>
    <p:sldId id="395" r:id="rId31"/>
    <p:sldId id="396" r:id="rId32"/>
    <p:sldId id="397" r:id="rId33"/>
    <p:sldId id="398" r:id="rId34"/>
    <p:sldId id="399" r:id="rId35"/>
    <p:sldId id="409" r:id="rId36"/>
    <p:sldId id="410" r:id="rId37"/>
    <p:sldId id="411" r:id="rId38"/>
    <p:sldId id="412" r:id="rId39"/>
    <p:sldId id="413" r:id="rId40"/>
    <p:sldId id="379" r:id="rId41"/>
    <p:sldId id="380" r:id="rId42"/>
    <p:sldId id="381" r:id="rId43"/>
    <p:sldId id="382" r:id="rId44"/>
    <p:sldId id="383" r:id="rId45"/>
    <p:sldId id="384" r:id="rId46"/>
    <p:sldId id="385" r:id="rId47"/>
    <p:sldId id="386" r:id="rId48"/>
    <p:sldId id="387" r:id="rId49"/>
    <p:sldId id="388" r:id="rId50"/>
  </p:sldIdLst>
  <p:sldSz cx="14400213"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ueil" id="{D5FD5A96-D85A-304C-A502-83EACB926F44}">
          <p14:sldIdLst>
            <p14:sldId id="257"/>
            <p14:sldId id="414"/>
            <p14:sldId id="415"/>
            <p14:sldId id="416"/>
            <p14:sldId id="417"/>
            <p14:sldId id="418"/>
            <p14:sldId id="425"/>
            <p14:sldId id="422"/>
            <p14:sldId id="421"/>
            <p14:sldId id="423"/>
            <p14:sldId id="424"/>
            <p14:sldId id="378"/>
          </p14:sldIdLst>
        </p14:section>
        <p14:section name="APSA" id="{F60A1C7F-2666-0744-932C-603FE3B9CCB4}">
          <p14:sldIdLst>
            <p14:sldId id="323"/>
          </p14:sldIdLst>
        </p14:section>
        <p14:section name="Relais vitesse" id="{8ACC7B2A-8BEB-6949-82E7-EC36C3B9ADE4}">
          <p14:sldIdLst>
            <p14:sldId id="400"/>
            <p14:sldId id="401"/>
            <p14:sldId id="402"/>
            <p14:sldId id="403"/>
            <p14:sldId id="404"/>
          </p14:sldIdLst>
        </p14:section>
        <p14:section name="Demi-fond" id="{5D61688D-9069-3D46-B121-28D63332DB8E}">
          <p14:sldIdLst/>
        </p14:section>
        <p14:section name="CO" id="{572968E0-BB43-1842-B3A5-1678E7B8AC3B}">
          <p14:sldIdLst>
            <p14:sldId id="389"/>
            <p14:sldId id="390"/>
            <p14:sldId id="391"/>
            <p14:sldId id="392"/>
            <p14:sldId id="393"/>
            <p14:sldId id="394"/>
          </p14:sldIdLst>
        </p14:section>
        <p14:section name="Arts du cirque" id="{AB244AD2-621D-DF40-833F-62A3FDEA7D35}">
          <p14:sldIdLst>
            <p14:sldId id="370"/>
            <p14:sldId id="371"/>
            <p14:sldId id="372"/>
            <p14:sldId id="377"/>
            <p14:sldId id="374"/>
          </p14:sldIdLst>
        </p14:section>
        <p14:section name="Basket" id="{4C46B2E8-8E5C-6F4C-9B37-890C13389AEA}">
          <p14:sldIdLst>
            <p14:sldId id="395"/>
            <p14:sldId id="396"/>
            <p14:sldId id="397"/>
            <p14:sldId id="398"/>
            <p14:sldId id="399"/>
          </p14:sldIdLst>
        </p14:section>
        <p14:section name="Badminton" id="{34A74FE9-1517-B549-98B8-C7341052B7A1}">
          <p14:sldIdLst>
            <p14:sldId id="409"/>
            <p14:sldId id="410"/>
            <p14:sldId id="411"/>
            <p14:sldId id="412"/>
            <p14:sldId id="413"/>
          </p14:sldIdLst>
        </p14:section>
        <p14:section name="Muscu" id="{D77D0ACF-92A9-2F41-849B-6AE13E1953D3}">
          <p14:sldIdLst>
            <p14:sldId id="379"/>
            <p14:sldId id="380"/>
            <p14:sldId id="381"/>
            <p14:sldId id="382"/>
            <p14:sldId id="383"/>
          </p14:sldIdLst>
        </p14:section>
        <p14:section name="Step" id="{875A5355-3597-0748-8DF8-1F57307240F5}">
          <p14:sldIdLst>
            <p14:sldId id="384"/>
            <p14:sldId id="385"/>
            <p14:sldId id="386"/>
            <p14:sldId id="387"/>
            <p14:sldId id="388"/>
          </p14:sldIdLst>
        </p14:section>
        <p14:section name="Aide" id="{851C1F03-DFE9-F14B-ABC3-92A1CADC9E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B25"/>
    <a:srgbClr val="FBD1E8"/>
    <a:srgbClr val="FBB9C7"/>
    <a:srgbClr val="2A2A2A"/>
    <a:srgbClr val="FFFFFF"/>
    <a:srgbClr val="FB817A"/>
    <a:srgbClr val="FFEA90"/>
    <a:srgbClr val="B6E4C9"/>
    <a:srgbClr val="CFC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7"/>
    <p:restoredTop sz="82418"/>
  </p:normalViewPr>
  <p:slideViewPr>
    <p:cSldViewPr snapToGrid="0" snapToObjects="1">
      <p:cViewPr>
        <p:scale>
          <a:sx n="52" d="100"/>
          <a:sy n="52" d="100"/>
        </p:scale>
        <p:origin x="1296" y="6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96" d="100"/>
          <a:sy n="96" d="100"/>
        </p:scale>
        <p:origin x="216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874FE-A7B4-0F48-81F9-A37D14243A23}" type="datetimeFigureOut">
              <a:rPr lang="fr-FR" smtClean="0"/>
              <a:t>31/01/2022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1B68E-519B-5D46-9F92-66B92852DF02}" type="slidenum">
              <a:rPr lang="fr-FR" smtClean="0"/>
              <a:t>‹N°›</a:t>
            </a:fld>
            <a:endParaRPr lang="fr-FR"/>
          </a:p>
        </p:txBody>
      </p:sp>
    </p:spTree>
    <p:extLst>
      <p:ext uri="{BB962C8B-B14F-4D97-AF65-F5344CB8AC3E}">
        <p14:creationId xmlns:p14="http://schemas.microsoft.com/office/powerpoint/2010/main" val="272141904"/>
      </p:ext>
    </p:extLst>
  </p:cSld>
  <p:clrMap bg1="lt1" tx1="dk1" bg2="lt2" tx2="dk2" accent1="accent1" accent2="accent2" accent3="accent3" accent4="accent4" accent5="accent5" accent6="accent6" hlink="hlink" folHlink="folHlink"/>
  <p:notesStyle>
    <a:lvl1pPr marL="0" algn="l" defTabSz="1209568" rtl="0" eaLnBrk="1" latinLnBrk="0" hangingPunct="1">
      <a:defRPr sz="1587" kern="1200">
        <a:solidFill>
          <a:schemeClr val="tx1"/>
        </a:solidFill>
        <a:latin typeface="+mn-lt"/>
        <a:ea typeface="+mn-ea"/>
        <a:cs typeface="+mn-cs"/>
      </a:defRPr>
    </a:lvl1pPr>
    <a:lvl2pPr marL="604784" algn="l" defTabSz="1209568" rtl="0" eaLnBrk="1" latinLnBrk="0" hangingPunct="1">
      <a:defRPr sz="1587" kern="1200">
        <a:solidFill>
          <a:schemeClr val="tx1"/>
        </a:solidFill>
        <a:latin typeface="+mn-lt"/>
        <a:ea typeface="+mn-ea"/>
        <a:cs typeface="+mn-cs"/>
      </a:defRPr>
    </a:lvl2pPr>
    <a:lvl3pPr marL="1209568" algn="l" defTabSz="1209568" rtl="0" eaLnBrk="1" latinLnBrk="0" hangingPunct="1">
      <a:defRPr sz="1587" kern="1200">
        <a:solidFill>
          <a:schemeClr val="tx1"/>
        </a:solidFill>
        <a:latin typeface="+mn-lt"/>
        <a:ea typeface="+mn-ea"/>
        <a:cs typeface="+mn-cs"/>
      </a:defRPr>
    </a:lvl3pPr>
    <a:lvl4pPr marL="1814352" algn="l" defTabSz="1209568" rtl="0" eaLnBrk="1" latinLnBrk="0" hangingPunct="1">
      <a:defRPr sz="1587" kern="1200">
        <a:solidFill>
          <a:schemeClr val="tx1"/>
        </a:solidFill>
        <a:latin typeface="+mn-lt"/>
        <a:ea typeface="+mn-ea"/>
        <a:cs typeface="+mn-cs"/>
      </a:defRPr>
    </a:lvl4pPr>
    <a:lvl5pPr marL="2419137" algn="l" defTabSz="1209568" rtl="0" eaLnBrk="1" latinLnBrk="0" hangingPunct="1">
      <a:defRPr sz="1587" kern="1200">
        <a:solidFill>
          <a:schemeClr val="tx1"/>
        </a:solidFill>
        <a:latin typeface="+mn-lt"/>
        <a:ea typeface="+mn-ea"/>
        <a:cs typeface="+mn-cs"/>
      </a:defRPr>
    </a:lvl5pPr>
    <a:lvl6pPr marL="3023921" algn="l" defTabSz="1209568" rtl="0" eaLnBrk="1" latinLnBrk="0" hangingPunct="1">
      <a:defRPr sz="1587" kern="1200">
        <a:solidFill>
          <a:schemeClr val="tx1"/>
        </a:solidFill>
        <a:latin typeface="+mn-lt"/>
        <a:ea typeface="+mn-ea"/>
        <a:cs typeface="+mn-cs"/>
      </a:defRPr>
    </a:lvl6pPr>
    <a:lvl7pPr marL="3628705" algn="l" defTabSz="1209568" rtl="0" eaLnBrk="1" latinLnBrk="0" hangingPunct="1">
      <a:defRPr sz="1587" kern="1200">
        <a:solidFill>
          <a:schemeClr val="tx1"/>
        </a:solidFill>
        <a:latin typeface="+mn-lt"/>
        <a:ea typeface="+mn-ea"/>
        <a:cs typeface="+mn-cs"/>
      </a:defRPr>
    </a:lvl7pPr>
    <a:lvl8pPr marL="4233489" algn="l" defTabSz="1209568" rtl="0" eaLnBrk="1" latinLnBrk="0" hangingPunct="1">
      <a:defRPr sz="1587" kern="1200">
        <a:solidFill>
          <a:schemeClr val="tx1"/>
        </a:solidFill>
        <a:latin typeface="+mn-lt"/>
        <a:ea typeface="+mn-ea"/>
        <a:cs typeface="+mn-cs"/>
      </a:defRPr>
    </a:lvl8pPr>
    <a:lvl9pPr marL="4838273" algn="l" defTabSz="1209568" rtl="0" eaLnBrk="1" latinLnBrk="0" hangingPunct="1">
      <a:defRPr sz="15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a:t>
            </a:fld>
            <a:endParaRPr lang="fr-FR" dirty="0"/>
          </a:p>
        </p:txBody>
      </p:sp>
    </p:spTree>
    <p:extLst>
      <p:ext uri="{BB962C8B-B14F-4D97-AF65-F5344CB8AC3E}">
        <p14:creationId xmlns:p14="http://schemas.microsoft.com/office/powerpoint/2010/main" val="285108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10</a:t>
            </a:fld>
            <a:endParaRPr lang="fr-FR" dirty="0"/>
          </a:p>
        </p:txBody>
      </p:sp>
    </p:spTree>
    <p:extLst>
      <p:ext uri="{BB962C8B-B14F-4D97-AF65-F5344CB8AC3E}">
        <p14:creationId xmlns:p14="http://schemas.microsoft.com/office/powerpoint/2010/main" val="102248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11</a:t>
            </a:fld>
            <a:endParaRPr lang="fr-FR" dirty="0"/>
          </a:p>
        </p:txBody>
      </p:sp>
    </p:spTree>
    <p:extLst>
      <p:ext uri="{BB962C8B-B14F-4D97-AF65-F5344CB8AC3E}">
        <p14:creationId xmlns:p14="http://schemas.microsoft.com/office/powerpoint/2010/main" val="40040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12</a:t>
            </a:fld>
            <a:endParaRPr lang="fr-FR" dirty="0"/>
          </a:p>
        </p:txBody>
      </p:sp>
    </p:spTree>
    <p:extLst>
      <p:ext uri="{BB962C8B-B14F-4D97-AF65-F5344CB8AC3E}">
        <p14:creationId xmlns:p14="http://schemas.microsoft.com/office/powerpoint/2010/main" val="61287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13</a:t>
            </a:fld>
            <a:endParaRPr lang="fr-FR"/>
          </a:p>
        </p:txBody>
      </p:sp>
    </p:spTree>
    <p:extLst>
      <p:ext uri="{BB962C8B-B14F-4D97-AF65-F5344CB8AC3E}">
        <p14:creationId xmlns:p14="http://schemas.microsoft.com/office/powerpoint/2010/main" val="64699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14</a:t>
            </a:fld>
            <a:endParaRPr lang="fr-FR"/>
          </a:p>
        </p:txBody>
      </p:sp>
    </p:spTree>
    <p:extLst>
      <p:ext uri="{BB962C8B-B14F-4D97-AF65-F5344CB8AC3E}">
        <p14:creationId xmlns:p14="http://schemas.microsoft.com/office/powerpoint/2010/main" val="297953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15</a:t>
            </a:fld>
            <a:endParaRPr lang="fr-FR"/>
          </a:p>
        </p:txBody>
      </p:sp>
    </p:spTree>
    <p:extLst>
      <p:ext uri="{BB962C8B-B14F-4D97-AF65-F5344CB8AC3E}">
        <p14:creationId xmlns:p14="http://schemas.microsoft.com/office/powerpoint/2010/main" val="382848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16</a:t>
            </a:fld>
            <a:endParaRPr lang="fr-FR"/>
          </a:p>
        </p:txBody>
      </p:sp>
    </p:spTree>
    <p:extLst>
      <p:ext uri="{BB962C8B-B14F-4D97-AF65-F5344CB8AC3E}">
        <p14:creationId xmlns:p14="http://schemas.microsoft.com/office/powerpoint/2010/main" val="325664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17</a:t>
            </a:fld>
            <a:endParaRPr lang="fr-FR"/>
          </a:p>
        </p:txBody>
      </p:sp>
    </p:spTree>
    <p:extLst>
      <p:ext uri="{BB962C8B-B14F-4D97-AF65-F5344CB8AC3E}">
        <p14:creationId xmlns:p14="http://schemas.microsoft.com/office/powerpoint/2010/main" val="209587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18</a:t>
            </a:fld>
            <a:endParaRPr lang="fr-FR"/>
          </a:p>
        </p:txBody>
      </p:sp>
    </p:spTree>
    <p:extLst>
      <p:ext uri="{BB962C8B-B14F-4D97-AF65-F5344CB8AC3E}">
        <p14:creationId xmlns:p14="http://schemas.microsoft.com/office/powerpoint/2010/main" val="105813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19</a:t>
            </a:fld>
            <a:endParaRPr lang="fr-FR"/>
          </a:p>
        </p:txBody>
      </p:sp>
    </p:spTree>
    <p:extLst>
      <p:ext uri="{BB962C8B-B14F-4D97-AF65-F5344CB8AC3E}">
        <p14:creationId xmlns:p14="http://schemas.microsoft.com/office/powerpoint/2010/main" val="246920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a:t>
            </a:fld>
            <a:endParaRPr lang="fr-FR" dirty="0"/>
          </a:p>
        </p:txBody>
      </p:sp>
    </p:spTree>
    <p:extLst>
      <p:ext uri="{BB962C8B-B14F-4D97-AF65-F5344CB8AC3E}">
        <p14:creationId xmlns:p14="http://schemas.microsoft.com/office/powerpoint/2010/main" val="129532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20</a:t>
            </a:fld>
            <a:endParaRPr lang="fr-FR"/>
          </a:p>
        </p:txBody>
      </p:sp>
    </p:spTree>
    <p:extLst>
      <p:ext uri="{BB962C8B-B14F-4D97-AF65-F5344CB8AC3E}">
        <p14:creationId xmlns:p14="http://schemas.microsoft.com/office/powerpoint/2010/main" val="1759227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21</a:t>
            </a:fld>
            <a:endParaRPr lang="fr-FR"/>
          </a:p>
        </p:txBody>
      </p:sp>
    </p:spTree>
    <p:extLst>
      <p:ext uri="{BB962C8B-B14F-4D97-AF65-F5344CB8AC3E}">
        <p14:creationId xmlns:p14="http://schemas.microsoft.com/office/powerpoint/2010/main" val="79065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22</a:t>
            </a:fld>
            <a:endParaRPr lang="fr-FR"/>
          </a:p>
        </p:txBody>
      </p:sp>
    </p:spTree>
    <p:extLst>
      <p:ext uri="{BB962C8B-B14F-4D97-AF65-F5344CB8AC3E}">
        <p14:creationId xmlns:p14="http://schemas.microsoft.com/office/powerpoint/2010/main" val="166783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23</a:t>
            </a:fld>
            <a:endParaRPr lang="fr-FR"/>
          </a:p>
        </p:txBody>
      </p:sp>
    </p:spTree>
    <p:extLst>
      <p:ext uri="{BB962C8B-B14F-4D97-AF65-F5344CB8AC3E}">
        <p14:creationId xmlns:p14="http://schemas.microsoft.com/office/powerpoint/2010/main" val="2414593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24</a:t>
            </a:fld>
            <a:endParaRPr lang="fr-FR"/>
          </a:p>
        </p:txBody>
      </p:sp>
    </p:spTree>
    <p:extLst>
      <p:ext uri="{BB962C8B-B14F-4D97-AF65-F5344CB8AC3E}">
        <p14:creationId xmlns:p14="http://schemas.microsoft.com/office/powerpoint/2010/main" val="180983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25</a:t>
            </a:fld>
            <a:endParaRPr lang="fr-FR"/>
          </a:p>
        </p:txBody>
      </p:sp>
    </p:spTree>
    <p:extLst>
      <p:ext uri="{BB962C8B-B14F-4D97-AF65-F5344CB8AC3E}">
        <p14:creationId xmlns:p14="http://schemas.microsoft.com/office/powerpoint/2010/main" val="3987592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26</a:t>
            </a:fld>
            <a:endParaRPr lang="fr-FR"/>
          </a:p>
        </p:txBody>
      </p:sp>
    </p:spTree>
    <p:extLst>
      <p:ext uri="{BB962C8B-B14F-4D97-AF65-F5344CB8AC3E}">
        <p14:creationId xmlns:p14="http://schemas.microsoft.com/office/powerpoint/2010/main" val="244270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27</a:t>
            </a:fld>
            <a:endParaRPr lang="fr-FR"/>
          </a:p>
        </p:txBody>
      </p:sp>
    </p:spTree>
    <p:extLst>
      <p:ext uri="{BB962C8B-B14F-4D97-AF65-F5344CB8AC3E}">
        <p14:creationId xmlns:p14="http://schemas.microsoft.com/office/powerpoint/2010/main" val="2161381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28</a:t>
            </a:fld>
            <a:endParaRPr lang="fr-FR"/>
          </a:p>
        </p:txBody>
      </p:sp>
    </p:spTree>
    <p:extLst>
      <p:ext uri="{BB962C8B-B14F-4D97-AF65-F5344CB8AC3E}">
        <p14:creationId xmlns:p14="http://schemas.microsoft.com/office/powerpoint/2010/main" val="4222463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29</a:t>
            </a:fld>
            <a:endParaRPr lang="fr-FR"/>
          </a:p>
        </p:txBody>
      </p:sp>
    </p:spTree>
    <p:extLst>
      <p:ext uri="{BB962C8B-B14F-4D97-AF65-F5344CB8AC3E}">
        <p14:creationId xmlns:p14="http://schemas.microsoft.com/office/powerpoint/2010/main" val="385265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a:t>
            </a:fld>
            <a:endParaRPr lang="fr-FR" dirty="0"/>
          </a:p>
        </p:txBody>
      </p:sp>
    </p:spTree>
    <p:extLst>
      <p:ext uri="{BB962C8B-B14F-4D97-AF65-F5344CB8AC3E}">
        <p14:creationId xmlns:p14="http://schemas.microsoft.com/office/powerpoint/2010/main" val="169436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30</a:t>
            </a:fld>
            <a:endParaRPr lang="fr-FR"/>
          </a:p>
        </p:txBody>
      </p:sp>
    </p:spTree>
    <p:extLst>
      <p:ext uri="{BB962C8B-B14F-4D97-AF65-F5344CB8AC3E}">
        <p14:creationId xmlns:p14="http://schemas.microsoft.com/office/powerpoint/2010/main" val="853258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31</a:t>
            </a:fld>
            <a:endParaRPr lang="fr-FR"/>
          </a:p>
        </p:txBody>
      </p:sp>
    </p:spTree>
    <p:extLst>
      <p:ext uri="{BB962C8B-B14F-4D97-AF65-F5344CB8AC3E}">
        <p14:creationId xmlns:p14="http://schemas.microsoft.com/office/powerpoint/2010/main" val="1759227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32</a:t>
            </a:fld>
            <a:endParaRPr lang="fr-FR"/>
          </a:p>
        </p:txBody>
      </p:sp>
    </p:spTree>
    <p:extLst>
      <p:ext uri="{BB962C8B-B14F-4D97-AF65-F5344CB8AC3E}">
        <p14:creationId xmlns:p14="http://schemas.microsoft.com/office/powerpoint/2010/main" val="160659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33</a:t>
            </a:fld>
            <a:endParaRPr lang="fr-FR"/>
          </a:p>
        </p:txBody>
      </p:sp>
    </p:spTree>
    <p:extLst>
      <p:ext uri="{BB962C8B-B14F-4D97-AF65-F5344CB8AC3E}">
        <p14:creationId xmlns:p14="http://schemas.microsoft.com/office/powerpoint/2010/main" val="23141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34</a:t>
            </a:fld>
            <a:endParaRPr lang="fr-FR"/>
          </a:p>
        </p:txBody>
      </p:sp>
    </p:spTree>
    <p:extLst>
      <p:ext uri="{BB962C8B-B14F-4D97-AF65-F5344CB8AC3E}">
        <p14:creationId xmlns:p14="http://schemas.microsoft.com/office/powerpoint/2010/main" val="1986304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35</a:t>
            </a:fld>
            <a:endParaRPr lang="fr-FR"/>
          </a:p>
        </p:txBody>
      </p:sp>
    </p:spTree>
    <p:extLst>
      <p:ext uri="{BB962C8B-B14F-4D97-AF65-F5344CB8AC3E}">
        <p14:creationId xmlns:p14="http://schemas.microsoft.com/office/powerpoint/2010/main" val="1853957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36</a:t>
            </a:fld>
            <a:endParaRPr lang="fr-FR"/>
          </a:p>
        </p:txBody>
      </p:sp>
    </p:spTree>
    <p:extLst>
      <p:ext uri="{BB962C8B-B14F-4D97-AF65-F5344CB8AC3E}">
        <p14:creationId xmlns:p14="http://schemas.microsoft.com/office/powerpoint/2010/main" val="3799149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37</a:t>
            </a:fld>
            <a:endParaRPr lang="fr-FR"/>
          </a:p>
        </p:txBody>
      </p:sp>
    </p:spTree>
    <p:extLst>
      <p:ext uri="{BB962C8B-B14F-4D97-AF65-F5344CB8AC3E}">
        <p14:creationId xmlns:p14="http://schemas.microsoft.com/office/powerpoint/2010/main" val="1674737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38</a:t>
            </a:fld>
            <a:endParaRPr lang="fr-FR"/>
          </a:p>
        </p:txBody>
      </p:sp>
    </p:spTree>
    <p:extLst>
      <p:ext uri="{BB962C8B-B14F-4D97-AF65-F5344CB8AC3E}">
        <p14:creationId xmlns:p14="http://schemas.microsoft.com/office/powerpoint/2010/main" val="3453117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39</a:t>
            </a:fld>
            <a:endParaRPr lang="fr-FR"/>
          </a:p>
        </p:txBody>
      </p:sp>
    </p:spTree>
    <p:extLst>
      <p:ext uri="{BB962C8B-B14F-4D97-AF65-F5344CB8AC3E}">
        <p14:creationId xmlns:p14="http://schemas.microsoft.com/office/powerpoint/2010/main" val="93323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a:t>
            </a:fld>
            <a:endParaRPr lang="fr-FR" dirty="0"/>
          </a:p>
        </p:txBody>
      </p:sp>
    </p:spTree>
    <p:extLst>
      <p:ext uri="{BB962C8B-B14F-4D97-AF65-F5344CB8AC3E}">
        <p14:creationId xmlns:p14="http://schemas.microsoft.com/office/powerpoint/2010/main" val="837450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40</a:t>
            </a:fld>
            <a:endParaRPr lang="fr-FR"/>
          </a:p>
        </p:txBody>
      </p:sp>
    </p:spTree>
    <p:extLst>
      <p:ext uri="{BB962C8B-B14F-4D97-AF65-F5344CB8AC3E}">
        <p14:creationId xmlns:p14="http://schemas.microsoft.com/office/powerpoint/2010/main" val="1445528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41</a:t>
            </a:fld>
            <a:endParaRPr lang="fr-FR"/>
          </a:p>
        </p:txBody>
      </p:sp>
    </p:spTree>
    <p:extLst>
      <p:ext uri="{BB962C8B-B14F-4D97-AF65-F5344CB8AC3E}">
        <p14:creationId xmlns:p14="http://schemas.microsoft.com/office/powerpoint/2010/main" val="3800659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42</a:t>
            </a:fld>
            <a:endParaRPr lang="fr-FR"/>
          </a:p>
        </p:txBody>
      </p:sp>
    </p:spTree>
    <p:extLst>
      <p:ext uri="{BB962C8B-B14F-4D97-AF65-F5344CB8AC3E}">
        <p14:creationId xmlns:p14="http://schemas.microsoft.com/office/powerpoint/2010/main" val="1450100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43</a:t>
            </a:fld>
            <a:endParaRPr lang="fr-FR"/>
          </a:p>
        </p:txBody>
      </p:sp>
    </p:spTree>
    <p:extLst>
      <p:ext uri="{BB962C8B-B14F-4D97-AF65-F5344CB8AC3E}">
        <p14:creationId xmlns:p14="http://schemas.microsoft.com/office/powerpoint/2010/main" val="4272474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44</a:t>
            </a:fld>
            <a:endParaRPr lang="fr-FR"/>
          </a:p>
        </p:txBody>
      </p:sp>
    </p:spTree>
    <p:extLst>
      <p:ext uri="{BB962C8B-B14F-4D97-AF65-F5344CB8AC3E}">
        <p14:creationId xmlns:p14="http://schemas.microsoft.com/office/powerpoint/2010/main" val="4195322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45</a:t>
            </a:fld>
            <a:endParaRPr lang="fr-FR"/>
          </a:p>
        </p:txBody>
      </p:sp>
    </p:spTree>
    <p:extLst>
      <p:ext uri="{BB962C8B-B14F-4D97-AF65-F5344CB8AC3E}">
        <p14:creationId xmlns:p14="http://schemas.microsoft.com/office/powerpoint/2010/main" val="1380960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46</a:t>
            </a:fld>
            <a:endParaRPr lang="fr-FR"/>
          </a:p>
        </p:txBody>
      </p:sp>
    </p:spTree>
    <p:extLst>
      <p:ext uri="{BB962C8B-B14F-4D97-AF65-F5344CB8AC3E}">
        <p14:creationId xmlns:p14="http://schemas.microsoft.com/office/powerpoint/2010/main" val="3037148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47</a:t>
            </a:fld>
            <a:endParaRPr lang="fr-FR"/>
          </a:p>
        </p:txBody>
      </p:sp>
    </p:spTree>
    <p:extLst>
      <p:ext uri="{BB962C8B-B14F-4D97-AF65-F5344CB8AC3E}">
        <p14:creationId xmlns:p14="http://schemas.microsoft.com/office/powerpoint/2010/main" val="2854982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48</a:t>
            </a:fld>
            <a:endParaRPr lang="fr-FR"/>
          </a:p>
        </p:txBody>
      </p:sp>
    </p:spTree>
    <p:extLst>
      <p:ext uri="{BB962C8B-B14F-4D97-AF65-F5344CB8AC3E}">
        <p14:creationId xmlns:p14="http://schemas.microsoft.com/office/powerpoint/2010/main" val="2380062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49</a:t>
            </a:fld>
            <a:endParaRPr lang="fr-FR"/>
          </a:p>
        </p:txBody>
      </p:sp>
    </p:spTree>
    <p:extLst>
      <p:ext uri="{BB962C8B-B14F-4D97-AF65-F5344CB8AC3E}">
        <p14:creationId xmlns:p14="http://schemas.microsoft.com/office/powerpoint/2010/main" val="398065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5</a:t>
            </a:fld>
            <a:endParaRPr lang="fr-FR" dirty="0"/>
          </a:p>
        </p:txBody>
      </p:sp>
    </p:spTree>
    <p:extLst>
      <p:ext uri="{BB962C8B-B14F-4D97-AF65-F5344CB8AC3E}">
        <p14:creationId xmlns:p14="http://schemas.microsoft.com/office/powerpoint/2010/main" val="64497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6</a:t>
            </a:fld>
            <a:endParaRPr lang="fr-FR" dirty="0"/>
          </a:p>
        </p:txBody>
      </p:sp>
    </p:spTree>
    <p:extLst>
      <p:ext uri="{BB962C8B-B14F-4D97-AF65-F5344CB8AC3E}">
        <p14:creationId xmlns:p14="http://schemas.microsoft.com/office/powerpoint/2010/main" val="123822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7</a:t>
            </a:fld>
            <a:endParaRPr lang="fr-FR" dirty="0"/>
          </a:p>
        </p:txBody>
      </p:sp>
    </p:spTree>
    <p:extLst>
      <p:ext uri="{BB962C8B-B14F-4D97-AF65-F5344CB8AC3E}">
        <p14:creationId xmlns:p14="http://schemas.microsoft.com/office/powerpoint/2010/main" val="415772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8</a:t>
            </a:fld>
            <a:endParaRPr lang="fr-FR" dirty="0"/>
          </a:p>
        </p:txBody>
      </p:sp>
    </p:spTree>
    <p:extLst>
      <p:ext uri="{BB962C8B-B14F-4D97-AF65-F5344CB8AC3E}">
        <p14:creationId xmlns:p14="http://schemas.microsoft.com/office/powerpoint/2010/main" val="300867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B1B68E-519B-5D46-9F92-66B92852DF02}" type="slidenum">
              <a:rPr lang="fr-FR" smtClean="0"/>
              <a:t>9</a:t>
            </a:fld>
            <a:endParaRPr lang="fr-FR" dirty="0"/>
          </a:p>
        </p:txBody>
      </p:sp>
    </p:spTree>
    <p:extLst>
      <p:ext uri="{BB962C8B-B14F-4D97-AF65-F5344CB8AC3E}">
        <p14:creationId xmlns:p14="http://schemas.microsoft.com/office/powerpoint/2010/main" val="289961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767462"/>
            <a:ext cx="12240181" cy="3759917"/>
          </a:xfrm>
        </p:spPr>
        <p:txBody>
          <a:bodyPr anchor="b"/>
          <a:lstStyle>
            <a:lvl1pPr algn="ctr">
              <a:defRPr sz="9449"/>
            </a:lvl1pPr>
          </a:lstStyle>
          <a:p>
            <a:r>
              <a:rPr lang="fr-FR"/>
              <a:t>Modifiez le style du titre</a:t>
            </a:r>
            <a:endParaRPr lang="en-US" dirty="0"/>
          </a:p>
        </p:txBody>
      </p:sp>
      <p:sp>
        <p:nvSpPr>
          <p:cNvPr id="3" name="Subtitle 2"/>
          <p:cNvSpPr>
            <a:spLocks noGrp="1"/>
          </p:cNvSpPr>
          <p:nvPr>
            <p:ph type="subTitle" idx="1"/>
          </p:nvPr>
        </p:nvSpPr>
        <p:spPr>
          <a:xfrm>
            <a:off x="1800027" y="5672376"/>
            <a:ext cx="10800160"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31/01/2022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23716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31/01/2022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94185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74987"/>
            <a:ext cx="3105046" cy="91523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90015" y="574987"/>
            <a:ext cx="9135135" cy="9152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31/01/2022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35187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169822-FA81-3C4B-9F43-96C6F144FAD2}" type="datetimeFigureOut">
              <a:rPr lang="fr-FR" smtClean="0"/>
              <a:t>31/01/2022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8056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82515" y="2692444"/>
            <a:ext cx="12420184" cy="4492401"/>
          </a:xfrm>
        </p:spPr>
        <p:txBody>
          <a:bodyPr anchor="b"/>
          <a:lstStyle>
            <a:lvl1pPr>
              <a:defRPr sz="9449"/>
            </a:lvl1pPr>
          </a:lstStyle>
          <a:p>
            <a:r>
              <a:rPr lang="fr-FR"/>
              <a:t>Modifiez le style du titre</a:t>
            </a:r>
            <a:endParaRPr lang="en-US" dirty="0"/>
          </a:p>
        </p:txBody>
      </p:sp>
      <p:sp>
        <p:nvSpPr>
          <p:cNvPr id="3" name="Text Placeholder 2"/>
          <p:cNvSpPr>
            <a:spLocks noGrp="1"/>
          </p:cNvSpPr>
          <p:nvPr>
            <p:ph type="body" idx="1"/>
          </p:nvPr>
        </p:nvSpPr>
        <p:spPr>
          <a:xfrm>
            <a:off x="982515" y="7227345"/>
            <a:ext cx="12420184"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169822-FA81-3C4B-9F43-96C6F144FAD2}" type="datetimeFigureOut">
              <a:rPr lang="fr-FR" smtClean="0"/>
              <a:t>31/01/2022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4555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90014" y="2874937"/>
            <a:ext cx="6120091"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290108" y="2874937"/>
            <a:ext cx="6120091" cy="6852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169822-FA81-3C4B-9F43-96C6F144FAD2}" type="datetimeFigureOut">
              <a:rPr lang="fr-FR" smtClean="0"/>
              <a:t>31/01/2022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49836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574990"/>
            <a:ext cx="12420184" cy="2087455"/>
          </a:xfrm>
        </p:spPr>
        <p:txBody>
          <a:bodyPr/>
          <a:lstStyle/>
          <a:p>
            <a:r>
              <a:rPr lang="fr-FR"/>
              <a:t>Modifiez le style du titre</a:t>
            </a:r>
            <a:endParaRPr lang="en-US" dirty="0"/>
          </a:p>
        </p:txBody>
      </p:sp>
      <p:sp>
        <p:nvSpPr>
          <p:cNvPr id="3" name="Text Placeholder 2"/>
          <p:cNvSpPr>
            <a:spLocks noGrp="1"/>
          </p:cNvSpPr>
          <p:nvPr>
            <p:ph type="body" idx="1"/>
          </p:nvPr>
        </p:nvSpPr>
        <p:spPr>
          <a:xfrm>
            <a:off x="991892" y="2647443"/>
            <a:ext cx="609196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4" name="Content Placeholder 3"/>
          <p:cNvSpPr>
            <a:spLocks noGrp="1"/>
          </p:cNvSpPr>
          <p:nvPr>
            <p:ph sz="half" idx="2"/>
          </p:nvPr>
        </p:nvSpPr>
        <p:spPr>
          <a:xfrm>
            <a:off x="991892" y="3944914"/>
            <a:ext cx="6091964"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290109" y="2647443"/>
            <a:ext cx="612196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fr-FR"/>
              <a:t>Cliquez pour modifier les styles du texte du masque</a:t>
            </a:r>
          </a:p>
        </p:txBody>
      </p:sp>
      <p:sp>
        <p:nvSpPr>
          <p:cNvPr id="6" name="Content Placeholder 5"/>
          <p:cNvSpPr>
            <a:spLocks noGrp="1"/>
          </p:cNvSpPr>
          <p:nvPr>
            <p:ph sz="quarter" idx="4"/>
          </p:nvPr>
        </p:nvSpPr>
        <p:spPr>
          <a:xfrm>
            <a:off x="7290109" y="3944914"/>
            <a:ext cx="6121966" cy="58023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169822-FA81-3C4B-9F43-96C6F144FAD2}" type="datetimeFigureOut">
              <a:rPr lang="fr-FR" smtClean="0"/>
              <a:t>31/01/2022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45242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169822-FA81-3C4B-9F43-96C6F144FAD2}" type="datetimeFigureOut">
              <a:rPr lang="fr-FR" smtClean="0"/>
              <a:t>31/01/2022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175868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69822-FA81-3C4B-9F43-96C6F144FAD2}" type="datetimeFigureOut">
              <a:rPr lang="fr-FR" smtClean="0"/>
              <a:t>31/01/2022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28493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fr-FR"/>
              <a:t>Modifiez le style du titre</a:t>
            </a:r>
            <a:endParaRPr lang="en-US" dirty="0"/>
          </a:p>
        </p:txBody>
      </p:sp>
      <p:sp>
        <p:nvSpPr>
          <p:cNvPr id="3" name="Content Placeholder 2"/>
          <p:cNvSpPr>
            <a:spLocks noGrp="1"/>
          </p:cNvSpPr>
          <p:nvPr>
            <p:ph idx="1"/>
          </p:nvPr>
        </p:nvSpPr>
        <p:spPr>
          <a:xfrm>
            <a:off x="6121966" y="1554968"/>
            <a:ext cx="7290108"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169822-FA81-3C4B-9F43-96C6F144FAD2}" type="datetimeFigureOut">
              <a:rPr lang="fr-FR" smtClean="0"/>
              <a:t>31/01/2022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244678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91890" y="719984"/>
            <a:ext cx="4644444" cy="2519945"/>
          </a:xfrm>
        </p:spPr>
        <p:txBody>
          <a:bodyPr anchor="b"/>
          <a:lstStyle>
            <a:lvl1pPr>
              <a:defRPr sz="5039"/>
            </a:lvl1pPr>
          </a:lstStyle>
          <a:p>
            <a:r>
              <a:rPr lang="fr-FR"/>
              <a:t>Modifiez le style du titre</a:t>
            </a:r>
            <a:endParaRPr lang="en-US" dirty="0"/>
          </a:p>
        </p:txBody>
      </p:sp>
      <p:sp>
        <p:nvSpPr>
          <p:cNvPr id="3" name="Picture Placeholder 2"/>
          <p:cNvSpPr>
            <a:spLocks noGrp="1" noChangeAspect="1"/>
          </p:cNvSpPr>
          <p:nvPr>
            <p:ph type="pic" idx="1"/>
          </p:nvPr>
        </p:nvSpPr>
        <p:spPr>
          <a:xfrm>
            <a:off x="6121966" y="1554968"/>
            <a:ext cx="7290108"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fr-FR"/>
              <a:t>Cliquez sur l'icône pour ajouter une image</a:t>
            </a:r>
            <a:endParaRPr lang="en-US"/>
          </a:p>
        </p:txBody>
      </p:sp>
      <p:sp>
        <p:nvSpPr>
          <p:cNvPr id="4" name="Text Placeholder 3"/>
          <p:cNvSpPr>
            <a:spLocks noGrp="1"/>
          </p:cNvSpPr>
          <p:nvPr>
            <p:ph type="body" sz="half" idx="2"/>
          </p:nvPr>
        </p:nvSpPr>
        <p:spPr>
          <a:xfrm>
            <a:off x="991890" y="3239929"/>
            <a:ext cx="4644444"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169822-FA81-3C4B-9F43-96C6F144FAD2}" type="datetimeFigureOut">
              <a:rPr lang="fr-FR" smtClean="0"/>
              <a:t>31/01/2022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7B2D8A-DD5C-1244-A8B1-369126FB4667}" type="slidenum">
              <a:rPr lang="fr-FR" smtClean="0"/>
              <a:t>‹N°›</a:t>
            </a:fld>
            <a:endParaRPr lang="fr-FR"/>
          </a:p>
        </p:txBody>
      </p:sp>
    </p:spTree>
    <p:extLst>
      <p:ext uri="{BB962C8B-B14F-4D97-AF65-F5344CB8AC3E}">
        <p14:creationId xmlns:p14="http://schemas.microsoft.com/office/powerpoint/2010/main" val="32692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74990"/>
            <a:ext cx="12420184" cy="208745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90015" y="2874937"/>
            <a:ext cx="12420184" cy="68523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015" y="10009783"/>
            <a:ext cx="3240048"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D9169822-FA81-3C4B-9F43-96C6F144FAD2}" type="datetimeFigureOut">
              <a:rPr lang="fr-FR" smtClean="0"/>
              <a:t>31/01/2022</a:t>
            </a:fld>
            <a:endParaRPr lang="fr-FR"/>
          </a:p>
        </p:txBody>
      </p:sp>
      <p:sp>
        <p:nvSpPr>
          <p:cNvPr id="5" name="Footer Placeholder 4"/>
          <p:cNvSpPr>
            <a:spLocks noGrp="1"/>
          </p:cNvSpPr>
          <p:nvPr>
            <p:ph type="ftr" sz="quarter" idx="3"/>
          </p:nvPr>
        </p:nvSpPr>
        <p:spPr>
          <a:xfrm>
            <a:off x="4770071" y="10009783"/>
            <a:ext cx="4860072"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170150" y="10009783"/>
            <a:ext cx="3240048"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A17B2D8A-DD5C-1244-A8B1-369126FB4667}" type="slidenum">
              <a:rPr lang="fr-FR" smtClean="0"/>
              <a:t>‹N°›</a:t>
            </a:fld>
            <a:endParaRPr lang="fr-FR"/>
          </a:p>
        </p:txBody>
      </p:sp>
    </p:spTree>
    <p:extLst>
      <p:ext uri="{BB962C8B-B14F-4D97-AF65-F5344CB8AC3E}">
        <p14:creationId xmlns:p14="http://schemas.microsoft.com/office/powerpoint/2010/main" val="159651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slide" Target="slide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40.xml"/><Relationship Id="rId18" Type="http://schemas.openxmlformats.org/officeDocument/2006/relationships/image" Target="../media/image34.jpg"/><Relationship Id="rId3" Type="http://schemas.openxmlformats.org/officeDocument/2006/relationships/slide" Target="slide1.xml"/><Relationship Id="rId21" Type="http://schemas.openxmlformats.org/officeDocument/2006/relationships/image" Target="../media/image37.jpg"/><Relationship Id="rId7" Type="http://schemas.openxmlformats.org/officeDocument/2006/relationships/image" Target="../media/image18.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32.png"/><Relationship Id="rId20"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5.xml"/><Relationship Id="rId5" Type="http://schemas.openxmlformats.org/officeDocument/2006/relationships/image" Target="../media/image28.png"/><Relationship Id="rId15" Type="http://schemas.openxmlformats.org/officeDocument/2006/relationships/slide" Target="slide45.xml"/><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31.png"/><Relationship Id="rId22" Type="http://schemas.openxmlformats.org/officeDocument/2006/relationships/image" Target="../media/image38.jpg"/></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5.xml"/><Relationship Id="rId10"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slide" Target="slide13.xm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hyperlink" Target="https://play.google.com/store/apps/details?id=com.appyhand.videocoach&amp;hl=fr&amp;gl=US" TargetMode="External"/><Relationship Id="rId13" Type="http://schemas.openxmlformats.org/officeDocument/2006/relationships/slide" Target="slide14.xml"/><Relationship Id="rId1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1.png"/><Relationship Id="rId12" Type="http://schemas.openxmlformats.org/officeDocument/2006/relationships/image" Target="../media/image48.jpeg"/><Relationship Id="rId17" Type="http://schemas.openxmlformats.org/officeDocument/2006/relationships/hyperlink" Target="https://apps.apple.com/fr/app/bam-video-delay/id517673842" TargetMode="External"/><Relationship Id="rId2" Type="http://schemas.openxmlformats.org/officeDocument/2006/relationships/notesSlide" Target="../notesSlides/notesSlide16.xml"/><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hyperlink" Target="https://apps.apple.com/us/app/hudl-technique/id470428362?l=fr" TargetMode="External"/><Relationship Id="rId5" Type="http://schemas.openxmlformats.org/officeDocument/2006/relationships/image" Target="../media/image45.png"/><Relationship Id="rId15" Type="http://schemas.openxmlformats.org/officeDocument/2006/relationships/hyperlink" Target="https://play.google.com/store/apps/details?id=com.techsmith.apps.coachseye.free&amp;hl=fr&amp;gl=US" TargetMode="External"/><Relationship Id="rId10" Type="http://schemas.openxmlformats.org/officeDocument/2006/relationships/image" Target="../media/image47.jpeg"/><Relationship Id="rId4" Type="http://schemas.openxmlformats.org/officeDocument/2006/relationships/image" Target="../media/image44.png"/><Relationship Id="rId9" Type="http://schemas.openxmlformats.org/officeDocument/2006/relationships/image" Target="../media/image46.jp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apps.apple.com/fr/app/sprinttimer-photo-finish/id430807521" TargetMode="External"/><Relationship Id="rId18" Type="http://schemas.openxmlformats.org/officeDocument/2006/relationships/image" Target="../media/image56.png"/><Relationship Id="rId3" Type="http://schemas.openxmlformats.org/officeDocument/2006/relationships/image" Target="../media/image43.png"/><Relationship Id="rId7" Type="http://schemas.openxmlformats.org/officeDocument/2006/relationships/slide" Target="slide14.xml"/><Relationship Id="rId12" Type="http://schemas.openxmlformats.org/officeDocument/2006/relationships/image" Target="../media/image52.png"/><Relationship Id="rId17" Type="http://schemas.openxmlformats.org/officeDocument/2006/relationships/image" Target="../media/image55.png"/><Relationship Id="rId2" Type="http://schemas.openxmlformats.org/officeDocument/2006/relationships/notesSlide" Target="../notesSlides/notesSlide17.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webjeje.blogspot.com/2016/01/relais-eps.html" TargetMode="External"/><Relationship Id="rId5" Type="http://schemas.openxmlformats.org/officeDocument/2006/relationships/slide" Target="slide13.xml"/><Relationship Id="rId15" Type="http://schemas.openxmlformats.org/officeDocument/2006/relationships/hyperlink" Target="http://eps.enseigne.ac-lyon.fr/spip/spip.php?article1497" TargetMode="External"/><Relationship Id="rId10" Type="http://schemas.openxmlformats.org/officeDocument/2006/relationships/image" Target="../media/image51.png"/><Relationship Id="rId19" Type="http://schemas.openxmlformats.org/officeDocument/2006/relationships/image" Target="../media/image57.jpeg"/><Relationship Id="rId4" Type="http://schemas.openxmlformats.org/officeDocument/2006/relationships/image" Target="../media/image44.png"/><Relationship Id="rId9" Type="http://schemas.openxmlformats.org/officeDocument/2006/relationships/hyperlink" Target="https://play.google.com/store/apps/details?id=appinventor.ai_alain_foltzer.VitesseRelais12sV2" TargetMode="External"/><Relationship Id="rId14"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slide" Target="slide14.xml"/><Relationship Id="rId18" Type="http://schemas.openxmlformats.org/officeDocument/2006/relationships/image" Target="../media/image66.png"/><Relationship Id="rId3" Type="http://schemas.openxmlformats.org/officeDocument/2006/relationships/image" Target="../media/image59.png"/><Relationship Id="rId7" Type="http://schemas.openxmlformats.org/officeDocument/2006/relationships/hyperlink" Target="http://eps.enseigne.ac-lyon.fr/spip/spip.php?article1595" TargetMode="External"/><Relationship Id="rId12" Type="http://schemas.openxmlformats.org/officeDocument/2006/relationships/image" Target="../media/image64.jpeg"/><Relationship Id="rId17" Type="http://schemas.openxmlformats.org/officeDocument/2006/relationships/hyperlink" Target="http://eps.enseigne.ac-lyon.fr/spip/spip.php?article1845" TargetMode="External"/><Relationship Id="rId2" Type="http://schemas.openxmlformats.org/officeDocument/2006/relationships/notesSlide" Target="../notesSlides/notesSlide18.xml"/><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3.jpeg"/><Relationship Id="rId5" Type="http://schemas.openxmlformats.org/officeDocument/2006/relationships/slide" Target="slide13.xml"/><Relationship Id="rId15" Type="http://schemas.openxmlformats.org/officeDocument/2006/relationships/hyperlink" Target="http://www.pedagogie.ac-aix-marseille.fr/jcms/c_10594443/fr/un-fichier-excel-pour-la-course-de-relais-vitesse" TargetMode="External"/><Relationship Id="rId10" Type="http://schemas.openxmlformats.org/officeDocument/2006/relationships/hyperlink" Target="https://dai.ly/x6cgtkf" TargetMode="External"/><Relationship Id="rId4" Type="http://schemas.openxmlformats.org/officeDocument/2006/relationships/image" Target="../media/image60.png"/><Relationship Id="rId9" Type="http://schemas.openxmlformats.org/officeDocument/2006/relationships/image" Target="../media/image62.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image" Target="../media/image1.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slide" Target="slide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http://proeps.pdagogie.com/chrono-network/" TargetMode="External"/><Relationship Id="rId3" Type="http://schemas.openxmlformats.org/officeDocument/2006/relationships/slide" Target="slide19.xm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40.jpeg"/><Relationship Id="rId10" Type="http://schemas.openxmlformats.org/officeDocument/2006/relationships/hyperlink" Target="http://proeps.pdagogie.com/support/" TargetMode="External"/><Relationship Id="rId4" Type="http://schemas.openxmlformats.org/officeDocument/2006/relationships/image" Target="../media/image67.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hyperlink" Target="https://www.sportident.fr/2021_03_news_bsf9.html" TargetMode="External"/><Relationship Id="rId13" Type="http://schemas.openxmlformats.org/officeDocument/2006/relationships/hyperlink" Target="https://www.sportident.fr/syst_debuter_avec_si.html" TargetMode="External"/><Relationship Id="rId3" Type="http://schemas.openxmlformats.org/officeDocument/2006/relationships/slide" Target="slide19.xml"/><Relationship Id="rId7" Type="http://schemas.openxmlformats.org/officeDocument/2006/relationships/image" Target="../media/image69.png"/><Relationship Id="rId12"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71.png"/><Relationship Id="rId5" Type="http://schemas.openxmlformats.org/officeDocument/2006/relationships/slide" Target="slide13.xml"/><Relationship Id="rId10" Type="http://schemas.openxmlformats.org/officeDocument/2006/relationships/hyperlink" Target="https://www.sportident.fr/prod_puces_sportident_siac.html" TargetMode="External"/><Relationship Id="rId4" Type="http://schemas.openxmlformats.org/officeDocument/2006/relationships/image" Target="../media/image67.png"/><Relationship Id="rId9" Type="http://schemas.openxmlformats.org/officeDocument/2006/relationships/image" Target="../media/image70.pn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jpg"/><Relationship Id="rId3" Type="http://schemas.openxmlformats.org/officeDocument/2006/relationships/slide" Target="slide19.xml"/><Relationship Id="rId7" Type="http://schemas.openxmlformats.org/officeDocument/2006/relationships/image" Target="../media/image1.png"/><Relationship Id="rId12" Type="http://schemas.openxmlformats.org/officeDocument/2006/relationships/image" Target="../media/image77.png"/><Relationship Id="rId2" Type="http://schemas.openxmlformats.org/officeDocument/2006/relationships/notesSlide" Target="../notesSlides/notesSlide22.xml"/><Relationship Id="rId16" Type="http://schemas.openxmlformats.org/officeDocument/2006/relationships/hyperlink" Target="http://eps.enseigne.ac-lyon.fr/spip/spip.php?article1531" TargetMode="Externa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hyperlink" Target="http://proeps.pdagogie.com/chrono-network/" TargetMode="External"/><Relationship Id="rId5" Type="http://schemas.openxmlformats.org/officeDocument/2006/relationships/image" Target="../media/image74.png"/><Relationship Id="rId15" Type="http://schemas.openxmlformats.org/officeDocument/2006/relationships/image" Target="../media/image80.png"/><Relationship Id="rId10"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75.png"/><Relationship Id="rId14"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hyperlink" Target="http://eps.enseigne.ac-lyon.fr/spip/spip.php?article1495" TargetMode="External"/><Relationship Id="rId18" Type="http://schemas.openxmlformats.org/officeDocument/2006/relationships/hyperlink" Target="https://purplepen.golde.org/" TargetMode="External"/><Relationship Id="rId3" Type="http://schemas.openxmlformats.org/officeDocument/2006/relationships/slide" Target="slide19.xml"/><Relationship Id="rId7" Type="http://schemas.openxmlformats.org/officeDocument/2006/relationships/image" Target="../media/image44.png"/><Relationship Id="rId12" Type="http://schemas.openxmlformats.org/officeDocument/2006/relationships/image" Target="../media/image83.jpg"/><Relationship Id="rId17" Type="http://schemas.openxmlformats.org/officeDocument/2006/relationships/image" Target="../media/image86.jpeg"/><Relationship Id="rId2" Type="http://schemas.openxmlformats.org/officeDocument/2006/relationships/notesSlide" Target="../notesSlides/notesSlide23.xml"/><Relationship Id="rId16" Type="http://schemas.openxmlformats.org/officeDocument/2006/relationships/hyperlink" Target="http://eps.enseigne.ac-lyon.fr/spip/ecrire/?exec=article&amp;id_article=1700"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4" TargetMode="External"/><Relationship Id="rId5" Type="http://schemas.openxmlformats.org/officeDocument/2006/relationships/slide" Target="slide13.xml"/><Relationship Id="rId15" Type="http://schemas.openxmlformats.org/officeDocument/2006/relationships/image" Target="../media/image85.png"/><Relationship Id="rId10" Type="http://schemas.openxmlformats.org/officeDocument/2006/relationships/image" Target="../media/image82.jpg"/><Relationship Id="rId4" Type="http://schemas.openxmlformats.org/officeDocument/2006/relationships/image" Target="../media/image67.png"/><Relationship Id="rId9" Type="http://schemas.openxmlformats.org/officeDocument/2006/relationships/hyperlink" Target="http://eps.enseigne.ac-lyon.fr/spip/spip.php?article1529" TargetMode="External"/><Relationship Id="rId14" Type="http://schemas.openxmlformats.org/officeDocument/2006/relationships/image" Target="../media/image84.jpe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9.png"/><Relationship Id="rId3" Type="http://schemas.openxmlformats.org/officeDocument/2006/relationships/slide" Target="slide19.xml"/><Relationship Id="rId7" Type="http://schemas.openxmlformats.org/officeDocument/2006/relationships/slide" Target="slide13.xml"/><Relationship Id="rId12" Type="http://schemas.openxmlformats.org/officeDocument/2006/relationships/hyperlink" Target="http://eps.enseigne.aclyon.fr/spip/ecrire/?exec=article&amp;id_article=1717"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hyperlink" Target="http://eps.enseigne.ac-lyon.fr/spip/spip.php?article1876" TargetMode="External"/><Relationship Id="rId5" Type="http://schemas.openxmlformats.org/officeDocument/2006/relationships/image" Target="../media/image59.png"/><Relationship Id="rId15" Type="http://schemas.openxmlformats.org/officeDocument/2006/relationships/hyperlink" Target="http://eps.enseigne.ac-lyon.fr/spip/spip.php?article1551" TargetMode="External"/><Relationship Id="rId10" Type="http://schemas.openxmlformats.org/officeDocument/2006/relationships/image" Target="../media/image88.png"/><Relationship Id="rId4" Type="http://schemas.openxmlformats.org/officeDocument/2006/relationships/image" Target="../media/image67.png"/><Relationship Id="rId9" Type="http://schemas.openxmlformats.org/officeDocument/2006/relationships/image" Target="../media/image87.png"/><Relationship Id="rId14" Type="http://schemas.openxmlformats.org/officeDocument/2006/relationships/hyperlink" Target="http://eps.enseigne.ac-lyon.fr/spip/spip.php?article1519" TargetMode="Externa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3.xml"/><Relationship Id="rId7" Type="http://schemas.openxmlformats.org/officeDocument/2006/relationships/slide" Target="slide2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6.xml"/><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0.png"/><Relationship Id="rId7" Type="http://schemas.openxmlformats.org/officeDocument/2006/relationships/image" Target="../media/image40.jpe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3.jpeg"/><Relationship Id="rId11" Type="http://schemas.openxmlformats.org/officeDocument/2006/relationships/slide" Target="slide25.xml"/><Relationship Id="rId5" Type="http://schemas.openxmlformats.org/officeDocument/2006/relationships/image" Target="../media/image92.png"/><Relationship Id="rId10" Type="http://schemas.openxmlformats.org/officeDocument/2006/relationships/image" Target="../media/image41.png"/><Relationship Id="rId4" Type="http://schemas.openxmlformats.org/officeDocument/2006/relationships/image" Target="../media/image91.jpe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hyperlink" Target="https://apps.apple.com/fr/app/slowmo-slowmo-video-analysis/id843274461" TargetMode="External"/><Relationship Id="rId13" Type="http://schemas.openxmlformats.org/officeDocument/2006/relationships/image" Target="../media/image95.png"/><Relationship Id="rId18" Type="http://schemas.openxmlformats.org/officeDocument/2006/relationships/image" Target="../media/image46.jpg"/><Relationship Id="rId3" Type="http://schemas.openxmlformats.org/officeDocument/2006/relationships/image" Target="../media/image43.png"/><Relationship Id="rId21" Type="http://schemas.openxmlformats.org/officeDocument/2006/relationships/hyperlink" Target="https://apps.apple.com/fr/app/bam-video-delay/id517673842" TargetMode="External"/><Relationship Id="rId7" Type="http://schemas.openxmlformats.org/officeDocument/2006/relationships/image" Target="../media/image1.png"/><Relationship Id="rId12" Type="http://schemas.openxmlformats.org/officeDocument/2006/relationships/image" Target="../media/image30.png"/><Relationship Id="rId17" Type="http://schemas.openxmlformats.org/officeDocument/2006/relationships/hyperlink" Target="https://play.google.com/store/apps/details?id=com.appyhand.videocoach&amp;hl=fr&amp;gl=US" TargetMode="External"/><Relationship Id="rId2" Type="http://schemas.openxmlformats.org/officeDocument/2006/relationships/notesSlide" Target="../notesSlides/notesSlide27.xml"/><Relationship Id="rId16" Type="http://schemas.openxmlformats.org/officeDocument/2006/relationships/image" Target="../media/image49.png"/><Relationship Id="rId20"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5.xml"/><Relationship Id="rId5" Type="http://schemas.openxmlformats.org/officeDocument/2006/relationships/image" Target="../media/image45.png"/><Relationship Id="rId15" Type="http://schemas.openxmlformats.org/officeDocument/2006/relationships/hyperlink" Target="https://play.google.com/store/apps/details?id=com.techsmith.apps.coachseye.free&amp;hl=fr&amp;gl=US" TargetMode="External"/><Relationship Id="rId10" Type="http://schemas.openxmlformats.org/officeDocument/2006/relationships/image" Target="../media/image47.jpeg"/><Relationship Id="rId19" Type="http://schemas.openxmlformats.org/officeDocument/2006/relationships/hyperlink" Target="https://apps.apple.com/fr/app/idoceo-carnet-de-notes/id477120941" TargetMode="External"/><Relationship Id="rId4" Type="http://schemas.openxmlformats.org/officeDocument/2006/relationships/image" Target="../media/image44.png"/><Relationship Id="rId9" Type="http://schemas.openxmlformats.org/officeDocument/2006/relationships/image" Target="../media/image94.png"/><Relationship Id="rId14" Type="http://schemas.openxmlformats.org/officeDocument/2006/relationships/image" Target="../media/image96.png"/><Relationship Id="rId22"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1.jpeg"/><Relationship Id="rId18" Type="http://schemas.openxmlformats.org/officeDocument/2006/relationships/image" Target="../media/image104.png"/><Relationship Id="rId3" Type="http://schemas.openxmlformats.org/officeDocument/2006/relationships/image" Target="../media/image43.png"/><Relationship Id="rId21" Type="http://schemas.openxmlformats.org/officeDocument/2006/relationships/hyperlink" Target="http://eps.enseigne.ac-lyon.fr/spip/spip.php?article1745" TargetMode="External"/><Relationship Id="rId7" Type="http://schemas.openxmlformats.org/officeDocument/2006/relationships/slide" Target="slide13.xml"/><Relationship Id="rId12" Type="http://schemas.openxmlformats.org/officeDocument/2006/relationships/image" Target="../media/image100.png"/><Relationship Id="rId17" Type="http://schemas.openxmlformats.org/officeDocument/2006/relationships/hyperlink" Target="https://apps.apple.com/fr/app/ijuggle/id306936948" TargetMode="External"/><Relationship Id="rId2" Type="http://schemas.openxmlformats.org/officeDocument/2006/relationships/notesSlide" Target="../notesSlides/notesSlide28.xml"/><Relationship Id="rId16" Type="http://schemas.openxmlformats.org/officeDocument/2006/relationships/image" Target="../media/image103.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hyperlink" Target="https://view.genial.ly/5eb10b65a8079b0d8e50af59/interactive-content-lyon" TargetMode="External"/><Relationship Id="rId5" Type="http://schemas.openxmlformats.org/officeDocument/2006/relationships/hyperlink" Target="https://play.google.com/store/apps/details?id=com.jonglen7.jugglinglab" TargetMode="External"/><Relationship Id="rId15" Type="http://schemas.openxmlformats.org/officeDocument/2006/relationships/image" Target="../media/image102.png"/><Relationship Id="rId10" Type="http://schemas.openxmlformats.org/officeDocument/2006/relationships/image" Target="../media/image99.png"/><Relationship Id="rId19" Type="http://schemas.openxmlformats.org/officeDocument/2006/relationships/slide" Target="slide25.xml"/><Relationship Id="rId4" Type="http://schemas.openxmlformats.org/officeDocument/2006/relationships/image" Target="../media/image44.png"/><Relationship Id="rId9" Type="http://schemas.openxmlformats.org/officeDocument/2006/relationships/hyperlink" Target="https://artsducirque.glideapp.io/" TargetMode="External"/><Relationship Id="rId14" Type="http://schemas.openxmlformats.org/officeDocument/2006/relationships/hyperlink" Target="https://www.youtube.com/watch?v=PePMSfg6zFI&amp;list=PLeSHPhkVyUNza2Z9HutaxlFpgscLSYrBn&amp;index=2" TargetMode="External"/><Relationship Id="rId22"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hyperlink" Target="http://eps.ac-creteil.fr/spip.php?article958" TargetMode="External"/><Relationship Id="rId18" Type="http://schemas.openxmlformats.org/officeDocument/2006/relationships/image" Target="../media/image30.png"/><Relationship Id="rId3" Type="http://schemas.openxmlformats.org/officeDocument/2006/relationships/image" Target="../media/image59.png"/><Relationship Id="rId7" Type="http://schemas.openxmlformats.org/officeDocument/2006/relationships/image" Target="../media/image107.png"/><Relationship Id="rId12" Type="http://schemas.openxmlformats.org/officeDocument/2006/relationships/image" Target="../media/image109.png"/><Relationship Id="rId17" Type="http://schemas.openxmlformats.org/officeDocument/2006/relationships/slide" Target="slide25.xml"/><Relationship Id="rId2" Type="http://schemas.openxmlformats.org/officeDocument/2006/relationships/notesSlide" Target="../notesSlides/notesSlide29.xml"/><Relationship Id="rId16"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ac-creteil.fr/spip.php?article760" TargetMode="External"/><Relationship Id="rId5" Type="http://schemas.openxmlformats.org/officeDocument/2006/relationships/slide" Target="slide13.xml"/><Relationship Id="rId15" Type="http://schemas.openxmlformats.org/officeDocument/2006/relationships/hyperlink" Target="https://eps.ac-creteil.fr/IMG/pdf/08-step_martial-tomaszower.pdf" TargetMode="External"/><Relationship Id="rId10" Type="http://schemas.openxmlformats.org/officeDocument/2006/relationships/image" Target="../media/image108.png"/><Relationship Id="rId4" Type="http://schemas.openxmlformats.org/officeDocument/2006/relationships/image" Target="../media/image106.png"/><Relationship Id="rId9" Type="http://schemas.openxmlformats.org/officeDocument/2006/relationships/hyperlink" Target="http://eps.enseigne.ac-lyon.fr/spip/spip.php?article1638" TargetMode="External"/><Relationship Id="rId14" Type="http://schemas.openxmlformats.org/officeDocument/2006/relationships/image" Target="../media/image110.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3.xml"/><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1.xml"/><Relationship Id="rId5" Type="http://schemas.openxmlformats.org/officeDocument/2006/relationships/image" Target="../media/image1.png"/><Relationship Id="rId10" Type="http://schemas.openxmlformats.org/officeDocument/2006/relationships/slide" Target="slide10.xml"/><Relationship Id="rId4" Type="http://schemas.openxmlformats.org/officeDocument/2006/relationships/slide" Target="slide1.xml"/><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slide" Target="slide33.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image" Target="../media/image112.png"/></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40.jpeg"/><Relationship Id="rId4" Type="http://schemas.openxmlformats.org/officeDocument/2006/relationships/image" Target="../media/image93.jpeg"/><Relationship Id="rId9" Type="http://schemas.openxmlformats.org/officeDocument/2006/relationships/image" Target="../media/image112.png"/></Relationships>
</file>

<file path=ppt/slides/_rels/slide3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hyperlink" Target="https://play.google.com/store/apps/details?id=com.orange.stateps" TargetMode="External"/><Relationship Id="rId18" Type="http://schemas.openxmlformats.org/officeDocument/2006/relationships/image" Target="../media/image46.jpg"/><Relationship Id="rId26" Type="http://schemas.openxmlformats.org/officeDocument/2006/relationships/image" Target="../media/image48.jpeg"/><Relationship Id="rId3" Type="http://schemas.openxmlformats.org/officeDocument/2006/relationships/image" Target="../media/image43.png"/><Relationship Id="rId21" Type="http://schemas.openxmlformats.org/officeDocument/2006/relationships/hyperlink" Target="https://apps.apple.com/fr/app/slowmo-slowmo-video-analysis/id843274461" TargetMode="External"/><Relationship Id="rId7" Type="http://schemas.openxmlformats.org/officeDocument/2006/relationships/image" Target="../media/image115.png"/><Relationship Id="rId12" Type="http://schemas.openxmlformats.org/officeDocument/2006/relationships/image" Target="../media/image112.png"/><Relationship Id="rId17" Type="http://schemas.openxmlformats.org/officeDocument/2006/relationships/hyperlink" Target="https://play.google.com/store/apps/details?id=com.appyhand.videocoach&amp;hl=fr&amp;gl=US" TargetMode="External"/><Relationship Id="rId25" Type="http://schemas.openxmlformats.org/officeDocument/2006/relationships/hyperlink" Target="https://apps.apple.com/us/app/hudl-technique/id470428362?l=fr" TargetMode="External"/><Relationship Id="rId2" Type="http://schemas.openxmlformats.org/officeDocument/2006/relationships/notesSlide" Target="../notesSlides/notesSlide32.xml"/><Relationship Id="rId16" Type="http://schemas.openxmlformats.org/officeDocument/2006/relationships/image" Target="../media/image120.png"/><Relationship Id="rId20"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slide" Target="slide30.xml"/><Relationship Id="rId24" Type="http://schemas.openxmlformats.org/officeDocument/2006/relationships/image" Target="../media/image50.png"/><Relationship Id="rId5" Type="http://schemas.openxmlformats.org/officeDocument/2006/relationships/image" Target="../media/image1.png"/><Relationship Id="rId15" Type="http://schemas.openxmlformats.org/officeDocument/2006/relationships/hyperlink" Target="https://apps.apple.com/fr/app/matchpts/id1366920621" TargetMode="External"/><Relationship Id="rId23" Type="http://schemas.openxmlformats.org/officeDocument/2006/relationships/hyperlink" Target="https://apps.apple.com/fr/app/bam-video-delay/id517673842" TargetMode="External"/><Relationship Id="rId10" Type="http://schemas.openxmlformats.org/officeDocument/2006/relationships/image" Target="../media/image118.png"/><Relationship Id="rId19" Type="http://schemas.openxmlformats.org/officeDocument/2006/relationships/hyperlink" Target="https://apps.apple.com/fr/app/idoceo-carnet-de-notes/id477120941" TargetMode="External"/><Relationship Id="rId4" Type="http://schemas.openxmlformats.org/officeDocument/2006/relationships/image" Target="../media/image44.png"/><Relationship Id="rId9" Type="http://schemas.openxmlformats.org/officeDocument/2006/relationships/image" Target="../media/image117.png"/><Relationship Id="rId14" Type="http://schemas.openxmlformats.org/officeDocument/2006/relationships/image" Target="../media/image119.png"/><Relationship Id="rId22" Type="http://schemas.openxmlformats.org/officeDocument/2006/relationships/image" Target="../media/image94.png"/></Relationships>
</file>

<file path=ppt/slides/_rels/slide3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hyperlink" Target="https://play.google.com/store/apps/details?id=appinventor.ai_boomerangsport.BASKET_STATS_INDIV_2" TargetMode="External"/><Relationship Id="rId3" Type="http://schemas.openxmlformats.org/officeDocument/2006/relationships/image" Target="../media/image43.png"/><Relationship Id="rId21" Type="http://schemas.openxmlformats.org/officeDocument/2006/relationships/hyperlink" Target="https://apps.apple.com/fr/app/matchpts/id1366920621" TargetMode="External"/><Relationship Id="rId7" Type="http://schemas.openxmlformats.org/officeDocument/2006/relationships/image" Target="../media/image123.jpeg"/><Relationship Id="rId12" Type="http://schemas.openxmlformats.org/officeDocument/2006/relationships/image" Target="../media/image128.png"/><Relationship Id="rId17" Type="http://schemas.openxmlformats.org/officeDocument/2006/relationships/image" Target="../media/image130.png"/><Relationship Id="rId2" Type="http://schemas.openxmlformats.org/officeDocument/2006/relationships/notesSlide" Target="../notesSlides/notesSlide33.xml"/><Relationship Id="rId16" Type="http://schemas.openxmlformats.org/officeDocument/2006/relationships/hyperlink" Target="https://play.google.com/store/apps/details?id=com.thunkable.android.fabien_peis.BasketballCoachEPS" TargetMode="External"/><Relationship Id="rId20" Type="http://schemas.openxmlformats.org/officeDocument/2006/relationships/image" Target="../media/image132.jpeg"/><Relationship Id="rId1" Type="http://schemas.openxmlformats.org/officeDocument/2006/relationships/slideLayout" Target="../slideLayouts/slideLayout1.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png"/><Relationship Id="rId15" Type="http://schemas.openxmlformats.org/officeDocument/2006/relationships/image" Target="../media/image112.png"/><Relationship Id="rId10" Type="http://schemas.openxmlformats.org/officeDocument/2006/relationships/image" Target="../media/image126.jpeg"/><Relationship Id="rId19" Type="http://schemas.openxmlformats.org/officeDocument/2006/relationships/image" Target="../media/image131.png"/><Relationship Id="rId4" Type="http://schemas.openxmlformats.org/officeDocument/2006/relationships/image" Target="../media/image44.png"/><Relationship Id="rId9" Type="http://schemas.openxmlformats.org/officeDocument/2006/relationships/image" Target="../media/image125.png"/><Relationship Id="rId14" Type="http://schemas.openxmlformats.org/officeDocument/2006/relationships/slide" Target="slide30.xml"/><Relationship Id="rId22" Type="http://schemas.openxmlformats.org/officeDocument/2006/relationships/image" Target="../media/image120.png"/></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hyperlink" Target="http://eps.enseigne.ac-lyon.fr/spip/spip.php?article1426" TargetMode="External"/><Relationship Id="rId18" Type="http://schemas.openxmlformats.org/officeDocument/2006/relationships/image" Target="../media/image112.png"/><Relationship Id="rId3" Type="http://schemas.openxmlformats.org/officeDocument/2006/relationships/image" Target="../media/image59.png"/><Relationship Id="rId21" Type="http://schemas.openxmlformats.org/officeDocument/2006/relationships/hyperlink" Target="http://tablepstactiles.eklablog.com/basket-a102956571" TargetMode="External"/><Relationship Id="rId7" Type="http://schemas.openxmlformats.org/officeDocument/2006/relationships/image" Target="../media/image107.png"/><Relationship Id="rId12" Type="http://schemas.openxmlformats.org/officeDocument/2006/relationships/image" Target="../media/image134.png"/><Relationship Id="rId17" Type="http://schemas.openxmlformats.org/officeDocument/2006/relationships/slide" Target="slide30.xml"/><Relationship Id="rId2" Type="http://schemas.openxmlformats.org/officeDocument/2006/relationships/notesSlide" Target="../notesSlides/notesSlide34.xml"/><Relationship Id="rId16" Type="http://schemas.openxmlformats.org/officeDocument/2006/relationships/image" Target="../media/image136.png"/><Relationship Id="rId20"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416" TargetMode="External"/><Relationship Id="rId5" Type="http://schemas.openxmlformats.org/officeDocument/2006/relationships/slide" Target="slide13.xml"/><Relationship Id="rId15" Type="http://schemas.openxmlformats.org/officeDocument/2006/relationships/hyperlink" Target="http://tablepstactiles.eklablog.com/cycle-basket-a117443568" TargetMode="External"/><Relationship Id="rId10" Type="http://schemas.openxmlformats.org/officeDocument/2006/relationships/image" Target="../media/image133.png"/><Relationship Id="rId19" Type="http://schemas.openxmlformats.org/officeDocument/2006/relationships/hyperlink" Target="http://eps.enseigne.ac-lyon.fr/spip/spip.php?article1718" TargetMode="External"/><Relationship Id="rId4" Type="http://schemas.openxmlformats.org/officeDocument/2006/relationships/image" Target="../media/image106.png"/><Relationship Id="rId9" Type="http://schemas.openxmlformats.org/officeDocument/2006/relationships/hyperlink" Target="http://eps.enseigne.ac-lyon.fr/spip/spip.php?article1490" TargetMode="External"/><Relationship Id="rId14" Type="http://schemas.openxmlformats.org/officeDocument/2006/relationships/image" Target="../media/image135.png"/><Relationship Id="rId22" Type="http://schemas.openxmlformats.org/officeDocument/2006/relationships/image" Target="../media/image138.png"/></Relationships>
</file>

<file path=ppt/slides/_rels/slide3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png"/><Relationship Id="rId7" Type="http://schemas.openxmlformats.org/officeDocument/2006/relationships/slide" Target="slide3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2.xml"/><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png"/><Relationship Id="rId7" Type="http://schemas.openxmlformats.org/officeDocument/2006/relationships/image" Target="../media/image13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93.jpeg"/></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hyperlink" Target="https://apps.apple.com/fr/app/slowmo-slowmo-video-analysis/id843274461" TargetMode="External"/><Relationship Id="rId18" Type="http://schemas.openxmlformats.org/officeDocument/2006/relationships/image" Target="../media/image48.jpeg"/><Relationship Id="rId3" Type="http://schemas.openxmlformats.org/officeDocument/2006/relationships/image" Target="../media/image43.png"/><Relationship Id="rId21" Type="http://schemas.openxmlformats.org/officeDocument/2006/relationships/image" Target="../media/image49.png"/><Relationship Id="rId7" Type="http://schemas.openxmlformats.org/officeDocument/2006/relationships/hyperlink" Target="https://play.google.com/store/apps/details?id=com.orange.stateps" TargetMode="External"/><Relationship Id="rId12" Type="http://schemas.openxmlformats.org/officeDocument/2006/relationships/image" Target="../media/image121.png"/><Relationship Id="rId17" Type="http://schemas.openxmlformats.org/officeDocument/2006/relationships/hyperlink" Target="https://apps.apple.com/us/app/hudl-technique/id470428362?l=fr" TargetMode="External"/><Relationship Id="rId2" Type="http://schemas.openxmlformats.org/officeDocument/2006/relationships/notesSlide" Target="../notesSlides/notesSlide37.xml"/><Relationship Id="rId16" Type="http://schemas.openxmlformats.org/officeDocument/2006/relationships/image" Target="../media/image50.png"/><Relationship Id="rId20" Type="http://schemas.openxmlformats.org/officeDocument/2006/relationships/hyperlink" Target="https://play.google.com/store/apps/details?id=com.techsmith.apps.coachseye.free&amp;hl=fr&amp;gl=US" TargetMode="External"/><Relationship Id="rId1" Type="http://schemas.openxmlformats.org/officeDocument/2006/relationships/slideLayout" Target="../slideLayouts/slideLayout1.xml"/><Relationship Id="rId6" Type="http://schemas.openxmlformats.org/officeDocument/2006/relationships/image" Target="../media/image115.png"/><Relationship Id="rId11" Type="http://schemas.openxmlformats.org/officeDocument/2006/relationships/hyperlink" Target="https://apps.apple.com/fr/app/idoceo-carnet-de-notes/id477120941" TargetMode="External"/><Relationship Id="rId5" Type="http://schemas.openxmlformats.org/officeDocument/2006/relationships/image" Target="../media/image1.png"/><Relationship Id="rId15" Type="http://schemas.openxmlformats.org/officeDocument/2006/relationships/hyperlink" Target="https://apps.apple.com/fr/app/bam-video-delay/id517673842" TargetMode="External"/><Relationship Id="rId10" Type="http://schemas.openxmlformats.org/officeDocument/2006/relationships/image" Target="../media/image46.jpg"/><Relationship Id="rId19" Type="http://schemas.openxmlformats.org/officeDocument/2006/relationships/image" Target="../media/image139.png"/><Relationship Id="rId4" Type="http://schemas.openxmlformats.org/officeDocument/2006/relationships/image" Target="../media/image44.png"/><Relationship Id="rId9" Type="http://schemas.openxmlformats.org/officeDocument/2006/relationships/hyperlink" Target="https://play.google.com/store/apps/details?id=com.appyhand.videocoach&amp;hl=fr&amp;gl=US" TargetMode="External"/><Relationship Id="rId14" Type="http://schemas.openxmlformats.org/officeDocument/2006/relationships/image" Target="../media/image94.png"/></Relationships>
</file>

<file path=ppt/slides/_rels/slide38.xml.rels><?xml version="1.0" encoding="UTF-8" standalone="yes"?>
<Relationships xmlns="http://schemas.openxmlformats.org/package/2006/relationships"><Relationship Id="rId8" Type="http://schemas.openxmlformats.org/officeDocument/2006/relationships/hyperlink" Target="https://play.google.com/store/apps/details?id=appinventor.ai_jesyl_sacard.badv3&amp;gl=FR" TargetMode="External"/><Relationship Id="rId13" Type="http://schemas.openxmlformats.org/officeDocument/2006/relationships/image" Target="../media/image143.png"/><Relationship Id="rId18" Type="http://schemas.openxmlformats.org/officeDocument/2006/relationships/image" Target="../media/image145.png"/><Relationship Id="rId3" Type="http://schemas.openxmlformats.org/officeDocument/2006/relationships/image" Target="../media/image43.png"/><Relationship Id="rId21" Type="http://schemas.openxmlformats.org/officeDocument/2006/relationships/image" Target="../media/image139.png"/><Relationship Id="rId7" Type="http://schemas.openxmlformats.org/officeDocument/2006/relationships/image" Target="../media/image141.png"/><Relationship Id="rId12" Type="http://schemas.openxmlformats.org/officeDocument/2006/relationships/hyperlink" Target="https://www.sikana.tv/fr/sport/badminton" TargetMode="External"/><Relationship Id="rId17" Type="http://schemas.openxmlformats.org/officeDocument/2006/relationships/hyperlink" Target="https://play.google.com/store/apps/details?id=appinventor.ai_cousin_hub77.badminton_badges_final&amp;gl=FR" TargetMode="External"/><Relationship Id="rId2" Type="http://schemas.openxmlformats.org/officeDocument/2006/relationships/notesSlide" Target="../notesSlides/notesSlide38.xml"/><Relationship Id="rId16" Type="http://schemas.openxmlformats.org/officeDocument/2006/relationships/image" Target="../media/image144.png"/><Relationship Id="rId20"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hyperlink" Target="https://play.google.com/store/apps/details?id=appinventor.ai_epspasteur.BadmintonEPS2&amp;gl=FR" TargetMode="External"/><Relationship Id="rId11" Type="http://schemas.openxmlformats.org/officeDocument/2006/relationships/image" Target="../media/image124.png"/><Relationship Id="rId5" Type="http://schemas.openxmlformats.org/officeDocument/2006/relationships/image" Target="../media/image1.png"/><Relationship Id="rId15" Type="http://schemas.openxmlformats.org/officeDocument/2006/relationships/hyperlink" Target="https://apps.apple.com/fr/app/badeps/id1457115722" TargetMode="External"/><Relationship Id="rId10" Type="http://schemas.openxmlformats.org/officeDocument/2006/relationships/hyperlink" Target="https://studio.code.org/projects/applab/zkM_u3ZV-YMf3qlDKwZbSF1DbFpr9lwH6yHkleiWV30" TargetMode="External"/><Relationship Id="rId19" Type="http://schemas.openxmlformats.org/officeDocument/2006/relationships/hyperlink" Target="https://apps.apple.com/fr/app/carteduc-badminton/id1445357022" TargetMode="External"/><Relationship Id="rId4" Type="http://schemas.openxmlformats.org/officeDocument/2006/relationships/image" Target="../media/image44.png"/><Relationship Id="rId9" Type="http://schemas.openxmlformats.org/officeDocument/2006/relationships/image" Target="../media/image142.png"/><Relationship Id="rId14" Type="http://schemas.openxmlformats.org/officeDocument/2006/relationships/hyperlink" Target="https://studio.code.org/projects/applab/OApkwl2iBW_Zy86UlAD8AjobcEq8t9kfqxfUxDR2sqc"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hyperlink" Target="https://spark.adobe.com/page/1oNtakgMReqZ7/" TargetMode="External"/><Relationship Id="rId18" Type="http://schemas.openxmlformats.org/officeDocument/2006/relationships/image" Target="../media/image152.png"/><Relationship Id="rId3" Type="http://schemas.openxmlformats.org/officeDocument/2006/relationships/image" Target="../media/image59.png"/><Relationship Id="rId21" Type="http://schemas.openxmlformats.org/officeDocument/2006/relationships/image" Target="../media/image153.png"/><Relationship Id="rId7" Type="http://schemas.openxmlformats.org/officeDocument/2006/relationships/image" Target="../media/image107.png"/><Relationship Id="rId12" Type="http://schemas.openxmlformats.org/officeDocument/2006/relationships/image" Target="../media/image148.jpg"/><Relationship Id="rId17" Type="http://schemas.openxmlformats.org/officeDocument/2006/relationships/image" Target="../media/image151.png"/><Relationship Id="rId2" Type="http://schemas.openxmlformats.org/officeDocument/2006/relationships/notesSlide" Target="../notesSlides/notesSlide39.xml"/><Relationship Id="rId16" Type="http://schemas.openxmlformats.org/officeDocument/2006/relationships/image" Target="../media/image150.png"/><Relationship Id="rId20" Type="http://schemas.openxmlformats.org/officeDocument/2006/relationships/hyperlink" Target="http://eps.enseigne.ac-lyon.fr/spip/spip.php?article1602"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eps.ac-creteil.fr/spip.php?article1099" TargetMode="External"/><Relationship Id="rId5" Type="http://schemas.openxmlformats.org/officeDocument/2006/relationships/slide" Target="slide13.xml"/><Relationship Id="rId15" Type="http://schemas.openxmlformats.org/officeDocument/2006/relationships/hyperlink" Target="https://eps-pedagogie.web.ac-grenoble.fr/article/fichiers-numbers" TargetMode="External"/><Relationship Id="rId10" Type="http://schemas.openxmlformats.org/officeDocument/2006/relationships/image" Target="../media/image147.png"/><Relationship Id="rId19" Type="http://schemas.openxmlformats.org/officeDocument/2006/relationships/image" Target="../media/image139.png"/><Relationship Id="rId4" Type="http://schemas.openxmlformats.org/officeDocument/2006/relationships/image" Target="../media/image106.png"/><Relationship Id="rId9" Type="http://schemas.openxmlformats.org/officeDocument/2006/relationships/hyperlink" Target="http://eps.enseigne.ac-lyon.fr/spip/spip.php?article1669" TargetMode="External"/><Relationship Id="rId14" Type="http://schemas.openxmlformats.org/officeDocument/2006/relationships/image" Target="../media/image149.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4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3.xml"/><Relationship Id="rId7" Type="http://schemas.openxmlformats.org/officeDocument/2006/relationships/image" Target="../media/image15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6.xml"/><Relationship Id="rId10" Type="http://schemas.openxmlformats.org/officeDocument/2006/relationships/slide" Target="slide29.xml"/><Relationship Id="rId4" Type="http://schemas.openxmlformats.org/officeDocument/2006/relationships/image" Target="../media/image1.png"/><Relationship Id="rId9" Type="http://schemas.openxmlformats.org/officeDocument/2006/relationships/slide" Target="slide27.xml"/></Relationships>
</file>

<file path=ppt/slides/_rels/slide4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56.jpeg"/><Relationship Id="rId3" Type="http://schemas.openxmlformats.org/officeDocument/2006/relationships/image" Target="../media/image155.jpeg"/><Relationship Id="rId7" Type="http://schemas.openxmlformats.org/officeDocument/2006/relationships/image" Target="../media/image40.jpeg"/><Relationship Id="rId12"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3.jpeg"/><Relationship Id="rId11" Type="http://schemas.openxmlformats.org/officeDocument/2006/relationships/image" Target="../media/image1.png"/><Relationship Id="rId5" Type="http://schemas.openxmlformats.org/officeDocument/2006/relationships/image" Target="../media/image92.png"/><Relationship Id="rId15" Type="http://schemas.openxmlformats.org/officeDocument/2006/relationships/image" Target="../media/image158.jpeg"/><Relationship Id="rId10" Type="http://schemas.openxmlformats.org/officeDocument/2006/relationships/slide" Target="slide13.xml"/><Relationship Id="rId4" Type="http://schemas.openxmlformats.org/officeDocument/2006/relationships/image" Target="../media/image91.jpeg"/><Relationship Id="rId9" Type="http://schemas.openxmlformats.org/officeDocument/2006/relationships/image" Target="../media/image154.png"/><Relationship Id="rId14" Type="http://schemas.openxmlformats.org/officeDocument/2006/relationships/image" Target="../media/image157.jpeg"/></Relationships>
</file>

<file path=ppt/slides/_rels/slide42.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slide" Target="slide13.xml"/><Relationship Id="rId18" Type="http://schemas.openxmlformats.org/officeDocument/2006/relationships/image" Target="../media/image49.png"/><Relationship Id="rId3" Type="http://schemas.openxmlformats.org/officeDocument/2006/relationships/image" Target="../media/image43.png"/><Relationship Id="rId21" Type="http://schemas.openxmlformats.org/officeDocument/2006/relationships/hyperlink" Target="https://play.google.com/store/apps/details?id=com.appyhand.videocoach&amp;hl=fr&amp;gl=US" TargetMode="External"/><Relationship Id="rId7" Type="http://schemas.openxmlformats.org/officeDocument/2006/relationships/image" Target="../media/image97.png"/><Relationship Id="rId12" Type="http://schemas.openxmlformats.org/officeDocument/2006/relationships/image" Target="../media/image154.png"/><Relationship Id="rId17" Type="http://schemas.openxmlformats.org/officeDocument/2006/relationships/hyperlink" Target="https://play.google.com/store/apps/details?id=com.techsmith.apps.coachseye.free&amp;hl=fr&amp;gl=US" TargetMode="External"/><Relationship Id="rId2" Type="http://schemas.openxmlformats.org/officeDocument/2006/relationships/notesSlide" Target="../notesSlides/notesSlide42.xml"/><Relationship Id="rId16" Type="http://schemas.openxmlformats.org/officeDocument/2006/relationships/image" Target="../media/image50.png"/><Relationship Id="rId20"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hyperlink" Target="https://apps.apple.com/fr/app/idoceo-carnet-de-notes/id477120941" TargetMode="External"/><Relationship Id="rId11" Type="http://schemas.openxmlformats.org/officeDocument/2006/relationships/slide" Target="slide25.xml"/><Relationship Id="rId24" Type="http://schemas.openxmlformats.org/officeDocument/2006/relationships/image" Target="../media/image94.png"/><Relationship Id="rId5" Type="http://schemas.openxmlformats.org/officeDocument/2006/relationships/image" Target="../media/image45.png"/><Relationship Id="rId15" Type="http://schemas.openxmlformats.org/officeDocument/2006/relationships/hyperlink" Target="https://apps.apple.com/fr/app/bam-video-delay/id517673842" TargetMode="External"/><Relationship Id="rId23" Type="http://schemas.openxmlformats.org/officeDocument/2006/relationships/hyperlink" Target="https://apps.apple.com/fr/app/slowmo-slowmo-video-analysis/id843274461" TargetMode="External"/><Relationship Id="rId10" Type="http://schemas.openxmlformats.org/officeDocument/2006/relationships/image" Target="../media/image160.png"/><Relationship Id="rId19" Type="http://schemas.openxmlformats.org/officeDocument/2006/relationships/image" Target="../media/image161.png"/><Relationship Id="rId4" Type="http://schemas.openxmlformats.org/officeDocument/2006/relationships/image" Target="../media/image44.png"/><Relationship Id="rId9" Type="http://schemas.openxmlformats.org/officeDocument/2006/relationships/hyperlink" Target="https://apps.apple.com/fr/app/polar-team/id660624970" TargetMode="External"/><Relationship Id="rId14" Type="http://schemas.openxmlformats.org/officeDocument/2006/relationships/image" Target="../media/image1.png"/><Relationship Id="rId22" Type="http://schemas.openxmlformats.org/officeDocument/2006/relationships/image" Target="../media/image46.jpg"/></Relationships>
</file>

<file path=ppt/slides/_rels/slide43.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hyperlink" Target="https://play.google.com/store/apps/details?id=com.josmantek.rms" TargetMode="External"/><Relationship Id="rId18" Type="http://schemas.openxmlformats.org/officeDocument/2006/relationships/hyperlink" Target="https://padlet.com/fredproisy/Musculation" TargetMode="External"/><Relationship Id="rId3" Type="http://schemas.openxmlformats.org/officeDocument/2006/relationships/image" Target="../media/image43.png"/><Relationship Id="rId21" Type="http://schemas.openxmlformats.org/officeDocument/2006/relationships/hyperlink" Target="https://www.youtube.com/playlist?list=PLIw_MxDrAHfgqroebg9QPQ_lNbFhzohEB" TargetMode="External"/><Relationship Id="rId7" Type="http://schemas.openxmlformats.org/officeDocument/2006/relationships/slide" Target="slide25.xml"/><Relationship Id="rId12" Type="http://schemas.openxmlformats.org/officeDocument/2006/relationships/image" Target="../media/image163.png"/><Relationship Id="rId17" Type="http://schemas.openxmlformats.org/officeDocument/2006/relationships/image" Target="../media/image166.png"/><Relationship Id="rId25" Type="http://schemas.openxmlformats.org/officeDocument/2006/relationships/image" Target="../media/image170.png"/><Relationship Id="rId2" Type="http://schemas.openxmlformats.org/officeDocument/2006/relationships/notesSlide" Target="../notesSlides/notesSlide43.xml"/><Relationship Id="rId16" Type="http://schemas.openxmlformats.org/officeDocument/2006/relationships/hyperlink" Target="http://eps.enseigne.ac-lyon.fr/spip/spip.php?article1800" TargetMode="External"/><Relationship Id="rId20" Type="http://schemas.openxmlformats.org/officeDocument/2006/relationships/image" Target="../media/image168.png"/><Relationship Id="rId1" Type="http://schemas.openxmlformats.org/officeDocument/2006/relationships/slideLayout" Target="../slideLayouts/slideLayout1.xml"/><Relationship Id="rId6" Type="http://schemas.openxmlformats.org/officeDocument/2006/relationships/image" Target="../media/image162.png"/><Relationship Id="rId11" Type="http://schemas.openxmlformats.org/officeDocument/2006/relationships/hyperlink" Target="https://apps.apple.com/fr/app/eps-carnet-muscu/id1533234278" TargetMode="External"/><Relationship Id="rId24" Type="http://schemas.openxmlformats.org/officeDocument/2006/relationships/image" Target="../media/image103.png"/><Relationship Id="rId5" Type="http://schemas.openxmlformats.org/officeDocument/2006/relationships/hyperlink" Target="https://play.google.com/store/apps/details?id=appinventor.ai_fabien_peis.MuscuEPS2" TargetMode="External"/><Relationship Id="rId15" Type="http://schemas.openxmlformats.org/officeDocument/2006/relationships/image" Target="../media/image165.png"/><Relationship Id="rId23" Type="http://schemas.openxmlformats.org/officeDocument/2006/relationships/image" Target="../media/image126.jpeg"/><Relationship Id="rId10" Type="http://schemas.openxmlformats.org/officeDocument/2006/relationships/image" Target="../media/image1.png"/><Relationship Id="rId19" Type="http://schemas.openxmlformats.org/officeDocument/2006/relationships/image" Target="../media/image167.png"/><Relationship Id="rId4" Type="http://schemas.openxmlformats.org/officeDocument/2006/relationships/image" Target="../media/image44.png"/><Relationship Id="rId9" Type="http://schemas.openxmlformats.org/officeDocument/2006/relationships/slide" Target="slide13.xml"/><Relationship Id="rId14" Type="http://schemas.openxmlformats.org/officeDocument/2006/relationships/image" Target="../media/image164.png"/><Relationship Id="rId22" Type="http://schemas.openxmlformats.org/officeDocument/2006/relationships/image" Target="../media/image169.png"/></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eps.enseigne.ac-lyon.fr/spip/spip.php?article1702" TargetMode="External"/><Relationship Id="rId18" Type="http://schemas.openxmlformats.org/officeDocument/2006/relationships/image" Target="../media/image174.png"/><Relationship Id="rId3" Type="http://schemas.openxmlformats.org/officeDocument/2006/relationships/image" Target="../media/image59.png"/><Relationship Id="rId21" Type="http://schemas.openxmlformats.org/officeDocument/2006/relationships/hyperlink" Target="https://www.ac-orleans-tours.fr/fileadmin/user_upload/eps/GRUNEPS/2020-2021/SCENARIOS_PEDAGOGIQUES/CA5_-_scenario_MUSCULATION2_.pdf" TargetMode="External"/><Relationship Id="rId7" Type="http://schemas.openxmlformats.org/officeDocument/2006/relationships/slide" Target="slide13.xml"/><Relationship Id="rId12" Type="http://schemas.openxmlformats.org/officeDocument/2006/relationships/image" Target="../media/image87.png"/><Relationship Id="rId17" Type="http://schemas.openxmlformats.org/officeDocument/2006/relationships/hyperlink" Target="https://www4.ac-nancy-metz.fr/eps/site/dossiers/dossier.php?val=409_enseigner-musculation" TargetMode="External"/><Relationship Id="rId2" Type="http://schemas.openxmlformats.org/officeDocument/2006/relationships/notesSlide" Target="../notesSlides/notesSlide44.xml"/><Relationship Id="rId16" Type="http://schemas.openxmlformats.org/officeDocument/2006/relationships/image" Target="../media/image173.png"/><Relationship Id="rId20" Type="http://schemas.openxmlformats.org/officeDocument/2006/relationships/image" Target="../media/image175.png"/><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107.png"/><Relationship Id="rId5" Type="http://schemas.openxmlformats.org/officeDocument/2006/relationships/image" Target="../media/image154.png"/><Relationship Id="rId15" Type="http://schemas.openxmlformats.org/officeDocument/2006/relationships/hyperlink" Target="http://eps.enseigne.ac-lyon.fr/spip/spip.php?article1524" TargetMode="External"/><Relationship Id="rId10" Type="http://schemas.openxmlformats.org/officeDocument/2006/relationships/image" Target="../media/image171.png"/><Relationship Id="rId19" Type="http://schemas.openxmlformats.org/officeDocument/2006/relationships/hyperlink" Target="http://nonopda.free.fr/forum/viewtopic.php?f=4&amp;t=238&amp;p=839&amp;hilit=muscu#p839" TargetMode="External"/><Relationship Id="rId4" Type="http://schemas.openxmlformats.org/officeDocument/2006/relationships/slide" Target="slide25.xml"/><Relationship Id="rId9" Type="http://schemas.openxmlformats.org/officeDocument/2006/relationships/hyperlink" Target="http://eps.spip.ac-rouen.fr/spip.php?article1677" TargetMode="External"/><Relationship Id="rId14" Type="http://schemas.openxmlformats.org/officeDocument/2006/relationships/image" Target="../media/image172.png"/><Relationship Id="rId22" Type="http://schemas.openxmlformats.org/officeDocument/2006/relationships/image" Target="../media/image176.png"/></Relationships>
</file>

<file path=ppt/slides/_rels/slide4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3.xml"/><Relationship Id="rId7" Type="http://schemas.openxmlformats.org/officeDocument/2006/relationships/slide" Target="slide27.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image" Target="../media/image1.png"/><Relationship Id="rId9" Type="http://schemas.openxmlformats.org/officeDocument/2006/relationships/image" Target="../media/image177.png"/></Relationships>
</file>

<file path=ppt/slides/_rels/slide4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55.jpeg"/><Relationship Id="rId7" Type="http://schemas.openxmlformats.org/officeDocument/2006/relationships/image" Target="../media/image40.jpeg"/><Relationship Id="rId12" Type="http://schemas.openxmlformats.org/officeDocument/2006/relationships/image" Target="../media/image17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93.jpeg"/><Relationship Id="rId11" Type="http://schemas.openxmlformats.org/officeDocument/2006/relationships/image" Target="../media/image158.jpeg"/><Relationship Id="rId5" Type="http://schemas.openxmlformats.org/officeDocument/2006/relationships/image" Target="../media/image92.png"/><Relationship Id="rId10" Type="http://schemas.openxmlformats.org/officeDocument/2006/relationships/image" Target="../media/image41.png"/><Relationship Id="rId4" Type="http://schemas.openxmlformats.org/officeDocument/2006/relationships/image" Target="../media/image91.jpeg"/><Relationship Id="rId9" Type="http://schemas.openxmlformats.org/officeDocument/2006/relationships/image" Target="../media/image1.png"/></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9.png"/><Relationship Id="rId18" Type="http://schemas.openxmlformats.org/officeDocument/2006/relationships/hyperlink" Target="https://apps.apple.com/fr/app/slowmo-slowmo-video-analysis/id843274461" TargetMode="External"/><Relationship Id="rId3" Type="http://schemas.openxmlformats.org/officeDocument/2006/relationships/image" Target="../media/image43.png"/><Relationship Id="rId21" Type="http://schemas.openxmlformats.org/officeDocument/2006/relationships/image" Target="../media/image50.png"/><Relationship Id="rId7" Type="http://schemas.openxmlformats.org/officeDocument/2006/relationships/slide" Target="slide13.xml"/><Relationship Id="rId12" Type="http://schemas.openxmlformats.org/officeDocument/2006/relationships/hyperlink" Target="https://play.google.com/store/apps/details?id=com.techsmith.apps.coachseye.free&amp;hl=fr&amp;gl=US" TargetMode="External"/><Relationship Id="rId17" Type="http://schemas.openxmlformats.org/officeDocument/2006/relationships/image" Target="../media/image97.png"/><Relationship Id="rId2" Type="http://schemas.openxmlformats.org/officeDocument/2006/relationships/notesSlide" Target="../notesSlides/notesSlide47.xml"/><Relationship Id="rId16" Type="http://schemas.openxmlformats.org/officeDocument/2006/relationships/hyperlink" Target="https://apps.apple.com/fr/app/idoceo-carnet-de-notes/id477120941" TargetMode="External"/><Relationship Id="rId20" Type="http://schemas.openxmlformats.org/officeDocument/2006/relationships/hyperlink" Target="https://apps.apple.com/fr/app/bam-video-delay/id517673842" TargetMode="External"/><Relationship Id="rId1" Type="http://schemas.openxmlformats.org/officeDocument/2006/relationships/slideLayout" Target="../slideLayouts/slideLayout1.xml"/><Relationship Id="rId6" Type="http://schemas.openxmlformats.org/officeDocument/2006/relationships/image" Target="../media/image159.png"/><Relationship Id="rId11" Type="http://schemas.openxmlformats.org/officeDocument/2006/relationships/image" Target="../media/image177.png"/><Relationship Id="rId5" Type="http://schemas.openxmlformats.org/officeDocument/2006/relationships/image" Target="../media/image45.png"/><Relationship Id="rId15" Type="http://schemas.openxmlformats.org/officeDocument/2006/relationships/image" Target="../media/image46.jpg"/><Relationship Id="rId23" Type="http://schemas.openxmlformats.org/officeDocument/2006/relationships/image" Target="../media/image160.png"/><Relationship Id="rId10" Type="http://schemas.openxmlformats.org/officeDocument/2006/relationships/image" Target="../media/image47.jpeg"/><Relationship Id="rId19" Type="http://schemas.openxmlformats.org/officeDocument/2006/relationships/image" Target="../media/image94.png"/><Relationship Id="rId4" Type="http://schemas.openxmlformats.org/officeDocument/2006/relationships/image" Target="../media/image44.png"/><Relationship Id="rId9" Type="http://schemas.openxmlformats.org/officeDocument/2006/relationships/image" Target="../media/image161.png"/><Relationship Id="rId14" Type="http://schemas.openxmlformats.org/officeDocument/2006/relationships/hyperlink" Target="https://play.google.com/store/apps/details?id=com.appyhand.videocoach&amp;hl=fr&amp;gl=US" TargetMode="External"/><Relationship Id="rId22" Type="http://schemas.openxmlformats.org/officeDocument/2006/relationships/hyperlink" Target="https://apps.apple.com/fr/app/polar-team/id660624970"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s://padlet.com/epsnm/videos_step_eps" TargetMode="External"/><Relationship Id="rId18" Type="http://schemas.openxmlformats.org/officeDocument/2006/relationships/image" Target="../media/image126.jpeg"/><Relationship Id="rId3" Type="http://schemas.openxmlformats.org/officeDocument/2006/relationships/image" Target="../media/image43.png"/><Relationship Id="rId21" Type="http://schemas.openxmlformats.org/officeDocument/2006/relationships/hyperlink" Target="https://play.google.com/store/apps/details?id=bougetonpopo.stepeps" TargetMode="External"/><Relationship Id="rId7" Type="http://schemas.openxmlformats.org/officeDocument/2006/relationships/slide" Target="slide13.xml"/><Relationship Id="rId12" Type="http://schemas.openxmlformats.org/officeDocument/2006/relationships/image" Target="../media/image180.png"/><Relationship Id="rId17" Type="http://schemas.openxmlformats.org/officeDocument/2006/relationships/image" Target="../media/image182.png"/><Relationship Id="rId2" Type="http://schemas.openxmlformats.org/officeDocument/2006/relationships/notesSlide" Target="../notesSlides/notesSlide48.xml"/><Relationship Id="rId16" Type="http://schemas.openxmlformats.org/officeDocument/2006/relationships/hyperlink" Target="https://www.youtube.com/watch?v=PePMSfg6zFI&amp;list=PLeSHPhkVyUNza2Z9HutaxlFpgscLSYrBn&amp;index=2" TargetMode="External"/><Relationship Id="rId20" Type="http://schemas.openxmlformats.org/officeDocument/2006/relationships/image" Target="../media/image177.png"/><Relationship Id="rId1" Type="http://schemas.openxmlformats.org/officeDocument/2006/relationships/slideLayout" Target="../slideLayouts/slideLayout1.xml"/><Relationship Id="rId6" Type="http://schemas.openxmlformats.org/officeDocument/2006/relationships/image" Target="../media/image178.png"/><Relationship Id="rId11" Type="http://schemas.openxmlformats.org/officeDocument/2006/relationships/hyperlink" Target="https://step-restmeur-22.glideapp.io/" TargetMode="External"/><Relationship Id="rId5" Type="http://schemas.openxmlformats.org/officeDocument/2006/relationships/hyperlink" Target="https://play.google.com/store/apps/details?id=fr.epsoft.stepEPS" TargetMode="External"/><Relationship Id="rId15" Type="http://schemas.openxmlformats.org/officeDocument/2006/relationships/image" Target="../media/image168.png"/><Relationship Id="rId10" Type="http://schemas.openxmlformats.org/officeDocument/2006/relationships/image" Target="../media/image179.png"/><Relationship Id="rId19" Type="http://schemas.openxmlformats.org/officeDocument/2006/relationships/image" Target="../media/image103.png"/><Relationship Id="rId4" Type="http://schemas.openxmlformats.org/officeDocument/2006/relationships/image" Target="../media/image44.png"/><Relationship Id="rId9" Type="http://schemas.openxmlformats.org/officeDocument/2006/relationships/hyperlink" Target="https://play.google.com/store/apps/details?id=com.bougetonpopo.epssteppasdebase" TargetMode="External"/><Relationship Id="rId14" Type="http://schemas.openxmlformats.org/officeDocument/2006/relationships/image" Target="../media/image181.png"/><Relationship Id="rId22" Type="http://schemas.openxmlformats.org/officeDocument/2006/relationships/image" Target="../media/image183.png"/></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hyperlink" Target="https://www4.ac-nancy-metz.fr/eps/site/dossiers/dossier.php?val=409_enseigner-musculation" TargetMode="External"/><Relationship Id="rId3" Type="http://schemas.openxmlformats.org/officeDocument/2006/relationships/image" Target="../media/image59.png"/><Relationship Id="rId7" Type="http://schemas.openxmlformats.org/officeDocument/2006/relationships/image" Target="../media/image107.png"/><Relationship Id="rId12" Type="http://schemas.openxmlformats.org/officeDocument/2006/relationships/image" Target="../media/image185.png"/><Relationship Id="rId17" Type="http://schemas.openxmlformats.org/officeDocument/2006/relationships/image" Target="../media/image187.png"/><Relationship Id="rId2" Type="http://schemas.openxmlformats.org/officeDocument/2006/relationships/notesSlide" Target="../notesSlides/notesSlide49.xml"/><Relationship Id="rId16" Type="http://schemas.openxmlformats.org/officeDocument/2006/relationships/hyperlink" Target="https://eps.ac-creteil.fr/IMG/pdf/08-step_martial-tomaszower.pdf"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eps.enseigne.ac-lyon.fr/spip/spip.php?article1524" TargetMode="External"/><Relationship Id="rId5" Type="http://schemas.openxmlformats.org/officeDocument/2006/relationships/slide" Target="slide13.xml"/><Relationship Id="rId15" Type="http://schemas.openxmlformats.org/officeDocument/2006/relationships/image" Target="../media/image177.png"/><Relationship Id="rId10" Type="http://schemas.openxmlformats.org/officeDocument/2006/relationships/image" Target="../media/image184.png"/><Relationship Id="rId4" Type="http://schemas.openxmlformats.org/officeDocument/2006/relationships/image" Target="../media/image106.png"/><Relationship Id="rId9" Type="http://schemas.openxmlformats.org/officeDocument/2006/relationships/hyperlink" Target="http://eps.enseigne.ac-lyon.fr/spip/spip.php?article1638" TargetMode="External"/><Relationship Id="rId14" Type="http://schemas.openxmlformats.org/officeDocument/2006/relationships/image" Target="../media/image186.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xml"/><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png"/><Relationship Id="rId3" Type="http://schemas.openxmlformats.org/officeDocument/2006/relationships/slide" Target="slide14.xml"/><Relationship Id="rId21" Type="http://schemas.openxmlformats.org/officeDocument/2006/relationships/slide" Target="slide6.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slide" Target="slide1.xml"/><Relationship Id="rId2" Type="http://schemas.openxmlformats.org/officeDocument/2006/relationships/notesSlide" Target="../notesSlides/notesSlide8.xml"/><Relationship Id="rId16" Type="http://schemas.openxmlformats.org/officeDocument/2006/relationships/image" Target="../media/image17.jpg"/><Relationship Id="rId20"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11.xml"/><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slide" Target="slide10.xml"/><Relationship Id="rId10" Type="http://schemas.openxmlformats.org/officeDocument/2006/relationships/image" Target="../media/image11.png"/><Relationship Id="rId19" Type="http://schemas.openxmlformats.org/officeDocument/2006/relationships/slide" Target="slide4.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7.jpg"/><Relationship Id="rId18" Type="http://schemas.openxmlformats.org/officeDocument/2006/relationships/image" Target="../media/image25.png"/><Relationship Id="rId26" Type="http://schemas.openxmlformats.org/officeDocument/2006/relationships/slide" Target="slide11.xml"/><Relationship Id="rId3" Type="http://schemas.openxmlformats.org/officeDocument/2006/relationships/image" Target="../media/image13.png"/><Relationship Id="rId21" Type="http://schemas.openxmlformats.org/officeDocument/2006/relationships/slide" Target="slide4.xml"/><Relationship Id="rId7" Type="http://schemas.openxmlformats.org/officeDocument/2006/relationships/slide" Target="slide30.xml"/><Relationship Id="rId12" Type="http://schemas.openxmlformats.org/officeDocument/2006/relationships/image" Target="../media/image20.png"/><Relationship Id="rId17" Type="http://schemas.openxmlformats.org/officeDocument/2006/relationships/image" Target="../media/image24.png"/><Relationship Id="rId25" Type="http://schemas.openxmlformats.org/officeDocument/2006/relationships/slide" Target="slide10.xml"/><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12.png"/><Relationship Id="rId24" Type="http://schemas.openxmlformats.org/officeDocument/2006/relationships/slide" Target="slide7.xml"/><Relationship Id="rId5" Type="http://schemas.openxmlformats.org/officeDocument/2006/relationships/image" Target="../media/image15.png"/><Relationship Id="rId15" Type="http://schemas.openxmlformats.org/officeDocument/2006/relationships/image" Target="../media/image22.png"/><Relationship Id="rId23" Type="http://schemas.openxmlformats.org/officeDocument/2006/relationships/slide" Target="slide6.xml"/><Relationship Id="rId10" Type="http://schemas.openxmlformats.org/officeDocument/2006/relationships/image" Target="../media/image9.jpg"/><Relationship Id="rId19" Type="http://schemas.openxmlformats.org/officeDocument/2006/relationships/slide" Target="slide1.xml"/><Relationship Id="rId4" Type="http://schemas.openxmlformats.org/officeDocument/2006/relationships/image" Target="../media/image14.png"/><Relationship Id="rId9" Type="http://schemas.openxmlformats.org/officeDocument/2006/relationships/image" Target="../media/image19.jpg"/><Relationship Id="rId14" Type="http://schemas.openxmlformats.org/officeDocument/2006/relationships/image" Target="../media/image21.png"/><Relationship Id="rId22"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ACCUEIL</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3308496" y="252723"/>
            <a:ext cx="8048935" cy="830997"/>
          </a:xfrm>
          <a:prstGeom prst="rect">
            <a:avLst/>
          </a:prstGeom>
          <a:noFill/>
        </p:spPr>
        <p:txBody>
          <a:bodyPr wrap="none" rtlCol="0">
            <a:spAutoFit/>
          </a:bodyPr>
          <a:lstStyle/>
          <a:p>
            <a:r>
              <a:rPr lang="fr-FR" sz="4800" b="1" dirty="0">
                <a:solidFill>
                  <a:schemeClr val="bg1"/>
                </a:solidFill>
                <a:latin typeface="Avenir Next" panose="020B0503020202020204" pitchFamily="34" charset="0"/>
              </a:rPr>
              <a:t>FORMATION NUMERIQUE</a:t>
            </a:r>
          </a:p>
        </p:txBody>
      </p:sp>
      <p:sp>
        <p:nvSpPr>
          <p:cNvPr id="26" name="Zone de texte 98">
            <a:extLst>
              <a:ext uri="{FF2B5EF4-FFF2-40B4-BE49-F238E27FC236}">
                <a16:creationId xmlns:a16="http://schemas.microsoft.com/office/drawing/2014/main" id="{3D2A044F-FC0E-A046-A231-FF162342523B}"/>
              </a:ext>
            </a:extLst>
          </p:cNvPr>
          <p:cNvSpPr txBox="1"/>
          <p:nvPr/>
        </p:nvSpPr>
        <p:spPr>
          <a:xfrm>
            <a:off x="10754655" y="9842596"/>
            <a:ext cx="3566415" cy="13098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50" u="none" strike="noStrike" spc="100" dirty="0">
                <a:solidFill>
                  <a:srgbClr val="2A2A2A"/>
                </a:solidFill>
                <a:effectLst/>
                <a:latin typeface="Avenir Next" panose="020B0503020202020204" pitchFamily="34" charset="0"/>
                <a:ea typeface="Times New Roman" panose="02020603050405020304" pitchFamily="18" charset="0"/>
                <a:cs typeface="Times New Roman (Corps CS)"/>
              </a:rPr>
              <a:t> </a:t>
            </a:r>
            <a:endParaRPr lang="fr-FR" sz="3600" dirty="0">
              <a:solidFill>
                <a:srgbClr val="2A2A2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err="1">
                <a:solidFill>
                  <a:srgbClr val="2A2A2A"/>
                </a:solidFill>
                <a:effectLst/>
                <a:latin typeface="Avenir Next" panose="020B0503020202020204" pitchFamily="34" charset="0"/>
                <a:ea typeface="Times New Roman" panose="02020603050405020304" pitchFamily="18" charset="0"/>
                <a:cs typeface="Times New Roman" panose="02020603050405020304" pitchFamily="18" charset="0"/>
              </a:rPr>
              <a:t>Mickaël</a:t>
            </a:r>
            <a:r>
              <a:rPr lang="en-US" sz="2400" dirty="0">
                <a:solidFill>
                  <a:srgbClr val="2A2A2A"/>
                </a:solidFill>
                <a:effectLst/>
                <a:latin typeface="Avenir Next" panose="020B0503020202020204" pitchFamily="34" charset="0"/>
                <a:ea typeface="Times New Roman" panose="02020603050405020304" pitchFamily="18" charset="0"/>
                <a:cs typeface="Times New Roman" panose="02020603050405020304" pitchFamily="18" charset="0"/>
              </a:rPr>
              <a:t> DA COSTA</a:t>
            </a:r>
            <a:endParaRPr lang="fr-FR" sz="3600" dirty="0">
              <a:solidFill>
                <a:srgbClr val="2A2A2A"/>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a:hlinkClick r:id="rId5" action="ppaction://hlinksldjump"/>
            <a:extLst>
              <a:ext uri="{FF2B5EF4-FFF2-40B4-BE49-F238E27FC236}">
                <a16:creationId xmlns:a16="http://schemas.microsoft.com/office/drawing/2014/main" id="{C2CB67C5-5B07-3F4E-94D9-4C3D16472BF3}"/>
              </a:ext>
            </a:extLst>
          </p:cNvPr>
          <p:cNvSpPr/>
          <p:nvPr/>
        </p:nvSpPr>
        <p:spPr>
          <a:xfrm>
            <a:off x="3373541" y="1724338"/>
            <a:ext cx="7653129" cy="1080000"/>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Enrichir sa leçon </a:t>
            </a:r>
          </a:p>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grâce au numérique </a:t>
            </a:r>
          </a:p>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mais pas que …</a:t>
            </a:r>
            <a:endParaRPr kumimoji="0" lang="fr-FR" sz="4400" i="0" u="none" strike="noStrike" kern="0" cap="none" spc="0" normalizeH="0" baseline="0" noProof="0" dirty="0">
              <a:ln>
                <a:noFill/>
              </a:ln>
              <a:solidFill>
                <a:schemeClr val="tx1">
                  <a:lumMod val="85000"/>
                  <a:lumOff val="15000"/>
                </a:schemeClr>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87491437-07E7-6E4B-94F6-27EBCC441C0A}"/>
              </a:ext>
            </a:extLst>
          </p:cNvPr>
          <p:cNvPicPr>
            <a:picLocks noChangeAspect="1"/>
          </p:cNvPicPr>
          <p:nvPr/>
        </p:nvPicPr>
        <p:blipFill>
          <a:blip r:embed="rId6"/>
          <a:stretch>
            <a:fillRect/>
          </a:stretch>
        </p:blipFill>
        <p:spPr>
          <a:xfrm>
            <a:off x="5121335" y="3880996"/>
            <a:ext cx="7416528" cy="5091007"/>
          </a:xfrm>
          <a:prstGeom prst="rect">
            <a:avLst/>
          </a:prstGeom>
        </p:spPr>
      </p:pic>
      <p:pic>
        <p:nvPicPr>
          <p:cNvPr id="12" name="Image 11">
            <a:extLst>
              <a:ext uri="{FF2B5EF4-FFF2-40B4-BE49-F238E27FC236}">
                <a16:creationId xmlns:a16="http://schemas.microsoft.com/office/drawing/2014/main" id="{6D1C7A6A-9ABF-E64F-83B3-6916800B6181}"/>
              </a:ext>
            </a:extLst>
          </p:cNvPr>
          <p:cNvPicPr>
            <a:picLocks noChangeAspect="1"/>
          </p:cNvPicPr>
          <p:nvPr/>
        </p:nvPicPr>
        <p:blipFill>
          <a:blip r:embed="rId7"/>
          <a:stretch>
            <a:fillRect/>
          </a:stretch>
        </p:blipFill>
        <p:spPr>
          <a:xfrm>
            <a:off x="0" y="3444956"/>
            <a:ext cx="10730276" cy="7354807"/>
          </a:xfrm>
          <a:prstGeom prst="rect">
            <a:avLst/>
          </a:prstGeom>
        </p:spPr>
      </p:pic>
    </p:spTree>
    <p:extLst>
      <p:ext uri="{BB962C8B-B14F-4D97-AF65-F5344CB8AC3E}">
        <p14:creationId xmlns:p14="http://schemas.microsoft.com/office/powerpoint/2010/main" val="161741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EvaL</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10679826" y="1074464"/>
            <a:ext cx="377754" cy="108094"/>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3974842512"/>
              </p:ext>
            </p:extLst>
          </p:nvPr>
        </p:nvGraphicFramePr>
        <p:xfrm>
          <a:off x="637230" y="1662032"/>
          <a:ext cx="13198039" cy="8412271"/>
        </p:xfrm>
        <a:graphic>
          <a:graphicData uri="http://schemas.openxmlformats.org/drawingml/2006/table">
            <a:tbl>
              <a:tblPr firstRow="1" bandRow="1">
                <a:tableStyleId>{073A0DAA-6AF3-43AB-8588-CEC1D06C72B9}</a:tableStyleId>
              </a:tblPr>
              <a:tblGrid>
                <a:gridCol w="3375853">
                  <a:extLst>
                    <a:ext uri="{9D8B030D-6E8A-4147-A177-3AD203B41FA5}">
                      <a16:colId xmlns:a16="http://schemas.microsoft.com/office/drawing/2014/main" val="3767954351"/>
                    </a:ext>
                  </a:extLst>
                </a:gridCol>
                <a:gridCol w="5422840">
                  <a:extLst>
                    <a:ext uri="{9D8B030D-6E8A-4147-A177-3AD203B41FA5}">
                      <a16:colId xmlns:a16="http://schemas.microsoft.com/office/drawing/2014/main" val="2760131956"/>
                    </a:ext>
                  </a:extLst>
                </a:gridCol>
                <a:gridCol w="4399346">
                  <a:extLst>
                    <a:ext uri="{9D8B030D-6E8A-4147-A177-3AD203B41FA5}">
                      <a16:colId xmlns:a16="http://schemas.microsoft.com/office/drawing/2014/main" val="104167646"/>
                    </a:ext>
                  </a:extLst>
                </a:gridCol>
              </a:tblGrid>
              <a:tr h="822751">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rgbClr val="00B0F0"/>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rgbClr val="00B0F0"/>
                    </a:solidFill>
                  </a:tcPr>
                </a:tc>
                <a:tc>
                  <a:txBody>
                    <a:bodyPr/>
                    <a:lstStyle/>
                    <a:p>
                      <a:pPr algn="ctr"/>
                      <a:r>
                        <a:rPr lang="fr-FR" dirty="0">
                          <a:solidFill>
                            <a:srgbClr val="2A2A2A"/>
                          </a:solidFill>
                          <a:latin typeface="Avenir Next" panose="020B0503020202020204" pitchFamily="34" charset="0"/>
                        </a:rPr>
                        <a:t>Plus-values</a:t>
                      </a:r>
                    </a:p>
                  </a:txBody>
                  <a:tcPr anchor="ctr">
                    <a:solidFill>
                      <a:srgbClr val="00B0F0"/>
                    </a:solidFill>
                  </a:tcPr>
                </a:tc>
                <a:extLst>
                  <a:ext uri="{0D108BD9-81ED-4DB2-BD59-A6C34878D82A}">
                    <a16:rowId xmlns:a16="http://schemas.microsoft.com/office/drawing/2014/main" val="893927912"/>
                  </a:ext>
                </a:extLst>
              </a:tr>
              <a:tr h="1338976">
                <a:tc>
                  <a:txBody>
                    <a:bodyPr/>
                    <a:lstStyle/>
                    <a:p>
                      <a:pPr algn="ctr"/>
                      <a:r>
                        <a:rPr lang="fr-FR" sz="4000" dirty="0">
                          <a:latin typeface="Avenir Next" panose="020B0503020202020204" pitchFamily="34" charset="0"/>
                        </a:rPr>
                        <a:t>Evaluer en direct</a:t>
                      </a:r>
                    </a:p>
                  </a:txBody>
                  <a:tcPr anchor="ctr">
                    <a:solidFill>
                      <a:schemeClr val="accent1">
                        <a:lumMod val="20000"/>
                        <a:lumOff val="80000"/>
                      </a:schemeClr>
                    </a:solidFill>
                  </a:tcPr>
                </a:tc>
                <a:tc>
                  <a:txBody>
                    <a:bodyPr/>
                    <a:lstStyle/>
                    <a:p>
                      <a:pPr marL="342900" indent="-342900" algn="ctr">
                        <a:buFontTx/>
                        <a:buChar char="-"/>
                      </a:pPr>
                      <a:r>
                        <a:rPr lang="fr-FR" sz="3200" dirty="0">
                          <a:latin typeface="Avenir Next" panose="020B0503020202020204" pitchFamily="34" charset="0"/>
                        </a:rPr>
                        <a:t>Entrer des données qui calcule une note automatiquement (niveau de voie, performances, ..)</a:t>
                      </a:r>
                    </a:p>
                  </a:txBody>
                  <a:tcPr anchor="ctr">
                    <a:solidFill>
                      <a:schemeClr val="accent1">
                        <a:lumMod val="20000"/>
                        <a:lumOff val="80000"/>
                      </a:schemeClr>
                    </a:solidFill>
                  </a:tcPr>
                </a:tc>
                <a:tc>
                  <a:txBody>
                    <a:bodyPr/>
                    <a:lstStyle/>
                    <a:p>
                      <a:pPr marL="457200" indent="-457200" algn="ctr">
                        <a:buFontTx/>
                        <a:buChar char="-"/>
                      </a:pPr>
                      <a:r>
                        <a:rPr lang="fr-FR" sz="3200" dirty="0">
                          <a:latin typeface="Avenir Next" panose="020B0503020202020204" pitchFamily="34" charset="0"/>
                        </a:rPr>
                        <a:t>Retour immédiat</a:t>
                      </a:r>
                    </a:p>
                    <a:p>
                      <a:pPr marL="457200" indent="-457200" algn="ctr">
                        <a:buFontTx/>
                        <a:buChar char="-"/>
                      </a:pPr>
                      <a:r>
                        <a:rPr lang="fr-FR" sz="3200" dirty="0">
                          <a:latin typeface="Avenir Next" panose="020B0503020202020204" pitchFamily="34" charset="0"/>
                        </a:rPr>
                        <a:t>permettre aux élèves de se situer</a:t>
                      </a:r>
                    </a:p>
                  </a:txBody>
                  <a:tcPr anchor="ctr">
                    <a:solidFill>
                      <a:schemeClr val="accent1">
                        <a:lumMod val="20000"/>
                        <a:lumOff val="80000"/>
                      </a:schemeClr>
                    </a:solidFill>
                  </a:tcPr>
                </a:tc>
                <a:extLst>
                  <a:ext uri="{0D108BD9-81ED-4DB2-BD59-A6C34878D82A}">
                    <a16:rowId xmlns:a16="http://schemas.microsoft.com/office/drawing/2014/main" val="1755579533"/>
                  </a:ext>
                </a:extLst>
              </a:tr>
              <a:tr h="1338976">
                <a:tc>
                  <a:txBody>
                    <a:bodyPr/>
                    <a:lstStyle/>
                    <a:p>
                      <a:pPr algn="ctr"/>
                      <a:r>
                        <a:rPr lang="fr-FR" sz="4000" dirty="0">
                          <a:latin typeface="Avenir Next" panose="020B0503020202020204" pitchFamily="34" charset="0"/>
                        </a:rPr>
                        <a:t>Evaluation AFC-AFL-ALFP</a:t>
                      </a:r>
                    </a:p>
                  </a:txBody>
                  <a:tcPr anchor="ctr">
                    <a:solidFill>
                      <a:schemeClr val="bg1"/>
                    </a:solidFill>
                  </a:tcPr>
                </a:tc>
                <a:tc>
                  <a:txBody>
                    <a:bodyPr/>
                    <a:lstStyle/>
                    <a:p>
                      <a:pPr marL="285750" indent="-285750" algn="ctr">
                        <a:buFontTx/>
                        <a:buChar char="-"/>
                      </a:pPr>
                      <a:r>
                        <a:rPr lang="fr-FR" sz="3200" dirty="0">
                          <a:latin typeface="Avenir Next" panose="020B0503020202020204" pitchFamily="34" charset="0"/>
                        </a:rPr>
                        <a:t>clic sur les niveaux de maitrise atteint</a:t>
                      </a:r>
                    </a:p>
                    <a:p>
                      <a:pPr marL="285750" indent="-285750" algn="ctr">
                        <a:buFontTx/>
                        <a:buChar char="-"/>
                      </a:pPr>
                      <a:r>
                        <a:rPr lang="fr-FR" sz="3200" dirty="0">
                          <a:latin typeface="Avenir Next" panose="020B0503020202020204" pitchFamily="34" charset="0"/>
                        </a:rPr>
                        <a:t>Calcul de la note automatiquement</a:t>
                      </a:r>
                    </a:p>
                  </a:txBody>
                  <a:tcPr anchor="ctr">
                    <a:solidFill>
                      <a:schemeClr val="bg1"/>
                    </a:solidFill>
                  </a:tcPr>
                </a:tc>
                <a:tc>
                  <a:txBody>
                    <a:bodyPr/>
                    <a:lstStyle/>
                    <a:p>
                      <a:pPr marL="285750" indent="-285750" algn="ctr">
                        <a:buFontTx/>
                        <a:buChar char="-"/>
                      </a:pPr>
                      <a:r>
                        <a:rPr lang="fr-FR" sz="3200" dirty="0">
                          <a:latin typeface="Avenir Next" panose="020B0503020202020204" pitchFamily="34" charset="0"/>
                        </a:rPr>
                        <a:t>simplification des calculs</a:t>
                      </a:r>
                    </a:p>
                    <a:p>
                      <a:pPr marL="285750" indent="-285750" algn="ctr">
                        <a:buFontTx/>
                        <a:buChar char="-"/>
                      </a:pPr>
                      <a:r>
                        <a:rPr lang="fr-FR" sz="3200" dirty="0">
                          <a:latin typeface="Avenir Next" panose="020B0503020202020204" pitchFamily="34" charset="0"/>
                        </a:rPr>
                        <a:t>Retour rapide</a:t>
                      </a:r>
                    </a:p>
                    <a:p>
                      <a:pPr marL="285750" indent="-285750" algn="ctr">
                        <a:buFontTx/>
                        <a:buChar char="-"/>
                      </a:pPr>
                      <a:r>
                        <a:rPr lang="fr-FR" sz="3200" dirty="0">
                          <a:latin typeface="Avenir Next" panose="020B0503020202020204" pitchFamily="34" charset="0"/>
                        </a:rPr>
                        <a:t>Suivi des acquisitions</a:t>
                      </a:r>
                    </a:p>
                  </a:txBody>
                  <a:tcPr anchor="ctr">
                    <a:solidFill>
                      <a:schemeClr val="bg1"/>
                    </a:solidFill>
                  </a:tcPr>
                </a:tc>
                <a:extLst>
                  <a:ext uri="{0D108BD9-81ED-4DB2-BD59-A6C34878D82A}">
                    <a16:rowId xmlns:a16="http://schemas.microsoft.com/office/drawing/2014/main" val="3844408791"/>
                  </a:ext>
                </a:extLst>
              </a:tr>
              <a:tr h="1338976">
                <a:tc>
                  <a:txBody>
                    <a:bodyPr/>
                    <a:lstStyle/>
                    <a:p>
                      <a:pPr algn="ctr"/>
                      <a:r>
                        <a:rPr lang="fr-FR" sz="4000" dirty="0">
                          <a:latin typeface="Avenir Next" panose="020B0503020202020204" pitchFamily="34" charset="0"/>
                        </a:rPr>
                        <a:t>Contribution aux objectifs définis</a:t>
                      </a:r>
                    </a:p>
                  </a:txBody>
                  <a:tcPr anchor="ctr">
                    <a:solidFill>
                      <a:schemeClr val="accent1">
                        <a:lumMod val="20000"/>
                        <a:lumOff val="80000"/>
                      </a:schemeClr>
                    </a:solidFill>
                  </a:tcPr>
                </a:tc>
                <a:tc>
                  <a:txBody>
                    <a:bodyPr/>
                    <a:lstStyle/>
                    <a:p>
                      <a:pPr marL="285750" indent="-285750" algn="ctr">
                        <a:buFontTx/>
                        <a:buChar char="-"/>
                      </a:pPr>
                      <a:r>
                        <a:rPr lang="fr-FR" sz="3200" dirty="0">
                          <a:latin typeface="Avenir Next" panose="020B0503020202020204" pitchFamily="34" charset="0"/>
                        </a:rPr>
                        <a:t>Construction d’un outil liant les critères d’évaluation et les objectifs disciplinaires (</a:t>
                      </a:r>
                      <a:r>
                        <a:rPr lang="fr-FR" sz="3200" dirty="0" err="1">
                          <a:latin typeface="Avenir Next" panose="020B0503020202020204" pitchFamily="34" charset="0"/>
                        </a:rPr>
                        <a:t>iDocéo</a:t>
                      </a:r>
                      <a:r>
                        <a:rPr lang="fr-FR" sz="3200" dirty="0">
                          <a:latin typeface="Avenir Next" panose="020B0503020202020204" pitchFamily="34" charset="0"/>
                        </a:rPr>
                        <a:t> : création de rubriques évoluées)</a:t>
                      </a:r>
                    </a:p>
                  </a:txBody>
                  <a:tcPr anchor="ctr">
                    <a:solidFill>
                      <a:schemeClr val="accent1">
                        <a:lumMod val="20000"/>
                        <a:lumOff val="80000"/>
                      </a:schemeClr>
                    </a:solidFill>
                  </a:tcPr>
                </a:tc>
                <a:tc>
                  <a:txBody>
                    <a:bodyPr/>
                    <a:lstStyle/>
                    <a:p>
                      <a:pPr marL="285750" indent="-285750" algn="ctr">
                        <a:buFontTx/>
                        <a:buChar char="-"/>
                      </a:pPr>
                      <a:r>
                        <a:rPr lang="fr-FR" sz="3200" dirty="0">
                          <a:latin typeface="Avenir Next" panose="020B0503020202020204" pitchFamily="34" charset="0"/>
                        </a:rPr>
                        <a:t>situer l’atteinte des objectifs lors des évaluations diverses …</a:t>
                      </a:r>
                    </a:p>
                  </a:txBody>
                  <a:tcPr anchor="ctr">
                    <a:solidFill>
                      <a:schemeClr val="accent1">
                        <a:lumMod val="20000"/>
                        <a:lumOff val="80000"/>
                      </a:schemeClr>
                    </a:solidFill>
                  </a:tcPr>
                </a:tc>
                <a:extLst>
                  <a:ext uri="{0D108BD9-81ED-4DB2-BD59-A6C34878D82A}">
                    <a16:rowId xmlns:a16="http://schemas.microsoft.com/office/drawing/2014/main" val="3789269062"/>
                  </a:ext>
                </a:extLst>
              </a:tr>
            </a:tbl>
          </a:graphicData>
        </a:graphic>
      </p:graphicFrame>
      <p:pic>
        <p:nvPicPr>
          <p:cNvPr id="19" name="Image 18">
            <a:hlinkClick r:id="rId3" action="ppaction://hlinksldjump"/>
            <a:extLst>
              <a:ext uri="{FF2B5EF4-FFF2-40B4-BE49-F238E27FC236}">
                <a16:creationId xmlns:a16="http://schemas.microsoft.com/office/drawing/2014/main" id="{15F27777-71AA-F24C-8846-C536499755B7}"/>
              </a:ext>
            </a:extLst>
          </p:cNvPr>
          <p:cNvPicPr>
            <a:picLocks noChangeAspect="1"/>
          </p:cNvPicPr>
          <p:nvPr/>
        </p:nvPicPr>
        <p:blipFill>
          <a:blip r:embed="rId4"/>
          <a:srcRect/>
          <a:stretch/>
        </p:blipFill>
        <p:spPr>
          <a:xfrm>
            <a:off x="329286" y="238560"/>
            <a:ext cx="615891" cy="561146"/>
          </a:xfrm>
          <a:prstGeom prst="rect">
            <a:avLst/>
          </a:prstGeom>
        </p:spPr>
      </p:pic>
      <p:sp>
        <p:nvSpPr>
          <p:cNvPr id="20" name="ZoneTexte 19">
            <a:hlinkClick r:id="rId5" action="ppaction://hlinksldjump"/>
            <a:extLst>
              <a:ext uri="{FF2B5EF4-FFF2-40B4-BE49-F238E27FC236}">
                <a16:creationId xmlns:a16="http://schemas.microsoft.com/office/drawing/2014/main" id="{BD119756-C403-4343-A05E-AEC2AB3C2F05}"/>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21" name="ZoneTexte 20">
            <a:hlinkClick r:id="rId6" action="ppaction://hlinksldjump"/>
            <a:extLst>
              <a:ext uri="{FF2B5EF4-FFF2-40B4-BE49-F238E27FC236}">
                <a16:creationId xmlns:a16="http://schemas.microsoft.com/office/drawing/2014/main" id="{0626551E-C6F5-A644-AE96-17693F351DA6}"/>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23" name="ZoneTexte 22">
            <a:hlinkClick r:id="rId7" action="ppaction://hlinksldjump"/>
            <a:extLst>
              <a:ext uri="{FF2B5EF4-FFF2-40B4-BE49-F238E27FC236}">
                <a16:creationId xmlns:a16="http://schemas.microsoft.com/office/drawing/2014/main" id="{FEBBE29E-9A2A-C148-8958-3F4EF3DDE12F}"/>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24" name="ZoneTexte 23">
            <a:hlinkClick r:id="rId8" action="ppaction://hlinksldjump"/>
            <a:extLst>
              <a:ext uri="{FF2B5EF4-FFF2-40B4-BE49-F238E27FC236}">
                <a16:creationId xmlns:a16="http://schemas.microsoft.com/office/drawing/2014/main" id="{D77F11FA-4CB4-6D42-94E6-E2C77048642A}"/>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25" name="ZoneTexte 24">
            <a:hlinkClick r:id="rId9" action="ppaction://hlinksldjump"/>
            <a:extLst>
              <a:ext uri="{FF2B5EF4-FFF2-40B4-BE49-F238E27FC236}">
                <a16:creationId xmlns:a16="http://schemas.microsoft.com/office/drawing/2014/main" id="{1A3D903E-9A59-6947-AA8A-595E2889B2A3}"/>
              </a:ext>
            </a:extLst>
          </p:cNvPr>
          <p:cNvSpPr txBox="1"/>
          <p:nvPr/>
        </p:nvSpPr>
        <p:spPr>
          <a:xfrm>
            <a:off x="9818818" y="214931"/>
            <a:ext cx="2291012" cy="584775"/>
          </a:xfrm>
          <a:prstGeom prst="rect">
            <a:avLst/>
          </a:prstGeom>
          <a:noFill/>
        </p:spPr>
        <p:txBody>
          <a:bodyPr wrap="none" rtlCol="0">
            <a:spAutoFit/>
          </a:bodyPr>
          <a:lstStyle/>
          <a:p>
            <a:r>
              <a:rPr lang="fr-FR" sz="3200" b="1" dirty="0">
                <a:solidFill>
                  <a:srgbClr val="2A2A2A"/>
                </a:solidFill>
                <a:latin typeface="Avenir Next" panose="020B0503020202020204" pitchFamily="34" charset="0"/>
              </a:rPr>
              <a:t>Evaluation</a:t>
            </a:r>
          </a:p>
        </p:txBody>
      </p:sp>
      <p:sp>
        <p:nvSpPr>
          <p:cNvPr id="26" name="ZoneTexte 25">
            <a:hlinkClick r:id="rId10" action="ppaction://hlinksldjump"/>
            <a:extLst>
              <a:ext uri="{FF2B5EF4-FFF2-40B4-BE49-F238E27FC236}">
                <a16:creationId xmlns:a16="http://schemas.microsoft.com/office/drawing/2014/main" id="{BA44E5C7-41AA-2C4B-B1A5-C3FFB53F574E}"/>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Tree>
    <p:extLst>
      <p:ext uri="{BB962C8B-B14F-4D97-AF65-F5344CB8AC3E}">
        <p14:creationId xmlns:p14="http://schemas.microsoft.com/office/powerpoint/2010/main" val="223920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Après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12935601" y="1066800"/>
            <a:ext cx="377754" cy="108094"/>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2652983411"/>
              </p:ext>
            </p:extLst>
          </p:nvPr>
        </p:nvGraphicFramePr>
        <p:xfrm>
          <a:off x="637231" y="1662032"/>
          <a:ext cx="13158282" cy="7924591"/>
        </p:xfrm>
        <a:graphic>
          <a:graphicData uri="http://schemas.openxmlformats.org/drawingml/2006/table">
            <a:tbl>
              <a:tblPr firstRow="1" bandRow="1">
                <a:tableStyleId>{073A0DAA-6AF3-43AB-8588-CEC1D06C72B9}</a:tableStyleId>
              </a:tblPr>
              <a:tblGrid>
                <a:gridCol w="3365684">
                  <a:extLst>
                    <a:ext uri="{9D8B030D-6E8A-4147-A177-3AD203B41FA5}">
                      <a16:colId xmlns:a16="http://schemas.microsoft.com/office/drawing/2014/main" val="3767954351"/>
                    </a:ext>
                  </a:extLst>
                </a:gridCol>
                <a:gridCol w="5406504">
                  <a:extLst>
                    <a:ext uri="{9D8B030D-6E8A-4147-A177-3AD203B41FA5}">
                      <a16:colId xmlns:a16="http://schemas.microsoft.com/office/drawing/2014/main" val="2760131956"/>
                    </a:ext>
                  </a:extLst>
                </a:gridCol>
                <a:gridCol w="4386094">
                  <a:extLst>
                    <a:ext uri="{9D8B030D-6E8A-4147-A177-3AD203B41FA5}">
                      <a16:colId xmlns:a16="http://schemas.microsoft.com/office/drawing/2014/main" val="104167646"/>
                    </a:ext>
                  </a:extLst>
                </a:gridCol>
              </a:tblGrid>
              <a:tr h="822751">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rgbClr val="7030A0"/>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rgbClr val="7030A0"/>
                    </a:solidFill>
                  </a:tcPr>
                </a:tc>
                <a:tc>
                  <a:txBody>
                    <a:bodyPr/>
                    <a:lstStyle/>
                    <a:p>
                      <a:pPr algn="ctr"/>
                      <a:r>
                        <a:rPr lang="fr-FR" dirty="0">
                          <a:solidFill>
                            <a:schemeClr val="bg1"/>
                          </a:solidFill>
                          <a:latin typeface="Avenir Next" panose="020B0503020202020204" pitchFamily="34" charset="0"/>
                        </a:rPr>
                        <a:t>Plus-values</a:t>
                      </a:r>
                    </a:p>
                  </a:txBody>
                  <a:tcPr anchor="ctr">
                    <a:solidFill>
                      <a:srgbClr val="7030A0"/>
                    </a:solidFill>
                  </a:tcPr>
                </a:tc>
                <a:extLst>
                  <a:ext uri="{0D108BD9-81ED-4DB2-BD59-A6C34878D82A}">
                    <a16:rowId xmlns:a16="http://schemas.microsoft.com/office/drawing/2014/main" val="893927912"/>
                  </a:ext>
                </a:extLst>
              </a:tr>
              <a:tr h="1338976">
                <a:tc>
                  <a:txBody>
                    <a:bodyPr/>
                    <a:lstStyle/>
                    <a:p>
                      <a:pPr algn="ctr"/>
                      <a:r>
                        <a:rPr lang="fr-FR" sz="3600" dirty="0">
                          <a:latin typeface="Avenir Next" panose="020B0503020202020204" pitchFamily="34" charset="0"/>
                        </a:rPr>
                        <a:t>Projection des données relevées</a:t>
                      </a:r>
                    </a:p>
                  </a:txBody>
                  <a:tcPr anchor="ctr">
                    <a:solidFill>
                      <a:srgbClr val="FBD1E8"/>
                    </a:solidFill>
                  </a:tcPr>
                </a:tc>
                <a:tc>
                  <a:txBody>
                    <a:bodyPr/>
                    <a:lstStyle/>
                    <a:p>
                      <a:pPr marL="342900" indent="-342900" algn="ctr">
                        <a:buFontTx/>
                        <a:buChar char="-"/>
                      </a:pPr>
                      <a:r>
                        <a:rPr lang="fr-FR" sz="3200" dirty="0">
                          <a:latin typeface="Avenir Next" panose="020B0503020202020204" pitchFamily="34" charset="0"/>
                        </a:rPr>
                        <a:t>Projeter les données statistiques</a:t>
                      </a:r>
                    </a:p>
                    <a:p>
                      <a:pPr marL="342900" indent="-342900" algn="ctr">
                        <a:buFontTx/>
                        <a:buChar char="-"/>
                      </a:pPr>
                      <a:r>
                        <a:rPr lang="fr-FR" sz="3200" dirty="0">
                          <a:latin typeface="Avenir Next" panose="020B0503020202020204" pitchFamily="34" charset="0"/>
                        </a:rPr>
                        <a:t>Projeter un enchainement particulier</a:t>
                      </a:r>
                    </a:p>
                  </a:txBody>
                  <a:tcPr anchor="ctr">
                    <a:solidFill>
                      <a:srgbClr val="FBD1E8"/>
                    </a:solidFill>
                  </a:tcPr>
                </a:tc>
                <a:tc>
                  <a:txBody>
                    <a:bodyPr/>
                    <a:lstStyle/>
                    <a:p>
                      <a:pPr marL="457200" indent="-457200" algn="ctr">
                        <a:buFontTx/>
                        <a:buChar char="-"/>
                      </a:pPr>
                      <a:r>
                        <a:rPr lang="fr-FR" sz="3200" dirty="0">
                          <a:latin typeface="Avenir Next" panose="020B0503020202020204" pitchFamily="34" charset="0"/>
                        </a:rPr>
                        <a:t>Donner des perspectives de travail</a:t>
                      </a:r>
                    </a:p>
                    <a:p>
                      <a:pPr marL="457200" indent="-457200" algn="ctr">
                        <a:buFontTx/>
                        <a:buChar char="-"/>
                      </a:pPr>
                      <a:r>
                        <a:rPr lang="fr-FR" sz="3200" dirty="0">
                          <a:latin typeface="Avenir Next" panose="020B0503020202020204" pitchFamily="34" charset="0"/>
                        </a:rPr>
                        <a:t>Favoriser un retour réflexif</a:t>
                      </a:r>
                    </a:p>
                  </a:txBody>
                  <a:tcPr anchor="ctr">
                    <a:solidFill>
                      <a:srgbClr val="FBD1E8"/>
                    </a:solidFill>
                  </a:tcPr>
                </a:tc>
                <a:extLst>
                  <a:ext uri="{0D108BD9-81ED-4DB2-BD59-A6C34878D82A}">
                    <a16:rowId xmlns:a16="http://schemas.microsoft.com/office/drawing/2014/main" val="1755579533"/>
                  </a:ext>
                </a:extLst>
              </a:tr>
              <a:tr h="1338976">
                <a:tc>
                  <a:txBody>
                    <a:bodyPr/>
                    <a:lstStyle/>
                    <a:p>
                      <a:pPr algn="ctr"/>
                      <a:r>
                        <a:rPr lang="fr-FR" sz="3600" dirty="0">
                          <a:latin typeface="Avenir Next" panose="020B0503020202020204" pitchFamily="34" charset="0"/>
                        </a:rPr>
                        <a:t>Projection des niveaux atteints</a:t>
                      </a:r>
                    </a:p>
                  </a:txBody>
                  <a:tcPr anchor="ctr">
                    <a:solidFill>
                      <a:schemeClr val="bg1"/>
                    </a:solidFill>
                  </a:tcPr>
                </a:tc>
                <a:tc>
                  <a:txBody>
                    <a:bodyPr/>
                    <a:lstStyle/>
                    <a:p>
                      <a:pPr marL="342900" indent="-342900" algn="ctr">
                        <a:buFontTx/>
                        <a:buChar char="-"/>
                      </a:pPr>
                      <a:r>
                        <a:rPr lang="fr-FR" sz="3200" dirty="0">
                          <a:latin typeface="Avenir Next" panose="020B0503020202020204" pitchFamily="34" charset="0"/>
                        </a:rPr>
                        <a:t>projection des niveaux de maitrise</a:t>
                      </a:r>
                    </a:p>
                  </a:txBody>
                  <a:tcPr anchor="ctr">
                    <a:solidFill>
                      <a:schemeClr val="bg1"/>
                    </a:solidFill>
                  </a:tcPr>
                </a:tc>
                <a:tc>
                  <a:txBody>
                    <a:bodyPr/>
                    <a:lstStyle/>
                    <a:p>
                      <a:pPr marL="457200" indent="-457200" algn="ctr">
                        <a:buFontTx/>
                        <a:buChar char="-"/>
                      </a:pPr>
                      <a:r>
                        <a:rPr lang="fr-FR" sz="3200" dirty="0">
                          <a:latin typeface="Avenir Next" panose="020B0503020202020204" pitchFamily="34" charset="0"/>
                        </a:rPr>
                        <a:t>se situer</a:t>
                      </a:r>
                    </a:p>
                    <a:p>
                      <a:pPr marL="457200" indent="-457200" algn="ctr">
                        <a:buFontTx/>
                        <a:buChar char="-"/>
                      </a:pPr>
                      <a:r>
                        <a:rPr lang="fr-FR" sz="3200" dirty="0">
                          <a:latin typeface="Avenir Next" panose="020B0503020202020204" pitchFamily="34" charset="0"/>
                        </a:rPr>
                        <a:t>Donner des perspectives</a:t>
                      </a:r>
                    </a:p>
                  </a:txBody>
                  <a:tcPr anchor="ctr">
                    <a:solidFill>
                      <a:schemeClr val="bg1"/>
                    </a:solidFill>
                  </a:tcPr>
                </a:tc>
                <a:extLst>
                  <a:ext uri="{0D108BD9-81ED-4DB2-BD59-A6C34878D82A}">
                    <a16:rowId xmlns:a16="http://schemas.microsoft.com/office/drawing/2014/main" val="1343949703"/>
                  </a:ext>
                </a:extLst>
              </a:tr>
              <a:tr h="1338976">
                <a:tc>
                  <a:txBody>
                    <a:bodyPr/>
                    <a:lstStyle/>
                    <a:p>
                      <a:pPr algn="ctr"/>
                      <a:r>
                        <a:rPr lang="fr-FR" sz="3600" dirty="0">
                          <a:latin typeface="Avenir Next" panose="020B0503020202020204" pitchFamily="34" charset="0"/>
                        </a:rPr>
                        <a:t>Retour sur les objectifs définis en début de séance</a:t>
                      </a:r>
                    </a:p>
                  </a:txBody>
                  <a:tcPr anchor="ctr">
                    <a:solidFill>
                      <a:srgbClr val="FBD1E8"/>
                    </a:solidFill>
                  </a:tcPr>
                </a:tc>
                <a:tc>
                  <a:txBody>
                    <a:bodyPr/>
                    <a:lstStyle/>
                    <a:p>
                      <a:pPr algn="ctr"/>
                      <a:r>
                        <a:rPr lang="fr-FR" sz="3200" dirty="0">
                          <a:latin typeface="Avenir Next" panose="020B0503020202020204" pitchFamily="34" charset="0"/>
                        </a:rPr>
                        <a:t>-Projeter les objectifs et situer les acquisitions atteintes avec les élèves</a:t>
                      </a:r>
                    </a:p>
                  </a:txBody>
                  <a:tcPr anchor="ctr">
                    <a:solidFill>
                      <a:srgbClr val="FBD1E8"/>
                    </a:solidFill>
                  </a:tcPr>
                </a:tc>
                <a:tc>
                  <a:txBody>
                    <a:bodyPr/>
                    <a:lstStyle/>
                    <a:p>
                      <a:pPr algn="ctr"/>
                      <a:r>
                        <a:rPr lang="fr-FR" sz="3200" dirty="0">
                          <a:latin typeface="Avenir Next" panose="020B0503020202020204" pitchFamily="34" charset="0"/>
                        </a:rPr>
                        <a:t>- Cohérence de séance</a:t>
                      </a:r>
                    </a:p>
                  </a:txBody>
                  <a:tcPr anchor="ctr">
                    <a:solidFill>
                      <a:srgbClr val="FBD1E8"/>
                    </a:solidFill>
                  </a:tcPr>
                </a:tc>
                <a:extLst>
                  <a:ext uri="{0D108BD9-81ED-4DB2-BD59-A6C34878D82A}">
                    <a16:rowId xmlns:a16="http://schemas.microsoft.com/office/drawing/2014/main" val="3844408791"/>
                  </a:ext>
                </a:extLst>
              </a:tr>
            </a:tbl>
          </a:graphicData>
        </a:graphic>
      </p:graphicFrame>
      <p:pic>
        <p:nvPicPr>
          <p:cNvPr id="19" name="Image 18">
            <a:hlinkClick r:id="rId3" action="ppaction://hlinksldjump"/>
            <a:extLst>
              <a:ext uri="{FF2B5EF4-FFF2-40B4-BE49-F238E27FC236}">
                <a16:creationId xmlns:a16="http://schemas.microsoft.com/office/drawing/2014/main" id="{99F685D3-88FB-1E48-B0AE-785589CD59EB}"/>
              </a:ext>
            </a:extLst>
          </p:cNvPr>
          <p:cNvPicPr>
            <a:picLocks noChangeAspect="1"/>
          </p:cNvPicPr>
          <p:nvPr/>
        </p:nvPicPr>
        <p:blipFill>
          <a:blip r:embed="rId4"/>
          <a:srcRect/>
          <a:stretch/>
        </p:blipFill>
        <p:spPr>
          <a:xfrm>
            <a:off x="329286" y="238560"/>
            <a:ext cx="615891" cy="561146"/>
          </a:xfrm>
          <a:prstGeom prst="rect">
            <a:avLst/>
          </a:prstGeom>
        </p:spPr>
      </p:pic>
      <p:sp>
        <p:nvSpPr>
          <p:cNvPr id="20" name="ZoneTexte 19">
            <a:hlinkClick r:id="rId5" action="ppaction://hlinksldjump"/>
            <a:extLst>
              <a:ext uri="{FF2B5EF4-FFF2-40B4-BE49-F238E27FC236}">
                <a16:creationId xmlns:a16="http://schemas.microsoft.com/office/drawing/2014/main" id="{0B9E808B-F71C-7E40-9254-21172D8CE17C}"/>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21" name="ZoneTexte 20">
            <a:hlinkClick r:id="rId6" action="ppaction://hlinksldjump"/>
            <a:extLst>
              <a:ext uri="{FF2B5EF4-FFF2-40B4-BE49-F238E27FC236}">
                <a16:creationId xmlns:a16="http://schemas.microsoft.com/office/drawing/2014/main" id="{208C7E5E-47FF-0841-ADCA-678C3BE8DFC0}"/>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23" name="ZoneTexte 22">
            <a:hlinkClick r:id="rId7" action="ppaction://hlinksldjump"/>
            <a:extLst>
              <a:ext uri="{FF2B5EF4-FFF2-40B4-BE49-F238E27FC236}">
                <a16:creationId xmlns:a16="http://schemas.microsoft.com/office/drawing/2014/main" id="{D546FA30-B88F-A145-B120-19436E58AC2E}"/>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24" name="ZoneTexte 23">
            <a:hlinkClick r:id="rId8" action="ppaction://hlinksldjump"/>
            <a:extLst>
              <a:ext uri="{FF2B5EF4-FFF2-40B4-BE49-F238E27FC236}">
                <a16:creationId xmlns:a16="http://schemas.microsoft.com/office/drawing/2014/main" id="{67ED3C49-09E6-5044-9AAF-1056D0136A11}"/>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25" name="ZoneTexte 24">
            <a:hlinkClick r:id="rId9" action="ppaction://hlinksldjump"/>
            <a:extLst>
              <a:ext uri="{FF2B5EF4-FFF2-40B4-BE49-F238E27FC236}">
                <a16:creationId xmlns:a16="http://schemas.microsoft.com/office/drawing/2014/main" id="{1106CD76-85A4-5D44-85C0-31BE54DBFACA}"/>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26" name="ZoneTexte 25">
            <a:hlinkClick r:id="rId10" action="ppaction://hlinksldjump"/>
            <a:extLst>
              <a:ext uri="{FF2B5EF4-FFF2-40B4-BE49-F238E27FC236}">
                <a16:creationId xmlns:a16="http://schemas.microsoft.com/office/drawing/2014/main" id="{BC928505-8F88-B841-A6E3-16B231F96CFA}"/>
              </a:ext>
            </a:extLst>
          </p:cNvPr>
          <p:cNvSpPr txBox="1"/>
          <p:nvPr/>
        </p:nvSpPr>
        <p:spPr>
          <a:xfrm>
            <a:off x="12450736" y="214931"/>
            <a:ext cx="788036" cy="584775"/>
          </a:xfrm>
          <a:prstGeom prst="rect">
            <a:avLst/>
          </a:prstGeom>
          <a:noFill/>
        </p:spPr>
        <p:txBody>
          <a:bodyPr wrap="none" rtlCol="0">
            <a:spAutoFit/>
          </a:bodyPr>
          <a:lstStyle/>
          <a:p>
            <a:r>
              <a:rPr lang="fr-FR" sz="3200" b="1" dirty="0">
                <a:solidFill>
                  <a:srgbClr val="2A2A2A"/>
                </a:solidFill>
                <a:latin typeface="Avenir Next" panose="020B0503020202020204" pitchFamily="34" charset="0"/>
              </a:rPr>
              <a:t>Fin</a:t>
            </a:r>
          </a:p>
        </p:txBody>
      </p:sp>
    </p:spTree>
    <p:extLst>
      <p:ext uri="{BB962C8B-B14F-4D97-AF65-F5344CB8AC3E}">
        <p14:creationId xmlns:p14="http://schemas.microsoft.com/office/powerpoint/2010/main" val="202055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ACCUEIL</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3264677" y="173853"/>
            <a:ext cx="8048935" cy="830997"/>
          </a:xfrm>
          <a:prstGeom prst="rect">
            <a:avLst/>
          </a:prstGeom>
          <a:noFill/>
        </p:spPr>
        <p:txBody>
          <a:bodyPr wrap="none" rtlCol="0">
            <a:spAutoFit/>
          </a:bodyPr>
          <a:lstStyle/>
          <a:p>
            <a:r>
              <a:rPr lang="fr-FR" sz="4800" b="1" dirty="0">
                <a:solidFill>
                  <a:schemeClr val="bg1"/>
                </a:solidFill>
                <a:latin typeface="Avenir Next" panose="020B0503020202020204" pitchFamily="34" charset="0"/>
              </a:rPr>
              <a:t>FORMATION NUMERIQUE</a:t>
            </a:r>
          </a:p>
        </p:txBody>
      </p:sp>
      <p:grpSp>
        <p:nvGrpSpPr>
          <p:cNvPr id="24" name="Groupe 23">
            <a:extLst>
              <a:ext uri="{FF2B5EF4-FFF2-40B4-BE49-F238E27FC236}">
                <a16:creationId xmlns:a16="http://schemas.microsoft.com/office/drawing/2014/main" id="{64C1F476-CCA9-0846-9337-02AF263D823D}"/>
              </a:ext>
            </a:extLst>
          </p:cNvPr>
          <p:cNvGrpSpPr/>
          <p:nvPr/>
        </p:nvGrpSpPr>
        <p:grpSpPr>
          <a:xfrm>
            <a:off x="-1476957" y="9450877"/>
            <a:ext cx="15877171" cy="1379980"/>
            <a:chOff x="-789621" y="266409"/>
            <a:chExt cx="8488361" cy="685373"/>
          </a:xfrm>
        </p:grpSpPr>
        <p:sp>
          <p:nvSpPr>
            <p:cNvPr id="25" name="Rectangle 24">
              <a:extLst>
                <a:ext uri="{FF2B5EF4-FFF2-40B4-BE49-F238E27FC236}">
                  <a16:creationId xmlns:a16="http://schemas.microsoft.com/office/drawing/2014/main" id="{D22E2B92-CE4D-E64E-A369-1DC05F5B3B03}"/>
                </a:ext>
              </a:extLst>
            </p:cNvPr>
            <p:cNvSpPr/>
            <p:nvPr/>
          </p:nvSpPr>
          <p:spPr>
            <a:xfrm>
              <a:off x="0" y="266409"/>
              <a:ext cx="7698740" cy="685373"/>
            </a:xfrm>
            <a:prstGeom prst="rect">
              <a:avLst/>
            </a:prstGeom>
            <a:solidFill>
              <a:srgbClr val="57575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Zone de texte 98">
              <a:extLst>
                <a:ext uri="{FF2B5EF4-FFF2-40B4-BE49-F238E27FC236}">
                  <a16:creationId xmlns:a16="http://schemas.microsoft.com/office/drawing/2014/main" id="{3D2A044F-FC0E-A046-A231-FF162342523B}"/>
                </a:ext>
              </a:extLst>
            </p:cNvPr>
            <p:cNvSpPr txBox="1"/>
            <p:nvPr/>
          </p:nvSpPr>
          <p:spPr>
            <a:xfrm>
              <a:off x="-789621" y="406508"/>
              <a:ext cx="3598808" cy="401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50" u="none" strike="noStrike" spc="100" dirty="0">
                  <a:solidFill>
                    <a:srgbClr val="575757"/>
                  </a:solidFill>
                  <a:effectLst/>
                  <a:latin typeface="Avenir Next" panose="020B0503020202020204" pitchFamily="34" charset="0"/>
                  <a:ea typeface="Times New Roman" panose="02020603050405020304" pitchFamily="18" charset="0"/>
                  <a:cs typeface="Times New Roman (Corps CS)"/>
                </a:rPr>
                <a:t> </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dirty="0" err="1">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Mickaël</a:t>
              </a:r>
              <a:r>
                <a:rPr lang="en-US" sz="2400" dirty="0">
                  <a:solidFill>
                    <a:srgbClr val="FFFFFF"/>
                  </a:solidFill>
                  <a:effectLst/>
                  <a:latin typeface="Avenir Next" panose="020B0503020202020204" pitchFamily="34" charset="0"/>
                  <a:ea typeface="Times New Roman" panose="02020603050405020304" pitchFamily="18" charset="0"/>
                  <a:cs typeface="Times New Roman" panose="02020603050405020304" pitchFamily="18" charset="0"/>
                </a:rPr>
                <a:t> DA COSTA </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29" name="Image 28">
            <a:extLst>
              <a:ext uri="{FF2B5EF4-FFF2-40B4-BE49-F238E27FC236}">
                <a16:creationId xmlns:a16="http://schemas.microsoft.com/office/drawing/2014/main" id="{9F821D91-D19F-AD42-BC68-35B1017977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6679" y="2054096"/>
            <a:ext cx="9708777" cy="6031387"/>
          </a:xfrm>
          <a:prstGeom prst="rect">
            <a:avLst/>
          </a:prstGeom>
        </p:spPr>
      </p:pic>
      <p:sp>
        <p:nvSpPr>
          <p:cNvPr id="30" name="ZoneTexte 29">
            <a:extLst>
              <a:ext uri="{FF2B5EF4-FFF2-40B4-BE49-F238E27FC236}">
                <a16:creationId xmlns:a16="http://schemas.microsoft.com/office/drawing/2014/main" id="{DBFAE4F4-2CF7-B946-B848-076B5C7ED749}"/>
              </a:ext>
            </a:extLst>
          </p:cNvPr>
          <p:cNvSpPr txBox="1"/>
          <p:nvPr/>
        </p:nvSpPr>
        <p:spPr>
          <a:xfrm>
            <a:off x="3544906" y="3123117"/>
            <a:ext cx="7310399" cy="4431983"/>
          </a:xfrm>
          <a:prstGeom prst="rect">
            <a:avLst/>
          </a:prstGeom>
          <a:noFill/>
        </p:spPr>
        <p:txBody>
          <a:bodyPr wrap="none" rtlCol="0">
            <a:spAutoFit/>
          </a:bodyPr>
          <a:lstStyle/>
          <a:p>
            <a:pPr algn="ctr"/>
            <a:r>
              <a:rPr lang="fr-FR" sz="5400" b="1" dirty="0">
                <a:solidFill>
                  <a:srgbClr val="2A2A2A"/>
                </a:solidFill>
                <a:latin typeface="Avenir Next" panose="020B0503020202020204" pitchFamily="34" charset="0"/>
              </a:rPr>
              <a:t>QUID de l’écologie ?</a:t>
            </a:r>
          </a:p>
          <a:p>
            <a:pPr algn="ctr"/>
            <a:r>
              <a:rPr lang="fr-FR" sz="2800" b="1" dirty="0">
                <a:solidFill>
                  <a:srgbClr val="9D2B25"/>
                </a:solidFill>
                <a:latin typeface="Avenir Next" panose="020B0503020202020204" pitchFamily="34" charset="0"/>
              </a:rPr>
              <a:t>Le numérique représente</a:t>
            </a:r>
          </a:p>
          <a:p>
            <a:pPr algn="ctr"/>
            <a:r>
              <a:rPr lang="fr-FR" sz="2800" b="1" dirty="0">
                <a:solidFill>
                  <a:srgbClr val="9D2B25"/>
                </a:solidFill>
                <a:latin typeface="Avenir Next" panose="020B0503020202020204" pitchFamily="34" charset="0"/>
              </a:rPr>
              <a:t> 4% des émissions de gaz à effet de serre</a:t>
            </a:r>
          </a:p>
          <a:p>
            <a:pPr algn="ctr"/>
            <a:r>
              <a:rPr lang="fr-FR" sz="2800" b="1" dirty="0">
                <a:solidFill>
                  <a:srgbClr val="9D2B25"/>
                </a:solidFill>
                <a:latin typeface="Avenir Next" panose="020B0503020202020204" pitchFamily="34" charset="0"/>
              </a:rPr>
              <a:t>dans le monde</a:t>
            </a:r>
          </a:p>
          <a:p>
            <a:pPr algn="ctr"/>
            <a:endParaRPr lang="fr-FR" sz="2400" b="1" dirty="0">
              <a:solidFill>
                <a:srgbClr val="2A2A2A"/>
              </a:solidFill>
              <a:latin typeface="Avenir Next" panose="020B0503020202020204" pitchFamily="34" charset="0"/>
            </a:endParaRPr>
          </a:p>
          <a:p>
            <a:pPr algn="ctr"/>
            <a:r>
              <a:rPr lang="fr-FR" sz="2400" b="1" dirty="0">
                <a:solidFill>
                  <a:srgbClr val="2A2A2A"/>
                </a:solidFill>
                <a:latin typeface="Avenir Next" panose="020B0503020202020204" pitchFamily="34" charset="0"/>
              </a:rPr>
              <a:t>Le numérique au service de nos objectifs </a:t>
            </a:r>
          </a:p>
          <a:p>
            <a:pPr algn="ctr"/>
            <a:r>
              <a:rPr lang="fr-FR" sz="2400" b="1" dirty="0">
                <a:solidFill>
                  <a:srgbClr val="2A2A2A"/>
                </a:solidFill>
                <a:latin typeface="Avenir Next" panose="020B0503020202020204" pitchFamily="34" charset="0"/>
              </a:rPr>
              <a:t>mais ne faudrait-il pas se poser la question de </a:t>
            </a:r>
          </a:p>
          <a:p>
            <a:pPr algn="ctr"/>
            <a:r>
              <a:rPr lang="fr-FR" sz="2400" b="1" dirty="0">
                <a:solidFill>
                  <a:srgbClr val="2A2A2A"/>
                </a:solidFill>
                <a:latin typeface="Avenir Next" panose="020B0503020202020204" pitchFamily="34" charset="0"/>
              </a:rPr>
              <a:t>la pertinence profonde de nos objectifs ?</a:t>
            </a:r>
          </a:p>
          <a:p>
            <a:pPr algn="ctr"/>
            <a:r>
              <a:rPr lang="fr-FR" sz="2400" b="1" dirty="0">
                <a:solidFill>
                  <a:srgbClr val="2A2A2A"/>
                </a:solidFill>
                <a:latin typeface="Avenir Next" panose="020B0503020202020204" pitchFamily="34" charset="0"/>
              </a:rPr>
              <a:t>Quels enjeux futurs ?</a:t>
            </a:r>
          </a:p>
          <a:p>
            <a:pPr algn="ctr"/>
            <a:endParaRPr lang="fr-FR" sz="2400" b="1" dirty="0">
              <a:solidFill>
                <a:srgbClr val="2A2A2A"/>
              </a:solidFill>
              <a:latin typeface="Avenir Next" panose="020B0503020202020204" pitchFamily="34" charset="0"/>
            </a:endParaRPr>
          </a:p>
        </p:txBody>
      </p:sp>
      <p:pic>
        <p:nvPicPr>
          <p:cNvPr id="17" name="Image 16">
            <a:extLst>
              <a:ext uri="{FF2B5EF4-FFF2-40B4-BE49-F238E27FC236}">
                <a16:creationId xmlns:a16="http://schemas.microsoft.com/office/drawing/2014/main" id="{5AFD78C1-73CD-5540-B015-51BB5FB49854}"/>
              </a:ext>
            </a:extLst>
          </p:cNvPr>
          <p:cNvPicPr>
            <a:picLocks noChangeAspect="1"/>
          </p:cNvPicPr>
          <p:nvPr/>
        </p:nvPicPr>
        <p:blipFill>
          <a:blip r:embed="rId6"/>
          <a:stretch>
            <a:fillRect/>
          </a:stretch>
        </p:blipFill>
        <p:spPr>
          <a:xfrm>
            <a:off x="11905456" y="7803028"/>
            <a:ext cx="2920057" cy="2920057"/>
          </a:xfrm>
          <a:prstGeom prst="rect">
            <a:avLst/>
          </a:prstGeom>
        </p:spPr>
      </p:pic>
    </p:spTree>
    <p:extLst>
      <p:ext uri="{BB962C8B-B14F-4D97-AF65-F5344CB8AC3E}">
        <p14:creationId xmlns:p14="http://schemas.microsoft.com/office/powerpoint/2010/main" val="331653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Fiches APSA</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57" name="Rectangle 56">
            <a:extLst>
              <a:ext uri="{FF2B5EF4-FFF2-40B4-BE49-F238E27FC236}">
                <a16:creationId xmlns:a16="http://schemas.microsoft.com/office/drawing/2014/main" id="{49BE2392-571D-2E41-8D1C-A83244F25F1A}"/>
              </a:ext>
            </a:extLst>
          </p:cNvPr>
          <p:cNvSpPr/>
          <p:nvPr/>
        </p:nvSpPr>
        <p:spPr>
          <a:xfrm>
            <a:off x="605507" y="1306404"/>
            <a:ext cx="2520000" cy="1080000"/>
          </a:xfrm>
          <a:prstGeom prst="rect">
            <a:avLst/>
          </a:prstGeom>
          <a:solidFill>
            <a:srgbClr val="9D2B25"/>
          </a:solidFill>
          <a:ln w="12700" cap="flat" cmpd="sng" algn="ctr">
            <a:solidFill>
              <a:srgbClr val="9D2B25"/>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CA1 </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Relation créée avec le temps et l’espace</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44AF2436-4CCB-1243-B6CB-52A07B584FF2}"/>
              </a:ext>
            </a:extLst>
          </p:cNvPr>
          <p:cNvSpPr/>
          <p:nvPr/>
        </p:nvSpPr>
        <p:spPr>
          <a:xfrm>
            <a:off x="3327499" y="1306404"/>
            <a:ext cx="2520000" cy="1080000"/>
          </a:xfrm>
          <a:prstGeom prst="rect">
            <a:avLst/>
          </a:prstGeom>
          <a:solidFill>
            <a:srgbClr val="B6E4C9"/>
          </a:solidFill>
          <a:ln w="12700" cap="flat" cmpd="sng" algn="ctr">
            <a:solidFill>
              <a:srgbClr val="B6E4C9"/>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CA2</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Relation créée avec l’environnement</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1C984D8F-0489-9B49-9D92-C9E3A8819748}"/>
              </a:ext>
            </a:extLst>
          </p:cNvPr>
          <p:cNvSpPr/>
          <p:nvPr/>
        </p:nvSpPr>
        <p:spPr>
          <a:xfrm>
            <a:off x="6049491" y="1306404"/>
            <a:ext cx="2520000" cy="1080000"/>
          </a:xfrm>
          <a:prstGeom prst="rect">
            <a:avLst/>
          </a:prstGeom>
          <a:solidFill>
            <a:srgbClr val="CFC8D8"/>
          </a:solidFill>
          <a:ln w="12700" cap="flat" cmpd="sng" algn="ctr">
            <a:solidFill>
              <a:srgbClr val="CFC8D8"/>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2A2A2A"/>
                </a:solidFill>
                <a:effectLst/>
                <a:uLnTx/>
                <a:uFillTx/>
                <a:latin typeface="Avenir Next" panose="020B0503020202020204" pitchFamily="34" charset="0"/>
                <a:ea typeface="Calibri" panose="020F0502020204030204" pitchFamily="34" charset="0"/>
                <a:cs typeface="Arial" panose="020B0604020202020204" pitchFamily="34" charset="0"/>
              </a:rPr>
              <a:t>CA3</a:t>
            </a:r>
            <a:endParaRPr kumimoji="0" lang="fr-FR" sz="2000" b="0" i="0" u="none" strike="noStrike" kern="0" cap="none" spc="0" normalizeH="0" baseline="0" noProof="0" dirty="0">
              <a:ln>
                <a:noFill/>
              </a:ln>
              <a:solidFill>
                <a:srgbClr val="2A2A2A"/>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2A2A2A"/>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le regard d’autrui</a:t>
            </a:r>
            <a:endParaRPr kumimoji="0" lang="fr-FR" sz="2000" b="0" i="0" u="none" strike="noStrike" kern="0" cap="none" spc="0" normalizeH="0" baseline="0" noProof="0" dirty="0">
              <a:ln>
                <a:noFill/>
              </a:ln>
              <a:solidFill>
                <a:srgbClr val="2A2A2A"/>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70638737-8027-124D-AE6D-1F7928BD457D}"/>
              </a:ext>
            </a:extLst>
          </p:cNvPr>
          <p:cNvSpPr/>
          <p:nvPr/>
        </p:nvSpPr>
        <p:spPr>
          <a:xfrm>
            <a:off x="8771483" y="1306404"/>
            <a:ext cx="2520000" cy="1080000"/>
          </a:xfrm>
          <a:prstGeom prst="rect">
            <a:avLst/>
          </a:prstGeom>
          <a:solidFill>
            <a:srgbClr val="FFEA90"/>
          </a:solidFill>
          <a:ln w="12700" cap="flat" cmpd="sng" algn="ctr">
            <a:solidFill>
              <a:srgbClr val="FFEA90"/>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CA4</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ysClr val="windowText" lastClr="000000"/>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l’opposition à autrui</a:t>
            </a:r>
            <a:endParaRPr kumimoji="0" lang="fr-FR" sz="2000" b="0" i="0" u="none" strike="noStrike" kern="0" cap="none" spc="0" normalizeH="0" baseline="0" noProof="0" dirty="0">
              <a:ln>
                <a:noFill/>
              </a:ln>
              <a:solidFill>
                <a:sysClr val="windowText" lastClr="000000"/>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17F0903F-3A7C-2346-A23D-CD881F9DDC7F}"/>
              </a:ext>
            </a:extLst>
          </p:cNvPr>
          <p:cNvSpPr/>
          <p:nvPr/>
        </p:nvSpPr>
        <p:spPr>
          <a:xfrm>
            <a:off x="11493476" y="1306404"/>
            <a:ext cx="2520000" cy="1080000"/>
          </a:xfrm>
          <a:prstGeom prst="rect">
            <a:avLst/>
          </a:prstGeom>
          <a:solidFill>
            <a:schemeClr val="tx1">
              <a:lumMod val="65000"/>
              <a:lumOff val="35000"/>
            </a:schemeClr>
          </a:solidFill>
          <a:ln w="12700" cap="flat" cmpd="sng" algn="ctr">
            <a:solidFill>
              <a:schemeClr val="tx1">
                <a:lumMod val="65000"/>
                <a:lumOff val="35000"/>
              </a:schemeClr>
            </a:solid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CA5</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1" u="none" strike="noStrike" kern="0" cap="none" spc="0" normalizeH="0" baseline="0" noProof="0" dirty="0">
                <a:ln>
                  <a:noFill/>
                </a:ln>
                <a:solidFill>
                  <a:srgbClr val="FFFFFF"/>
                </a:solidFill>
                <a:effectLst/>
                <a:uLnTx/>
                <a:uFillTx/>
                <a:latin typeface="Avenir Next" panose="020B0503020202020204" pitchFamily="34" charset="0"/>
                <a:ea typeface="Calibri" panose="020F0502020204030204" pitchFamily="34" charset="0"/>
                <a:cs typeface="Arial" panose="020B0604020202020204" pitchFamily="34" charset="0"/>
              </a:rPr>
              <a:t>Relation créée par lui-même</a:t>
            </a:r>
            <a:endParaRPr kumimoji="0" lang="fr-FR" sz="2000" b="0" i="0" u="none" strike="noStrike" kern="0" cap="none" spc="0" normalizeH="0" baseline="0" noProof="0" dirty="0">
              <a:ln>
                <a:noFill/>
              </a:ln>
              <a:solidFill>
                <a:srgbClr val="FFFFFF"/>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63" name="Image 62">
            <a:hlinkClick r:id="" action="ppaction://noaction"/>
            <a:extLst>
              <a:ext uri="{FF2B5EF4-FFF2-40B4-BE49-F238E27FC236}">
                <a16:creationId xmlns:a16="http://schemas.microsoft.com/office/drawing/2014/main" id="{C3B34BAD-7229-E748-BE98-B320BAA3482D}"/>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861779" y="2549328"/>
            <a:ext cx="583898" cy="754662"/>
          </a:xfrm>
          <a:prstGeom prst="rect">
            <a:avLst/>
          </a:prstGeom>
        </p:spPr>
      </p:pic>
      <p:pic>
        <p:nvPicPr>
          <p:cNvPr id="65" name="Image 64">
            <a:hlinkClick r:id="rId6" action="ppaction://hlinksldjump"/>
            <a:extLst>
              <a:ext uri="{FF2B5EF4-FFF2-40B4-BE49-F238E27FC236}">
                <a16:creationId xmlns:a16="http://schemas.microsoft.com/office/drawing/2014/main" id="{01BA3DDB-9DD9-F24D-80AB-DB0CFA9F8058}"/>
              </a:ext>
            </a:extLst>
          </p:cNvPr>
          <p:cNvPicPr>
            <a:picLocks noChangeAspect="1"/>
          </p:cNvPicPr>
          <p:nvPr/>
        </p:nvPicPr>
        <p:blipFill>
          <a:blip r:embed="rId7"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861779" y="3517212"/>
            <a:ext cx="742864" cy="902723"/>
          </a:xfrm>
          <a:prstGeom prst="rect">
            <a:avLst/>
          </a:prstGeom>
          <a:solidFill>
            <a:schemeClr val="bg1"/>
          </a:solidFill>
        </p:spPr>
      </p:pic>
      <p:pic>
        <p:nvPicPr>
          <p:cNvPr id="66" name="Image 65">
            <a:hlinkClick r:id="rId8" action="ppaction://hlinksldjump"/>
            <a:extLst>
              <a:ext uri="{FF2B5EF4-FFF2-40B4-BE49-F238E27FC236}">
                <a16:creationId xmlns:a16="http://schemas.microsoft.com/office/drawing/2014/main" id="{C0373011-E80D-0C42-9007-B4387A7EE711}"/>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277555" y="3729312"/>
            <a:ext cx="757286" cy="712013"/>
          </a:xfrm>
          <a:prstGeom prst="rect">
            <a:avLst/>
          </a:prstGeom>
        </p:spPr>
      </p:pic>
      <p:pic>
        <p:nvPicPr>
          <p:cNvPr id="67" name="Image 66">
            <a:hlinkClick r:id="" action="ppaction://noaction"/>
            <a:extLst>
              <a:ext uri="{FF2B5EF4-FFF2-40B4-BE49-F238E27FC236}">
                <a16:creationId xmlns:a16="http://schemas.microsoft.com/office/drawing/2014/main" id="{B7E61D66-4DCC-684F-BEC9-55DB2A45B856}"/>
              </a:ext>
            </a:extLst>
          </p:cNvPr>
          <p:cNvPicPr>
            <a:picLocks noChangeAspect="1"/>
          </p:cNvPicPr>
          <p:nvPr/>
        </p:nvPicPr>
        <p:blipFill>
          <a:blip r:embed="rId10" cstate="screen">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3460812" y="2626037"/>
            <a:ext cx="507257" cy="777426"/>
          </a:xfrm>
          <a:prstGeom prst="rect">
            <a:avLst/>
          </a:prstGeom>
        </p:spPr>
      </p:pic>
      <p:pic>
        <p:nvPicPr>
          <p:cNvPr id="68" name="Image 67">
            <a:hlinkClick r:id="rId11" action="ppaction://hlinksldjump"/>
            <a:extLst>
              <a:ext uri="{FF2B5EF4-FFF2-40B4-BE49-F238E27FC236}">
                <a16:creationId xmlns:a16="http://schemas.microsoft.com/office/drawing/2014/main" id="{7766DC93-34D6-C84E-95B8-012F1D999A0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049491" y="2464491"/>
            <a:ext cx="583898" cy="938972"/>
          </a:xfrm>
          <a:prstGeom prst="rect">
            <a:avLst/>
          </a:prstGeom>
        </p:spPr>
      </p:pic>
      <p:pic>
        <p:nvPicPr>
          <p:cNvPr id="69" name="Image 68">
            <a:hlinkClick r:id="rId13" action="ppaction://hlinksldjump"/>
            <a:extLst>
              <a:ext uri="{FF2B5EF4-FFF2-40B4-BE49-F238E27FC236}">
                <a16:creationId xmlns:a16="http://schemas.microsoft.com/office/drawing/2014/main" id="{8DD51EA8-D26D-CA43-8B28-DEB26D7F7172}"/>
              </a:ext>
            </a:extLst>
          </p:cNvPr>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513261" y="2534526"/>
            <a:ext cx="681811" cy="757567"/>
          </a:xfrm>
          <a:prstGeom prst="rect">
            <a:avLst/>
          </a:prstGeom>
        </p:spPr>
      </p:pic>
      <p:pic>
        <p:nvPicPr>
          <p:cNvPr id="70" name="Image 69">
            <a:hlinkClick r:id="rId15" action="ppaction://hlinksldjump"/>
            <a:extLst>
              <a:ext uri="{FF2B5EF4-FFF2-40B4-BE49-F238E27FC236}">
                <a16:creationId xmlns:a16="http://schemas.microsoft.com/office/drawing/2014/main" id="{E4A15125-3439-4C4F-B4ED-A4559B30BFC5}"/>
              </a:ext>
            </a:extLst>
          </p:cNvPr>
          <p:cNvPicPr>
            <a:picLocks noChangeAspect="1"/>
          </p:cNvPicPr>
          <p:nvPr/>
        </p:nvPicPr>
        <p:blipFill>
          <a:blip r:embed="rId16"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606172" y="3464614"/>
            <a:ext cx="495987" cy="872686"/>
          </a:xfrm>
          <a:prstGeom prst="rect">
            <a:avLst/>
          </a:prstGeom>
        </p:spPr>
      </p:pic>
      <p:pic>
        <p:nvPicPr>
          <p:cNvPr id="73" name="Image 72">
            <a:hlinkClick r:id="" action="ppaction://noaction"/>
            <a:extLst>
              <a:ext uri="{FF2B5EF4-FFF2-40B4-BE49-F238E27FC236}">
                <a16:creationId xmlns:a16="http://schemas.microsoft.com/office/drawing/2014/main" id="{C95BE97E-59D4-DA49-950C-BB9C4AC2E89D}"/>
              </a:ext>
            </a:extLst>
          </p:cNvPr>
          <p:cNvPicPr>
            <a:picLocks noChangeAspect="1"/>
          </p:cNvPicPr>
          <p:nvPr/>
        </p:nvPicPr>
        <p:blipFill>
          <a:blip r:embed="rId17"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16374" y="2589523"/>
            <a:ext cx="535146" cy="666665"/>
          </a:xfrm>
          <a:prstGeom prst="rect">
            <a:avLst/>
          </a:prstGeom>
        </p:spPr>
      </p:pic>
      <p:sp>
        <p:nvSpPr>
          <p:cNvPr id="98" name="Triangle 97">
            <a:extLst>
              <a:ext uri="{FF2B5EF4-FFF2-40B4-BE49-F238E27FC236}">
                <a16:creationId xmlns:a16="http://schemas.microsoft.com/office/drawing/2014/main" id="{BF3BCABF-3937-6A49-A083-5889B0B791C6}"/>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hlinkClick r:id="" action="ppaction://noaction"/>
            <a:extLst>
              <a:ext uri="{FF2B5EF4-FFF2-40B4-BE49-F238E27FC236}">
                <a16:creationId xmlns:a16="http://schemas.microsoft.com/office/drawing/2014/main" id="{2ED8857D-1C9B-8749-A367-1888F773A4F4}"/>
              </a:ext>
            </a:extLst>
          </p:cNvPr>
          <p:cNvSpPr/>
          <p:nvPr/>
        </p:nvSpPr>
        <p:spPr>
          <a:xfrm>
            <a:off x="1243960" y="35962"/>
            <a:ext cx="12131062"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Avenir Next" panose="020B0503020202020204" pitchFamily="34" charset="0"/>
              </a:rPr>
              <a:t>APSA supports</a:t>
            </a:r>
          </a:p>
        </p:txBody>
      </p:sp>
      <p:sp>
        <p:nvSpPr>
          <p:cNvPr id="28" name="Rectangle 27">
            <a:hlinkClick r:id="" action="ppaction://noaction"/>
            <a:extLst>
              <a:ext uri="{FF2B5EF4-FFF2-40B4-BE49-F238E27FC236}">
                <a16:creationId xmlns:a16="http://schemas.microsoft.com/office/drawing/2014/main" id="{18D6EB8C-B519-884E-A020-991E432B4353}"/>
              </a:ext>
            </a:extLst>
          </p:cNvPr>
          <p:cNvSpPr/>
          <p:nvPr/>
        </p:nvSpPr>
        <p:spPr>
          <a:xfrm>
            <a:off x="1250356" y="2691239"/>
            <a:ext cx="187515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Epreuves combinées (demi-fond &amp; lancer)</a:t>
            </a:r>
          </a:p>
        </p:txBody>
      </p:sp>
      <p:sp>
        <p:nvSpPr>
          <p:cNvPr id="29" name="Rectangle 28">
            <a:hlinkClick r:id="rId8" action="ppaction://hlinksldjump"/>
            <a:extLst>
              <a:ext uri="{FF2B5EF4-FFF2-40B4-BE49-F238E27FC236}">
                <a16:creationId xmlns:a16="http://schemas.microsoft.com/office/drawing/2014/main" id="{99BEF541-991A-F047-A5C0-D383D38CC1A3}"/>
              </a:ext>
            </a:extLst>
          </p:cNvPr>
          <p:cNvSpPr/>
          <p:nvPr/>
        </p:nvSpPr>
        <p:spPr>
          <a:xfrm>
            <a:off x="1233015" y="3663851"/>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Relais-vitesse</a:t>
            </a:r>
          </a:p>
        </p:txBody>
      </p:sp>
      <p:sp>
        <p:nvSpPr>
          <p:cNvPr id="30" name="Rectangle 29">
            <a:hlinkClick r:id="" action="ppaction://noaction"/>
            <a:extLst>
              <a:ext uri="{FF2B5EF4-FFF2-40B4-BE49-F238E27FC236}">
                <a16:creationId xmlns:a16="http://schemas.microsoft.com/office/drawing/2014/main" id="{4F3E1B72-C4DF-0848-AABD-6AB63FFA1E27}"/>
              </a:ext>
            </a:extLst>
          </p:cNvPr>
          <p:cNvSpPr/>
          <p:nvPr/>
        </p:nvSpPr>
        <p:spPr>
          <a:xfrm>
            <a:off x="4075411" y="2691239"/>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Escalade</a:t>
            </a:r>
          </a:p>
        </p:txBody>
      </p:sp>
      <p:sp>
        <p:nvSpPr>
          <p:cNvPr id="32" name="Rectangle 31">
            <a:hlinkClick r:id="rId11" action="ppaction://hlinksldjump"/>
            <a:extLst>
              <a:ext uri="{FF2B5EF4-FFF2-40B4-BE49-F238E27FC236}">
                <a16:creationId xmlns:a16="http://schemas.microsoft.com/office/drawing/2014/main" id="{8FA1C2CC-2701-B045-82F7-92A0AA3B71DD}"/>
              </a:ext>
            </a:extLst>
          </p:cNvPr>
          <p:cNvSpPr/>
          <p:nvPr/>
        </p:nvSpPr>
        <p:spPr>
          <a:xfrm>
            <a:off x="6742769" y="2636951"/>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Arts du cirque</a:t>
            </a:r>
          </a:p>
        </p:txBody>
      </p:sp>
      <p:sp>
        <p:nvSpPr>
          <p:cNvPr id="35" name="Rectangle 34">
            <a:hlinkClick r:id="" action="ppaction://noaction"/>
            <a:extLst>
              <a:ext uri="{FF2B5EF4-FFF2-40B4-BE49-F238E27FC236}">
                <a16:creationId xmlns:a16="http://schemas.microsoft.com/office/drawing/2014/main" id="{01E9B685-0512-5448-8D71-79BCEC424980}"/>
              </a:ext>
            </a:extLst>
          </p:cNvPr>
          <p:cNvSpPr/>
          <p:nvPr/>
        </p:nvSpPr>
        <p:spPr>
          <a:xfrm>
            <a:off x="9604643" y="2587973"/>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Tennis de table</a:t>
            </a:r>
          </a:p>
        </p:txBody>
      </p:sp>
      <p:sp>
        <p:nvSpPr>
          <p:cNvPr id="37" name="Rectangle 36">
            <a:hlinkClick r:id="rId6" action="ppaction://hlinksldjump"/>
            <a:extLst>
              <a:ext uri="{FF2B5EF4-FFF2-40B4-BE49-F238E27FC236}">
                <a16:creationId xmlns:a16="http://schemas.microsoft.com/office/drawing/2014/main" id="{48AA8E24-9F1B-4544-9BDA-E21E63B5CC4E}"/>
              </a:ext>
            </a:extLst>
          </p:cNvPr>
          <p:cNvSpPr/>
          <p:nvPr/>
        </p:nvSpPr>
        <p:spPr>
          <a:xfrm>
            <a:off x="9636799" y="3602491"/>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Basketball</a:t>
            </a:r>
          </a:p>
        </p:txBody>
      </p:sp>
      <p:sp>
        <p:nvSpPr>
          <p:cNvPr id="42" name="Rectangle 41">
            <a:hlinkClick r:id="rId13" action="ppaction://hlinksldjump"/>
            <a:extLst>
              <a:ext uri="{FF2B5EF4-FFF2-40B4-BE49-F238E27FC236}">
                <a16:creationId xmlns:a16="http://schemas.microsoft.com/office/drawing/2014/main" id="{499E620B-7532-EC4F-BB84-DA87EB474A96}"/>
              </a:ext>
            </a:extLst>
          </p:cNvPr>
          <p:cNvSpPr/>
          <p:nvPr/>
        </p:nvSpPr>
        <p:spPr>
          <a:xfrm>
            <a:off x="12306095" y="2567895"/>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Musculation</a:t>
            </a:r>
          </a:p>
        </p:txBody>
      </p:sp>
      <p:sp>
        <p:nvSpPr>
          <p:cNvPr id="43" name="Rectangle 42">
            <a:hlinkClick r:id="rId15" action="ppaction://hlinksldjump"/>
            <a:extLst>
              <a:ext uri="{FF2B5EF4-FFF2-40B4-BE49-F238E27FC236}">
                <a16:creationId xmlns:a16="http://schemas.microsoft.com/office/drawing/2014/main" id="{943E148A-0FCE-ED4A-B5D4-833ABDEB9329}"/>
              </a:ext>
            </a:extLst>
          </p:cNvPr>
          <p:cNvSpPr/>
          <p:nvPr/>
        </p:nvSpPr>
        <p:spPr>
          <a:xfrm>
            <a:off x="12323436" y="3541616"/>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sp>
        <p:nvSpPr>
          <p:cNvPr id="6" name="ZoneTexte 5">
            <a:extLst>
              <a:ext uri="{FF2B5EF4-FFF2-40B4-BE49-F238E27FC236}">
                <a16:creationId xmlns:a16="http://schemas.microsoft.com/office/drawing/2014/main" id="{E3217C22-7A0D-B546-8678-2221646A359B}"/>
              </a:ext>
            </a:extLst>
          </p:cNvPr>
          <p:cNvSpPr txBox="1"/>
          <p:nvPr/>
        </p:nvSpPr>
        <p:spPr>
          <a:xfrm>
            <a:off x="12618720" y="7543800"/>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4FEF2807-FE9F-7E41-90FB-6309F93DF0D7}"/>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645308" y="2538995"/>
            <a:ext cx="583898" cy="830120"/>
          </a:xfrm>
          <a:prstGeom prst="rect">
            <a:avLst/>
          </a:prstGeom>
        </p:spPr>
      </p:pic>
      <p:pic>
        <p:nvPicPr>
          <p:cNvPr id="10" name="Image 9">
            <a:extLst>
              <a:ext uri="{FF2B5EF4-FFF2-40B4-BE49-F238E27FC236}">
                <a16:creationId xmlns:a16="http://schemas.microsoft.com/office/drawing/2014/main" id="{0072BA76-8CE1-8E45-A668-02385C9F8F26}"/>
              </a:ext>
            </a:extLst>
          </p:cNvPr>
          <p:cNvPicPr>
            <a:picLocks noChangeAspect="1"/>
          </p:cNvPicPr>
          <p:nvPr/>
        </p:nvPicPr>
        <p:blipFill>
          <a:blip r:embed="rId19"/>
          <a:stretch>
            <a:fillRect/>
          </a:stretch>
        </p:blipFill>
        <p:spPr>
          <a:xfrm>
            <a:off x="116373" y="4632120"/>
            <a:ext cx="1133983" cy="1133983"/>
          </a:xfrm>
          <a:prstGeom prst="rect">
            <a:avLst/>
          </a:prstGeom>
        </p:spPr>
      </p:pic>
      <p:sp>
        <p:nvSpPr>
          <p:cNvPr id="50" name="Rectangle 49">
            <a:hlinkClick r:id="rId8" action="ppaction://hlinksldjump"/>
            <a:extLst>
              <a:ext uri="{FF2B5EF4-FFF2-40B4-BE49-F238E27FC236}">
                <a16:creationId xmlns:a16="http://schemas.microsoft.com/office/drawing/2014/main" id="{4E5AD539-F0A9-6E47-B89A-3D2C5EE33D28}"/>
              </a:ext>
            </a:extLst>
          </p:cNvPr>
          <p:cNvSpPr/>
          <p:nvPr/>
        </p:nvSpPr>
        <p:spPr>
          <a:xfrm>
            <a:off x="1180180" y="4796277"/>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Natation vitesse</a:t>
            </a:r>
          </a:p>
        </p:txBody>
      </p:sp>
      <p:pic>
        <p:nvPicPr>
          <p:cNvPr id="12" name="Image 11">
            <a:extLst>
              <a:ext uri="{FF2B5EF4-FFF2-40B4-BE49-F238E27FC236}">
                <a16:creationId xmlns:a16="http://schemas.microsoft.com/office/drawing/2014/main" id="{9379396F-9352-524B-8EF9-1666D32B99F5}"/>
              </a:ext>
            </a:extLst>
          </p:cNvPr>
          <p:cNvPicPr>
            <a:picLocks noChangeAspect="1"/>
          </p:cNvPicPr>
          <p:nvPr/>
        </p:nvPicPr>
        <p:blipFill>
          <a:blip r:embed="rId20"/>
          <a:stretch>
            <a:fillRect/>
          </a:stretch>
        </p:blipFill>
        <p:spPr>
          <a:xfrm>
            <a:off x="5813936" y="3464614"/>
            <a:ext cx="743524" cy="1057058"/>
          </a:xfrm>
          <a:prstGeom prst="rect">
            <a:avLst/>
          </a:prstGeom>
        </p:spPr>
      </p:pic>
      <p:sp>
        <p:nvSpPr>
          <p:cNvPr id="53" name="Rectangle 52">
            <a:hlinkClick r:id="rId11" action="ppaction://hlinksldjump"/>
            <a:extLst>
              <a:ext uri="{FF2B5EF4-FFF2-40B4-BE49-F238E27FC236}">
                <a16:creationId xmlns:a16="http://schemas.microsoft.com/office/drawing/2014/main" id="{124A8FF1-A757-8442-9088-089BD26D1596}"/>
              </a:ext>
            </a:extLst>
          </p:cNvPr>
          <p:cNvSpPr/>
          <p:nvPr/>
        </p:nvSpPr>
        <p:spPr>
          <a:xfrm>
            <a:off x="6723247" y="3662168"/>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Gymnastique</a:t>
            </a:r>
          </a:p>
        </p:txBody>
      </p:sp>
      <p:pic>
        <p:nvPicPr>
          <p:cNvPr id="14" name="Image 13">
            <a:extLst>
              <a:ext uri="{FF2B5EF4-FFF2-40B4-BE49-F238E27FC236}">
                <a16:creationId xmlns:a16="http://schemas.microsoft.com/office/drawing/2014/main" id="{BC96F86C-3790-9F40-ADE8-65D621A9743B}"/>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3203340" y="3643097"/>
            <a:ext cx="757286" cy="958095"/>
          </a:xfrm>
          <a:prstGeom prst="rect">
            <a:avLst/>
          </a:prstGeom>
        </p:spPr>
      </p:pic>
      <p:sp>
        <p:nvSpPr>
          <p:cNvPr id="56" name="Rectangle 55">
            <a:hlinkClick r:id="" action="ppaction://noaction"/>
            <a:extLst>
              <a:ext uri="{FF2B5EF4-FFF2-40B4-BE49-F238E27FC236}">
                <a16:creationId xmlns:a16="http://schemas.microsoft.com/office/drawing/2014/main" id="{D1C2BCB8-617F-3240-B143-9681D4747E9A}"/>
              </a:ext>
            </a:extLst>
          </p:cNvPr>
          <p:cNvSpPr/>
          <p:nvPr/>
        </p:nvSpPr>
        <p:spPr>
          <a:xfrm>
            <a:off x="4076099" y="3662168"/>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Sauvetage</a:t>
            </a:r>
          </a:p>
        </p:txBody>
      </p:sp>
      <p:sp>
        <p:nvSpPr>
          <p:cNvPr id="77" name="Rectangle 76">
            <a:hlinkClick r:id="" action="ppaction://noaction"/>
            <a:extLst>
              <a:ext uri="{FF2B5EF4-FFF2-40B4-BE49-F238E27FC236}">
                <a16:creationId xmlns:a16="http://schemas.microsoft.com/office/drawing/2014/main" id="{ECCF5206-4EE8-2D46-AE84-196C65E5AC18}"/>
              </a:ext>
            </a:extLst>
          </p:cNvPr>
          <p:cNvSpPr/>
          <p:nvPr/>
        </p:nvSpPr>
        <p:spPr>
          <a:xfrm>
            <a:off x="4070732" y="4854014"/>
            <a:ext cx="168752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Savoir nager</a:t>
            </a:r>
          </a:p>
        </p:txBody>
      </p:sp>
      <p:pic>
        <p:nvPicPr>
          <p:cNvPr id="16" name="Image 15">
            <a:extLst>
              <a:ext uri="{FF2B5EF4-FFF2-40B4-BE49-F238E27FC236}">
                <a16:creationId xmlns:a16="http://schemas.microsoft.com/office/drawing/2014/main" id="{13E7C557-45A8-034D-BAA3-0144B46AEC46}"/>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2920538" y="4680096"/>
            <a:ext cx="1361558" cy="1080001"/>
          </a:xfrm>
          <a:prstGeom prst="rect">
            <a:avLst/>
          </a:prstGeom>
        </p:spPr>
      </p:pic>
    </p:spTree>
    <p:extLst>
      <p:ext uri="{BB962C8B-B14F-4D97-AF65-F5344CB8AC3E}">
        <p14:creationId xmlns:p14="http://schemas.microsoft.com/office/powerpoint/2010/main" val="103587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9" action="ppaction://hlinksldjump"/>
            <a:extLst>
              <a:ext uri="{FF2B5EF4-FFF2-40B4-BE49-F238E27FC236}">
                <a16:creationId xmlns:a16="http://schemas.microsoft.com/office/drawing/2014/main" id="{9E215B9B-2B1D-AD45-B880-2CCA02947D45}"/>
              </a:ext>
            </a:extLst>
          </p:cNvPr>
          <p:cNvPicPr>
            <a:picLocks noChangeAspect="1"/>
          </p:cNvPicPr>
          <p:nvPr/>
        </p:nvPicPr>
        <p:blipFill>
          <a:blip r:embed="rId10"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Tree>
    <p:extLst>
      <p:ext uri="{BB962C8B-B14F-4D97-AF65-F5344CB8AC3E}">
        <p14:creationId xmlns:p14="http://schemas.microsoft.com/office/powerpoint/2010/main" val="146413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matériels numérique</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675" y="2234240"/>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3587556" y="2316662"/>
            <a:ext cx="1138653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Individualisation des contenus (carnet, exercices personnalisés,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Analyse de la motricité (réalisation, posture, respiration,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Consultation de contenus (anatomie, alignement segmentaire,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Utilisation d’applications (natives, tableurs, diaporamas, …)</a:t>
            </a:r>
          </a:p>
        </p:txBody>
      </p:sp>
      <p:pic>
        <p:nvPicPr>
          <p:cNvPr id="56" name="Image 55">
            <a:hlinkClick r:id="rId4"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5"/>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8306" y="4488183"/>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3573040" y="4726718"/>
            <a:ext cx="10838906"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Support mécanique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Cible la zone technique à observer</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Analyse de la motricité avec différé vidéo, en direct avec outil d’analyse, annotations, …</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Consultation de contenus sur un support fixe.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Afficher un chronomètre.</a:t>
            </a:r>
          </a:p>
          <a:p>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1054496" y="3125397"/>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Tablettes - smartphones</a:t>
            </a: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1121091" y="653551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Trépied</a:t>
            </a:r>
          </a:p>
        </p:txBody>
      </p:sp>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1117339" y="884225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2A2A2A"/>
                </a:solidFill>
                <a:latin typeface="Avenir Next" panose="020B0503020202020204" pitchFamily="34" charset="0"/>
              </a:rPr>
              <a:t>Cellule photoélectrique (</a:t>
            </a:r>
            <a:r>
              <a:rPr lang="fr-FR" sz="1600" b="1" dirty="0" err="1">
                <a:solidFill>
                  <a:srgbClr val="2A2A2A"/>
                </a:solidFill>
                <a:latin typeface="Avenir Next" panose="020B0503020202020204" pitchFamily="34" charset="0"/>
              </a:rPr>
              <a:t>microgate</a:t>
            </a:r>
            <a:r>
              <a:rPr lang="fr-FR" sz="1600" b="1" dirty="0">
                <a:solidFill>
                  <a:srgbClr val="2A2A2A"/>
                </a:solidFill>
                <a:latin typeface="Avenir Next" panose="020B0503020202020204" pitchFamily="34" charset="0"/>
              </a:rPr>
              <a:t>)</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3554824" y="7457371"/>
            <a:ext cx="6451510"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Prise des temps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Mesure des temps de course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Mémorisation des temps automatiquement chronométrés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Affichage des temps réalisés</a:t>
            </a:r>
          </a:p>
        </p:txBody>
      </p:sp>
      <p:sp>
        <p:nvSpPr>
          <p:cNvPr id="40" name="Rectangle 39">
            <a:hlinkClick r:id="rId4"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026" name="Picture 2" descr="Kit Pro">
            <a:extLst>
              <a:ext uri="{FF2B5EF4-FFF2-40B4-BE49-F238E27FC236}">
                <a16:creationId xmlns:a16="http://schemas.microsoft.com/office/drawing/2014/main" id="{CF364165-EAE8-4CA4-9228-CAC49EB49EC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92544" y="7498327"/>
            <a:ext cx="1853378" cy="137617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hlinkClick r:id="rId8" action="ppaction://hlinksldjump"/>
            <a:extLst>
              <a:ext uri="{FF2B5EF4-FFF2-40B4-BE49-F238E27FC236}">
                <a16:creationId xmlns:a16="http://schemas.microsoft.com/office/drawing/2014/main" id="{15709ADF-F78F-B64B-88E0-DA775A5ACAFE}"/>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Tree>
    <p:extLst>
      <p:ext uri="{BB962C8B-B14F-4D97-AF65-F5344CB8AC3E}">
        <p14:creationId xmlns:p14="http://schemas.microsoft.com/office/powerpoint/2010/main" val="232373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apps trans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1282899" y="8992762"/>
            <a:ext cx="1149831" cy="1019354"/>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215909" y="1218925"/>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2397534" y="8831010"/>
            <a:ext cx="11681322"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 d’exercices, carnet d’entrainement, information santé et nutrition, …). Récupération de données élèves (carnet d’entrainement, évolution des temps, retour d’une analyse d’un élève coach (analyse d’une image, vidéo, …)</a:t>
            </a:r>
          </a:p>
        </p:txBody>
      </p:sp>
      <p:pic>
        <p:nvPicPr>
          <p:cNvPr id="54" name="Image 53">
            <a:hlinkClick r:id="rId6"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7"/>
          <a:srcRect/>
          <a:stretch/>
        </p:blipFill>
        <p:spPr>
          <a:xfrm>
            <a:off x="329286" y="238560"/>
            <a:ext cx="615891" cy="561146"/>
          </a:xfrm>
          <a:prstGeom prst="rect">
            <a:avLst/>
          </a:prstGeom>
        </p:spPr>
      </p:pic>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1127699" y="98380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328576" y="340515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347406" y="526143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Huld</a:t>
            </a:r>
            <a:r>
              <a:rPr lang="fr-FR" sz="1600" dirty="0">
                <a:solidFill>
                  <a:srgbClr val="2A2A2A"/>
                </a:solidFill>
                <a:latin typeface="Avenir Next" panose="020B0503020202020204" pitchFamily="34" charset="0"/>
              </a:rPr>
              <a:t> technique</a:t>
            </a: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747281" y="2150110"/>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Jusqu’à 4 vidéos simultanées</a:t>
            </a:r>
          </a:p>
        </p:txBody>
      </p:sp>
      <p:pic>
        <p:nvPicPr>
          <p:cNvPr id="33" name="Image 32">
            <a:hlinkClick r:id="rId8"/>
            <a:extLst>
              <a:ext uri="{FF2B5EF4-FFF2-40B4-BE49-F238E27FC236}">
                <a16:creationId xmlns:a16="http://schemas.microsoft.com/office/drawing/2014/main" id="{00000000-0008-0000-0100-000071000000}"/>
              </a:ext>
            </a:extLst>
          </p:cNvPr>
          <p:cNvPicPr preferRelativeResize="0">
            <a:picLocks/>
          </p:cNvPicPr>
          <p:nvPr/>
        </p:nvPicPr>
        <p:blipFill>
          <a:blip r:embed="rId9"/>
          <a:stretch>
            <a:fillRect/>
          </a:stretch>
        </p:blipFill>
        <p:spPr>
          <a:xfrm>
            <a:off x="394564" y="4362028"/>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348093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553212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429458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a:t>
            </a:r>
          </a:p>
          <a:p>
            <a:r>
              <a:rPr lang="fr-FR" sz="1600" dirty="0">
                <a:solidFill>
                  <a:srgbClr val="2A2A2A"/>
                </a:solidFill>
                <a:latin typeface="Avenir Next" panose="020B0503020202020204" pitchFamily="34" charset="0"/>
              </a:rPr>
              <a:t>Analyse du rôle de coach</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230773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61989" y="7521774"/>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2459875" y="7347642"/>
            <a:ext cx="10842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1095856" y="838374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061832"/>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6"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2052" name="Picture 4" descr="Hudl Technique IPA Cracked for iOS Free Download">
            <a:hlinkClick r:id="rId11"/>
            <a:extLst>
              <a:ext uri="{FF2B5EF4-FFF2-40B4-BE49-F238E27FC236}">
                <a16:creationId xmlns:a16="http://schemas.microsoft.com/office/drawing/2014/main" id="{5E028BF2-1FC1-4155-AD03-B327123805B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92982" y="4334136"/>
            <a:ext cx="885061" cy="88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9" name="Rectangle 48">
            <a:hlinkClick r:id="" action="ppaction://noaction"/>
            <a:extLst>
              <a:ext uri="{FF2B5EF4-FFF2-40B4-BE49-F238E27FC236}">
                <a16:creationId xmlns:a16="http://schemas.microsoft.com/office/drawing/2014/main" id="{058B636C-5E0D-4512-96AC-C58DA6303324}"/>
              </a:ext>
            </a:extLst>
          </p:cNvPr>
          <p:cNvSpPr/>
          <p:nvPr/>
        </p:nvSpPr>
        <p:spPr>
          <a:xfrm>
            <a:off x="8824684" y="4134652"/>
            <a:ext cx="4787751"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d’analyse de la motricité en enregistrant une vidéo afin de repérer les alignements segmentaires à améliorer.</a:t>
            </a:r>
          </a:p>
        </p:txBody>
      </p:sp>
      <p:pic>
        <p:nvPicPr>
          <p:cNvPr id="32" name="Image 31">
            <a:hlinkClick r:id="rId13" action="ppaction://hlinksldjump"/>
            <a:extLst>
              <a:ext uri="{FF2B5EF4-FFF2-40B4-BE49-F238E27FC236}">
                <a16:creationId xmlns:a16="http://schemas.microsoft.com/office/drawing/2014/main" id="{A512863B-2F02-D440-99C6-01DAED480241}"/>
              </a:ext>
            </a:extLst>
          </p:cNvPr>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pic>
        <p:nvPicPr>
          <p:cNvPr id="35" name="Image 34">
            <a:hlinkClick r:id="rId15"/>
            <a:extLst>
              <a:ext uri="{FF2B5EF4-FFF2-40B4-BE49-F238E27FC236}">
                <a16:creationId xmlns:a16="http://schemas.microsoft.com/office/drawing/2014/main" id="{493C3FC7-9B49-FA40-9949-B792CB59ECE9}"/>
              </a:ext>
            </a:extLst>
          </p:cNvPr>
          <p:cNvPicPr/>
          <p:nvPr/>
        </p:nvPicPr>
        <p:blipFill>
          <a:blip r:embed="rId16">
            <a:extLst>
              <a:ext uri="{28A0092B-C50C-407E-A947-70E740481C1C}">
                <a14:useLocalDpi xmlns:a14="http://schemas.microsoft.com/office/drawing/2010/main"/>
              </a:ext>
            </a:extLst>
          </a:blip>
          <a:srcRect/>
          <a:stretch>
            <a:fillRect/>
          </a:stretch>
        </p:blipFill>
        <p:spPr bwMode="auto">
          <a:xfrm>
            <a:off x="408586" y="2489682"/>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Image 45">
            <a:hlinkClick r:id="rId17"/>
            <a:extLst>
              <a:ext uri="{FF2B5EF4-FFF2-40B4-BE49-F238E27FC236}">
                <a16:creationId xmlns:a16="http://schemas.microsoft.com/office/drawing/2014/main" id="{09F44BC0-4BAE-BE4B-90CE-E1F39EA1C307}"/>
              </a:ext>
            </a:extLst>
          </p:cNvPr>
          <p:cNvPicPr preferRelativeResize="0">
            <a:picLocks/>
          </p:cNvPicPr>
          <p:nvPr/>
        </p:nvPicPr>
        <p:blipFill>
          <a:blip r:embed="rId18"/>
          <a:stretch>
            <a:fillRect/>
          </a:stretch>
        </p:blipFill>
        <p:spPr>
          <a:xfrm>
            <a:off x="7578317" y="2384314"/>
            <a:ext cx="914389" cy="978610"/>
          </a:xfrm>
          <a:prstGeom prst="rect">
            <a:avLst/>
          </a:prstGeom>
        </p:spPr>
      </p:pic>
    </p:spTree>
    <p:extLst>
      <p:ext uri="{BB962C8B-B14F-4D97-AF65-F5344CB8AC3E}">
        <p14:creationId xmlns:p14="http://schemas.microsoft.com/office/powerpoint/2010/main" val="155130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RELAIS apps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664744" y="2398380"/>
            <a:ext cx="5377696" cy="134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simple et rapide permettant de calculer la somme des temps individuels de 4 coureurs sur 50m</a:t>
            </a:r>
          </a:p>
          <a:p>
            <a:r>
              <a:rPr lang="fr-FR" sz="1600" dirty="0">
                <a:solidFill>
                  <a:srgbClr val="2A2A2A"/>
                </a:solidFill>
                <a:latin typeface="Avenir Next" panose="020B0503020202020204" pitchFamily="34" charset="0"/>
              </a:rPr>
              <a:t>Définir des objectifs de temps sur le relais 4x50m en fonction de l'efficacité de la transmission des 4 relayeurs.</a:t>
            </a:r>
          </a:p>
        </p:txBody>
      </p:sp>
      <p:sp>
        <p:nvSpPr>
          <p:cNvPr id="34" name="Rectangle 33">
            <a:hlinkClick r:id="" action="ppaction://noaction"/>
            <a:extLst>
              <a:ext uri="{FF2B5EF4-FFF2-40B4-BE49-F238E27FC236}">
                <a16:creationId xmlns:a16="http://schemas.microsoft.com/office/drawing/2014/main" id="{AAB09816-6BA2-B444-88D8-D011D0A540E9}"/>
              </a:ext>
            </a:extLst>
          </p:cNvPr>
          <p:cNvSpPr/>
          <p:nvPr/>
        </p:nvSpPr>
        <p:spPr>
          <a:xfrm>
            <a:off x="8894242" y="4878484"/>
            <a:ext cx="472497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FR" sz="1600" dirty="0">
                <a:solidFill>
                  <a:srgbClr val="1D1D1F"/>
                </a:solidFill>
                <a:latin typeface="Avenir Next" panose="020B0503020202020204" pitchFamily="34" charset="0"/>
              </a:rPr>
              <a:t>C</a:t>
            </a:r>
            <a:r>
              <a:rPr lang="fr-FR" sz="1600" b="0" i="0" dirty="0">
                <a:solidFill>
                  <a:srgbClr val="1D1D1F"/>
                </a:solidFill>
                <a:effectLst/>
                <a:latin typeface="Avenir Next" panose="020B0503020202020204" pitchFamily="34" charset="0"/>
              </a:rPr>
              <a:t>alculer les différentes vitesses moyennes de déplacement du témoin:</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Lorsqu'il est dans la main du relayé</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Dans la zone de transmission</a:t>
            </a:r>
          </a:p>
          <a:p>
            <a:pPr marL="285750" indent="-285750" algn="l" rtl="0">
              <a:buFont typeface="Arial" panose="020B0604020202020204" pitchFamily="34" charset="0"/>
              <a:buChar char="•"/>
            </a:pPr>
            <a:r>
              <a:rPr lang="fr-FR" sz="1600" b="0" i="0" dirty="0">
                <a:solidFill>
                  <a:srgbClr val="1D1D1F"/>
                </a:solidFill>
                <a:effectLst/>
                <a:latin typeface="Avenir Next" panose="020B0503020202020204" pitchFamily="34" charset="0"/>
              </a:rPr>
              <a:t>Puis dans la main du relayeur</a:t>
            </a:r>
          </a:p>
          <a:p>
            <a:br>
              <a:rPr lang="fr-FR" sz="1600" dirty="0">
                <a:latin typeface="Avenir Next" panose="020B0503020202020204" pitchFamily="34" charset="0"/>
              </a:rPr>
            </a:br>
            <a:endParaRPr lang="fr-FR" sz="1600" dirty="0">
              <a:solidFill>
                <a:srgbClr val="2A2A2A"/>
              </a:solidFill>
              <a:latin typeface="Avenir Next" panose="020B0503020202020204" pitchFamily="34" charset="0"/>
            </a:endParaRPr>
          </a:p>
        </p:txBody>
      </p:sp>
      <p:pic>
        <p:nvPicPr>
          <p:cNvPr id="36" name="Image 35">
            <a:hlinkClick r:id="rId5"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6"/>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6760251"/>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11153" y="386997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i="0" dirty="0">
                <a:solidFill>
                  <a:srgbClr val="212121"/>
                </a:solidFill>
                <a:effectLst/>
                <a:latin typeface="Roboto" panose="020B0604020202020204" pitchFamily="2" charset="0"/>
              </a:rPr>
              <a:t>Relais vitesse EPS</a:t>
            </a:r>
          </a:p>
          <a:p>
            <a:pPr algn="ct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29E79CA9-0086-6F49-BC96-01589FB4ECFA}"/>
              </a:ext>
            </a:extLst>
          </p:cNvPr>
          <p:cNvSpPr/>
          <p:nvPr/>
        </p:nvSpPr>
        <p:spPr>
          <a:xfrm>
            <a:off x="7117962" y="5858600"/>
            <a:ext cx="1938947" cy="55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Transmission</a:t>
            </a:r>
          </a:p>
        </p:txBody>
      </p:sp>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2560977" y="9168223"/>
            <a:ext cx="1079283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données des informations relatives au relais-vitesse.</a:t>
            </a:r>
          </a:p>
        </p:txBody>
      </p:sp>
      <p:sp>
        <p:nvSpPr>
          <p:cNvPr id="53" name="Rectangle 52">
            <a:hlinkClick r:id="rId5"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43" name="Rectangle 42">
            <a:hlinkClick r:id="" action="ppaction://noaction"/>
            <a:extLst>
              <a:ext uri="{FF2B5EF4-FFF2-40B4-BE49-F238E27FC236}">
                <a16:creationId xmlns:a16="http://schemas.microsoft.com/office/drawing/2014/main" id="{456F6B5D-4E0D-4C64-82B1-350731BE258A}"/>
              </a:ext>
            </a:extLst>
          </p:cNvPr>
          <p:cNvSpPr/>
          <p:nvPr/>
        </p:nvSpPr>
        <p:spPr>
          <a:xfrm>
            <a:off x="8774206" y="2347691"/>
            <a:ext cx="480394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Réalise instantanément  la photo finish sur la ligne d’arrivée. Chronomètre fiable qui se peut se déclencher au sifflet ou manuellement.</a:t>
            </a:r>
          </a:p>
        </p:txBody>
      </p:sp>
      <p:sp>
        <p:nvSpPr>
          <p:cNvPr id="48" name="Rectangle 47">
            <a:hlinkClick r:id="" action="ppaction://noaction"/>
            <a:extLst>
              <a:ext uri="{FF2B5EF4-FFF2-40B4-BE49-F238E27FC236}">
                <a16:creationId xmlns:a16="http://schemas.microsoft.com/office/drawing/2014/main" id="{5B4DD463-3EBA-4D81-BC64-029DA91CC4AA}"/>
              </a:ext>
            </a:extLst>
          </p:cNvPr>
          <p:cNvSpPr/>
          <p:nvPr/>
        </p:nvSpPr>
        <p:spPr>
          <a:xfrm>
            <a:off x="7391162" y="338474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Sprint </a:t>
            </a: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55" name="Rectangle 54">
            <a:hlinkClick r:id="" action="ppaction://noaction"/>
            <a:extLst>
              <a:ext uri="{FF2B5EF4-FFF2-40B4-BE49-F238E27FC236}">
                <a16:creationId xmlns:a16="http://schemas.microsoft.com/office/drawing/2014/main" id="{34763C7C-0F20-4349-A72D-8C6A180F2894}"/>
              </a:ext>
            </a:extLst>
          </p:cNvPr>
          <p:cNvSpPr/>
          <p:nvPr/>
        </p:nvSpPr>
        <p:spPr>
          <a:xfrm>
            <a:off x="72311" y="605522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i="0" dirty="0">
                <a:solidFill>
                  <a:srgbClr val="212121"/>
                </a:solidFill>
                <a:effectLst/>
                <a:latin typeface="Roboto" panose="020B0604020202020204" pitchFamily="2" charset="0"/>
              </a:rPr>
              <a:t>Relais EPS</a:t>
            </a:r>
          </a:p>
          <a:p>
            <a:pPr algn="ctr"/>
            <a:endParaRPr lang="fr-FR" sz="1600" dirty="0">
              <a:solidFill>
                <a:srgbClr val="2A2A2A"/>
              </a:solidFill>
              <a:latin typeface="Avenir Next" panose="020B0503020202020204" pitchFamily="34" charset="0"/>
            </a:endParaRPr>
          </a:p>
        </p:txBody>
      </p:sp>
      <p:sp>
        <p:nvSpPr>
          <p:cNvPr id="56" name="Rectangle 55">
            <a:hlinkClick r:id="" action="ppaction://noaction"/>
            <a:extLst>
              <a:ext uri="{FF2B5EF4-FFF2-40B4-BE49-F238E27FC236}">
                <a16:creationId xmlns:a16="http://schemas.microsoft.com/office/drawing/2014/main" id="{7FA8ABC4-1AE8-4457-99BE-B73AB4D39B75}"/>
              </a:ext>
            </a:extLst>
          </p:cNvPr>
          <p:cNvSpPr/>
          <p:nvPr/>
        </p:nvSpPr>
        <p:spPr>
          <a:xfrm>
            <a:off x="1617993" y="4576027"/>
            <a:ext cx="5377696" cy="134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de mesures et indicateurs de la qualité de transmission du témoin</a:t>
            </a:r>
          </a:p>
          <a:p>
            <a:r>
              <a:rPr lang="fr-FR" sz="1600" dirty="0">
                <a:solidFill>
                  <a:srgbClr val="2A2A2A"/>
                </a:solidFill>
                <a:latin typeface="Avenir Next" panose="020B0503020202020204" pitchFamily="34" charset="0"/>
              </a:rPr>
              <a:t>Battre son record à 2,3 ou 4</a:t>
            </a:r>
          </a:p>
        </p:txBody>
      </p:sp>
      <p:sp>
        <p:nvSpPr>
          <p:cNvPr id="61" name="Rectangle 60">
            <a:hlinkClick r:id="" action="ppaction://noaction"/>
            <a:extLst>
              <a:ext uri="{FF2B5EF4-FFF2-40B4-BE49-F238E27FC236}">
                <a16:creationId xmlns:a16="http://schemas.microsoft.com/office/drawing/2014/main" id="{41F8E5C6-FE11-44EE-8D0F-EF899F269EF7}"/>
              </a:ext>
            </a:extLst>
          </p:cNvPr>
          <p:cNvSpPr/>
          <p:nvPr/>
        </p:nvSpPr>
        <p:spPr>
          <a:xfrm>
            <a:off x="2439783" y="7298554"/>
            <a:ext cx="1079283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PeerTube</a:t>
            </a:r>
            <a:r>
              <a:rPr lang="fr-FR" sz="1600" dirty="0">
                <a:solidFill>
                  <a:srgbClr val="2A2A2A"/>
                </a:solidFill>
                <a:latin typeface="Avenir Next" panose="020B0503020202020204" pitchFamily="34" charset="0"/>
              </a:rPr>
              <a:t> : Banque de données académique des contenus précisant les critères de réussite, les alignements segmentaires, ...</a:t>
            </a:r>
          </a:p>
        </p:txBody>
      </p:sp>
      <p:pic>
        <p:nvPicPr>
          <p:cNvPr id="32" name="Image 31">
            <a:hlinkClick r:id="rId7" action="ppaction://hlinksldjump"/>
            <a:extLst>
              <a:ext uri="{FF2B5EF4-FFF2-40B4-BE49-F238E27FC236}">
                <a16:creationId xmlns:a16="http://schemas.microsoft.com/office/drawing/2014/main" id="{3C20F79C-FCF1-E84F-AF87-E2B2D08FC315}"/>
              </a:ext>
            </a:extLst>
          </p:cNvPr>
          <p:cNvPicPr>
            <a:picLocks noChangeAspect="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pic>
        <p:nvPicPr>
          <p:cNvPr id="33" name="Image 32">
            <a:hlinkClick r:id="rId9"/>
            <a:extLst>
              <a:ext uri="{FF2B5EF4-FFF2-40B4-BE49-F238E27FC236}">
                <a16:creationId xmlns:a16="http://schemas.microsoft.com/office/drawing/2014/main" id="{B87D2FF1-DDF0-F843-AD63-BA3B8A6E6F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510" y="2560946"/>
            <a:ext cx="1080445" cy="1028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Image 34">
            <a:hlinkClick r:id="rId11"/>
            <a:extLst>
              <a:ext uri="{FF2B5EF4-FFF2-40B4-BE49-F238E27FC236}">
                <a16:creationId xmlns:a16="http://schemas.microsoft.com/office/drawing/2014/main" id="{F7A36BD6-81A1-A343-B06A-EE961E83BA5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0078" y="4751478"/>
            <a:ext cx="1084905" cy="1088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2" descr="Sprint Timer (ios 2,69 ) App de Photo Finish sur iphone/ipad - PDF  Téléchargement Gratuit">
            <a:hlinkClick r:id="rId13"/>
            <a:extLst>
              <a:ext uri="{FF2B5EF4-FFF2-40B4-BE49-F238E27FC236}">
                <a16:creationId xmlns:a16="http://schemas.microsoft.com/office/drawing/2014/main" id="{A050E389-5ED0-5441-BF70-DA1C7B2657A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547431" y="2393101"/>
            <a:ext cx="1030903" cy="1034388"/>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hlinkClick r:id="rId15"/>
            <a:extLst>
              <a:ext uri="{FF2B5EF4-FFF2-40B4-BE49-F238E27FC236}">
                <a16:creationId xmlns:a16="http://schemas.microsoft.com/office/drawing/2014/main" id="{ADC47D29-1E3F-3346-8F2A-FCC6939995D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47442" y="4659356"/>
            <a:ext cx="1151366" cy="1138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Image 38">
            <a:extLst>
              <a:ext uri="{FF2B5EF4-FFF2-40B4-BE49-F238E27FC236}">
                <a16:creationId xmlns:a16="http://schemas.microsoft.com/office/drawing/2014/main" id="{EB1C7B02-E20E-0C49-AF65-7CAF7E6A7C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11240" y="7519283"/>
            <a:ext cx="1524268" cy="913572"/>
          </a:xfrm>
          <a:prstGeom prst="rect">
            <a:avLst/>
          </a:prstGeom>
        </p:spPr>
      </p:pic>
      <p:pic>
        <p:nvPicPr>
          <p:cNvPr id="40" name="Image 39">
            <a:extLst>
              <a:ext uri="{FF2B5EF4-FFF2-40B4-BE49-F238E27FC236}">
                <a16:creationId xmlns:a16="http://schemas.microsoft.com/office/drawing/2014/main" id="{7234B8D2-785C-CD44-8B54-771B8AC7AB0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73650" y="9376722"/>
            <a:ext cx="1763590" cy="988752"/>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64744" y="9825655"/>
            <a:ext cx="988752" cy="988752"/>
          </a:xfrm>
          <a:prstGeom prst="rect">
            <a:avLst/>
          </a:prstGeom>
        </p:spPr>
      </p:pic>
      <p:pic>
        <p:nvPicPr>
          <p:cNvPr id="62" name="Image 61">
            <a:extLst>
              <a:ext uri="{FF2B5EF4-FFF2-40B4-BE49-F238E27FC236}">
                <a16:creationId xmlns:a16="http://schemas.microsoft.com/office/drawing/2014/main" id="{1855031C-BE9C-400C-8F36-AA402FC1F4E7}"/>
              </a:ext>
            </a:extLst>
          </p:cNvPr>
          <p:cNvPicPr>
            <a:picLocks noChangeAspect="1"/>
          </p:cNvPicPr>
          <p:nvPr/>
        </p:nvPicPr>
        <p:blipFill>
          <a:blip r:embed="rId20"/>
          <a:stretch>
            <a:fillRect/>
          </a:stretch>
        </p:blipFill>
        <p:spPr>
          <a:xfrm>
            <a:off x="1859020" y="8158928"/>
            <a:ext cx="428625" cy="495300"/>
          </a:xfrm>
          <a:prstGeom prst="rect">
            <a:avLst/>
          </a:prstGeom>
        </p:spPr>
      </p:pic>
    </p:spTree>
    <p:extLst>
      <p:ext uri="{BB962C8B-B14F-4D97-AF65-F5344CB8AC3E}">
        <p14:creationId xmlns:p14="http://schemas.microsoft.com/office/powerpoint/2010/main" val="133563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EBBE8CE-F0E4-4A48-86FD-CE3C07DBC206}"/>
              </a:ext>
            </a:extLst>
          </p:cNvPr>
          <p:cNvSpPr/>
          <p:nvPr/>
        </p:nvSpPr>
        <p:spPr>
          <a:xfrm>
            <a:off x="0" y="0"/>
            <a:ext cx="14400213" cy="1066800"/>
          </a:xfrm>
          <a:prstGeom prst="rect">
            <a:avLst/>
          </a:prstGeom>
          <a:solidFill>
            <a:srgbClr val="9D2B2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31">
            <a:extLst>
              <a:ext uri="{FF2B5EF4-FFF2-40B4-BE49-F238E27FC236}">
                <a16:creationId xmlns:a16="http://schemas.microsoft.com/office/drawing/2014/main" id="{54D07A8F-245C-4249-8147-0A603A2ED906}"/>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hlinkClick r:id="" action="ppaction://noaction"/>
            <a:extLst>
              <a:ext uri="{FF2B5EF4-FFF2-40B4-BE49-F238E27FC236}">
                <a16:creationId xmlns:a16="http://schemas.microsoft.com/office/drawing/2014/main" id="{AC21D1EF-819E-5F44-AB54-632B09327197}"/>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RELAIS-VITESSE : tableurs et diaporamas</a:t>
            </a:r>
          </a:p>
        </p:txBody>
      </p:sp>
      <p:sp>
        <p:nvSpPr>
          <p:cNvPr id="46" name="Titre 1">
            <a:extLst>
              <a:ext uri="{FF2B5EF4-FFF2-40B4-BE49-F238E27FC236}">
                <a16:creationId xmlns:a16="http://schemas.microsoft.com/office/drawing/2014/main" id="{28090977-4354-834C-8A3B-55095D897BBC}"/>
              </a:ext>
            </a:extLst>
          </p:cNvPr>
          <p:cNvSpPr txBox="1">
            <a:spLocks/>
          </p:cNvSpPr>
          <p:nvPr/>
        </p:nvSpPr>
        <p:spPr>
          <a:xfrm>
            <a:off x="2761456" y="-1257300"/>
            <a:ext cx="9144000" cy="1066800"/>
          </a:xfrm>
          <a:prstGeom prst="rect">
            <a:avLst/>
          </a:prstGeom>
        </p:spPr>
        <p:txBody>
          <a:bodyPr vert="horz" lIns="91440" tIns="45720" rIns="91440" bIns="45720" rtlCol="0" anchor="b">
            <a:normAutofit fontScale="82500" lnSpcReduction="20000"/>
          </a:bodyPr>
          <a:lstStyle>
            <a:lvl1pPr algn="ctr" defTabSz="1439997" rtl="0" eaLnBrk="1" latinLnBrk="0" hangingPunct="1">
              <a:lnSpc>
                <a:spcPct val="90000"/>
              </a:lnSpc>
              <a:spcBef>
                <a:spcPct val="0"/>
              </a:spcBef>
              <a:buNone/>
              <a:defRPr sz="9449" kern="1200">
                <a:solidFill>
                  <a:schemeClr val="tx1"/>
                </a:solidFill>
                <a:latin typeface="+mj-lt"/>
                <a:ea typeface="+mj-ea"/>
                <a:cs typeface="+mj-cs"/>
              </a:defRPr>
            </a:lvl1pPr>
          </a:lstStyle>
          <a:p>
            <a:r>
              <a:rPr lang="fr-FR">
                <a:latin typeface="Avenir Next" panose="020B0503020202020204" pitchFamily="34" charset="0"/>
              </a:rPr>
              <a:t>RELAIS tableurs</a:t>
            </a:r>
            <a:endParaRPr lang="fr-FR" dirty="0">
              <a:latin typeface="Avenir Next" panose="020B0503020202020204" pitchFamily="34" charset="0"/>
            </a:endParaRPr>
          </a:p>
        </p:txBody>
      </p:sp>
      <p:sp>
        <p:nvSpPr>
          <p:cNvPr id="47" name="Rectangle 46">
            <a:extLst>
              <a:ext uri="{FF2B5EF4-FFF2-40B4-BE49-F238E27FC236}">
                <a16:creationId xmlns:a16="http://schemas.microsoft.com/office/drawing/2014/main" id="{22DE3B22-0169-9E40-98CB-63326F53FF65}"/>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Image 47">
            <a:extLst>
              <a:ext uri="{FF2B5EF4-FFF2-40B4-BE49-F238E27FC236}">
                <a16:creationId xmlns:a16="http://schemas.microsoft.com/office/drawing/2014/main" id="{4F48C2D3-3285-0D4A-9EE0-57D217C9E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49" name="Image 48">
            <a:extLst>
              <a:ext uri="{FF2B5EF4-FFF2-40B4-BE49-F238E27FC236}">
                <a16:creationId xmlns:a16="http://schemas.microsoft.com/office/drawing/2014/main" id="{DA33AAC4-7036-004C-992C-A4F853128F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8068" cy="788068"/>
          </a:xfrm>
          <a:prstGeom prst="rect">
            <a:avLst/>
          </a:prstGeom>
        </p:spPr>
      </p:pic>
      <p:sp>
        <p:nvSpPr>
          <p:cNvPr id="52" name="Rectangle 51">
            <a:hlinkClick r:id="" action="ppaction://noaction"/>
            <a:extLst>
              <a:ext uri="{FF2B5EF4-FFF2-40B4-BE49-F238E27FC236}">
                <a16:creationId xmlns:a16="http://schemas.microsoft.com/office/drawing/2014/main" id="{B6876882-6EF1-D44C-ACA9-EF2A6CF743DC}"/>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53" name="Rectangle 52">
            <a:hlinkClick r:id="" action="ppaction://noaction"/>
            <a:extLst>
              <a:ext uri="{FF2B5EF4-FFF2-40B4-BE49-F238E27FC236}">
                <a16:creationId xmlns:a16="http://schemas.microsoft.com/office/drawing/2014/main" id="{B7281D64-010A-9C4D-98C0-3055D57943A5}"/>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55" name="Connecteur droit 54">
            <a:extLst>
              <a:ext uri="{FF2B5EF4-FFF2-40B4-BE49-F238E27FC236}">
                <a16:creationId xmlns:a16="http://schemas.microsoft.com/office/drawing/2014/main" id="{A9B435EC-513A-A444-81B3-F7E8DF9D0221}"/>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hlinkClick r:id="" action="ppaction://noaction"/>
            <a:extLst>
              <a:ext uri="{FF2B5EF4-FFF2-40B4-BE49-F238E27FC236}">
                <a16:creationId xmlns:a16="http://schemas.microsoft.com/office/drawing/2014/main" id="{BC1A3F5D-480D-8840-9FBE-B7E916A26844}"/>
              </a:ext>
            </a:extLst>
          </p:cNvPr>
          <p:cNvSpPr/>
          <p:nvPr/>
        </p:nvSpPr>
        <p:spPr>
          <a:xfrm>
            <a:off x="3450575" y="3186521"/>
            <a:ext cx="3625037" cy="184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rgbClr val="2A2A2A"/>
                </a:solidFill>
                <a:latin typeface="Avenir Next" panose="020B0503020202020204" pitchFamily="34" charset="0"/>
              </a:rPr>
              <a:t>Sélectionner les AFC, AFL ou ALFP retenues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Décliner-les en 4 indicateurs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Définir les leçons d’évaluation</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Ajouter les élèves</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Evaluation individuelle</a:t>
            </a:r>
          </a:p>
          <a:p>
            <a:pPr marL="285750" indent="-285750">
              <a:buFont typeface="Arial" panose="020B0604020202020204" pitchFamily="34" charset="0"/>
              <a:buChar char="•"/>
            </a:pPr>
            <a:r>
              <a:rPr lang="fr-FR" sz="1600" dirty="0">
                <a:solidFill>
                  <a:srgbClr val="2A2A2A"/>
                </a:solidFill>
                <a:latin typeface="Avenir Next" panose="020B0503020202020204" pitchFamily="34" charset="0"/>
              </a:rPr>
              <a:t>Synthèse lisible par élèves, attendues et classe</a:t>
            </a:r>
          </a:p>
          <a:p>
            <a:endParaRPr lang="fr-FR" sz="1600" dirty="0">
              <a:solidFill>
                <a:srgbClr val="2A2A2A"/>
              </a:solidFill>
              <a:latin typeface="Avenir Next" panose="020B0503020202020204" pitchFamily="34" charset="0"/>
            </a:endParaRPr>
          </a:p>
        </p:txBody>
      </p:sp>
      <p:sp>
        <p:nvSpPr>
          <p:cNvPr id="57" name="Rectangle 56">
            <a:hlinkClick r:id="" action="ppaction://noaction"/>
            <a:extLst>
              <a:ext uri="{FF2B5EF4-FFF2-40B4-BE49-F238E27FC236}">
                <a16:creationId xmlns:a16="http://schemas.microsoft.com/office/drawing/2014/main" id="{48FA5A89-2E9A-2942-B76F-662E1CDA6A36}"/>
              </a:ext>
            </a:extLst>
          </p:cNvPr>
          <p:cNvSpPr/>
          <p:nvPr/>
        </p:nvSpPr>
        <p:spPr>
          <a:xfrm>
            <a:off x="9782487" y="2524592"/>
            <a:ext cx="4545122"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Avenir Next" panose="020B0503020202020204"/>
              </a:rPr>
              <a:t>T</a:t>
            </a:r>
            <a:r>
              <a:rPr lang="fr-FR" sz="1600" b="0" i="0" dirty="0">
                <a:solidFill>
                  <a:schemeClr val="tx1"/>
                </a:solidFill>
                <a:effectLst/>
                <a:latin typeface="Avenir Next" panose="020B0503020202020204"/>
              </a:rPr>
              <a:t>ableur </a:t>
            </a:r>
            <a:r>
              <a:rPr lang="fr-FR" sz="1600" dirty="0">
                <a:solidFill>
                  <a:schemeClr val="tx1"/>
                </a:solidFill>
                <a:latin typeface="Avenir Next" panose="020B0503020202020204"/>
              </a:rPr>
              <a:t>permettant</a:t>
            </a:r>
            <a:r>
              <a:rPr lang="fr-FR" sz="1600" b="0" i="0" dirty="0">
                <a:solidFill>
                  <a:schemeClr val="tx1"/>
                </a:solidFill>
                <a:effectLst/>
                <a:latin typeface="Avenir Next" panose="020B0503020202020204"/>
              </a:rPr>
              <a:t> d’avoir accès rapidement à la vitesse cible d’un binôme afin qu’ils puissent réaliser des essais avec différents partenaires.</a:t>
            </a:r>
            <a:endParaRPr lang="fr-FR" sz="1600" dirty="0">
              <a:solidFill>
                <a:schemeClr val="tx1"/>
              </a:solidFill>
              <a:latin typeface="Avenir Next" panose="020B0503020202020204"/>
            </a:endParaRPr>
          </a:p>
        </p:txBody>
      </p:sp>
      <p:sp>
        <p:nvSpPr>
          <p:cNvPr id="58" name="Rectangle 57">
            <a:hlinkClick r:id="" action="ppaction://noaction"/>
            <a:extLst>
              <a:ext uri="{FF2B5EF4-FFF2-40B4-BE49-F238E27FC236}">
                <a16:creationId xmlns:a16="http://schemas.microsoft.com/office/drawing/2014/main" id="{9DB8A7D8-B02D-D44C-BF77-D66FB75EC7CE}"/>
              </a:ext>
            </a:extLst>
          </p:cNvPr>
          <p:cNvSpPr/>
          <p:nvPr/>
        </p:nvSpPr>
        <p:spPr>
          <a:xfrm>
            <a:off x="7351220" y="3648683"/>
            <a:ext cx="232043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Numbers - Relais-vitesse 12 secondes</a:t>
            </a:r>
          </a:p>
          <a:p>
            <a:pPr algn="ctr"/>
            <a:endParaRPr lang="fr-FR" sz="1600" dirty="0">
              <a:solidFill>
                <a:srgbClr val="2A2A2A"/>
              </a:solidFill>
              <a:latin typeface="Avenir Next" panose="020B0503020202020204" pitchFamily="34" charset="0"/>
            </a:endParaRPr>
          </a:p>
        </p:txBody>
      </p:sp>
      <p:pic>
        <p:nvPicPr>
          <p:cNvPr id="59" name="Image 58">
            <a:hlinkClick r:id="rId5" action="ppaction://hlinksldjump"/>
            <a:extLst>
              <a:ext uri="{FF2B5EF4-FFF2-40B4-BE49-F238E27FC236}">
                <a16:creationId xmlns:a16="http://schemas.microsoft.com/office/drawing/2014/main" id="{E2E9546E-86A4-7D47-A7C6-B0A54121D2D6}"/>
              </a:ext>
            </a:extLst>
          </p:cNvPr>
          <p:cNvPicPr>
            <a:picLocks noChangeAspect="1"/>
          </p:cNvPicPr>
          <p:nvPr/>
        </p:nvPicPr>
        <p:blipFill>
          <a:blip r:embed="rId6"/>
          <a:srcRect/>
          <a:stretch/>
        </p:blipFill>
        <p:spPr>
          <a:xfrm>
            <a:off x="329286" y="238560"/>
            <a:ext cx="615891" cy="561146"/>
          </a:xfrm>
          <a:prstGeom prst="rect">
            <a:avLst/>
          </a:prstGeom>
        </p:spPr>
      </p:pic>
      <p:sp>
        <p:nvSpPr>
          <p:cNvPr id="61" name="Rectangle 60">
            <a:hlinkClick r:id="" action="ppaction://noaction"/>
            <a:extLst>
              <a:ext uri="{FF2B5EF4-FFF2-40B4-BE49-F238E27FC236}">
                <a16:creationId xmlns:a16="http://schemas.microsoft.com/office/drawing/2014/main" id="{61C1D07F-CD18-1044-B899-8596E3561882}"/>
              </a:ext>
            </a:extLst>
          </p:cNvPr>
          <p:cNvSpPr/>
          <p:nvPr/>
        </p:nvSpPr>
        <p:spPr>
          <a:xfrm>
            <a:off x="10600452" y="7316741"/>
            <a:ext cx="297516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Description de l’utilisation d’une tablette en relais-vitesse avec une classe</a:t>
            </a:r>
          </a:p>
        </p:txBody>
      </p:sp>
      <p:cxnSp>
        <p:nvCxnSpPr>
          <p:cNvPr id="62" name="Connecteur droit 61">
            <a:extLst>
              <a:ext uri="{FF2B5EF4-FFF2-40B4-BE49-F238E27FC236}">
                <a16:creationId xmlns:a16="http://schemas.microsoft.com/office/drawing/2014/main" id="{148A3DDB-96EC-3440-9865-5571039BFE66}"/>
              </a:ext>
            </a:extLst>
          </p:cNvPr>
          <p:cNvCxnSpPr>
            <a:cxnSpLocks/>
          </p:cNvCxnSpPr>
          <p:nvPr/>
        </p:nvCxnSpPr>
        <p:spPr>
          <a:xfrm flipH="1">
            <a:off x="7200106" y="5354984"/>
            <a:ext cx="686510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hlinkClick r:id="" action="ppaction://noaction"/>
            <a:extLst>
              <a:ext uri="{FF2B5EF4-FFF2-40B4-BE49-F238E27FC236}">
                <a16:creationId xmlns:a16="http://schemas.microsoft.com/office/drawing/2014/main" id="{166F511C-6704-7346-BFA8-A9DBB0D87D8D}"/>
              </a:ext>
            </a:extLst>
          </p:cNvPr>
          <p:cNvSpPr/>
          <p:nvPr/>
        </p:nvSpPr>
        <p:spPr>
          <a:xfrm>
            <a:off x="999579" y="466942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Suivi des AFLP</a:t>
            </a:r>
          </a:p>
        </p:txBody>
      </p:sp>
      <p:sp>
        <p:nvSpPr>
          <p:cNvPr id="64" name="Rectangle 63">
            <a:hlinkClick r:id="rId5" action="ppaction://hlinksldjump"/>
            <a:extLst>
              <a:ext uri="{FF2B5EF4-FFF2-40B4-BE49-F238E27FC236}">
                <a16:creationId xmlns:a16="http://schemas.microsoft.com/office/drawing/2014/main" id="{5CA23196-57BA-9C4C-926B-FACED70D3EA4}"/>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65" name="Image 64">
            <a:hlinkClick r:id="rId7"/>
            <a:extLst>
              <a:ext uri="{FF2B5EF4-FFF2-40B4-BE49-F238E27FC236}">
                <a16:creationId xmlns:a16="http://schemas.microsoft.com/office/drawing/2014/main" id="{47B12C41-7D6A-5941-A442-6BB57FFE52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797" y="2658733"/>
            <a:ext cx="1789000" cy="1112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Image 65">
            <a:extLst>
              <a:ext uri="{FF2B5EF4-FFF2-40B4-BE49-F238E27FC236}">
                <a16:creationId xmlns:a16="http://schemas.microsoft.com/office/drawing/2014/main" id="{F2BF4B8B-D28A-914D-93ED-298AE31D25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1532" y="2725194"/>
            <a:ext cx="3074550" cy="1965273"/>
          </a:xfrm>
          <a:prstGeom prst="rect">
            <a:avLst/>
          </a:prstGeom>
        </p:spPr>
      </p:pic>
      <p:pic>
        <p:nvPicPr>
          <p:cNvPr id="68" name="Image 67">
            <a:hlinkClick r:id="rId10"/>
            <a:extLst>
              <a:ext uri="{FF2B5EF4-FFF2-40B4-BE49-F238E27FC236}">
                <a16:creationId xmlns:a16="http://schemas.microsoft.com/office/drawing/2014/main" id="{96C5EDA0-6AA5-7447-ACD3-3BB71EF1EA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70582" y="7327052"/>
            <a:ext cx="2442866" cy="1374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2">
            <a:extLst>
              <a:ext uri="{FF2B5EF4-FFF2-40B4-BE49-F238E27FC236}">
                <a16:creationId xmlns:a16="http://schemas.microsoft.com/office/drawing/2014/main" id="{FBEFCBBF-7A9F-B64F-8E6D-7AC815BF866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776832" y="8205659"/>
            <a:ext cx="823620" cy="823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2" name="Image 71">
            <a:hlinkClick r:id="rId13" action="ppaction://hlinksldjump"/>
            <a:extLst>
              <a:ext uri="{FF2B5EF4-FFF2-40B4-BE49-F238E27FC236}">
                <a16:creationId xmlns:a16="http://schemas.microsoft.com/office/drawing/2014/main" id="{D40B0631-563C-F040-B1A1-00A3F084083E}"/>
              </a:ext>
            </a:extLst>
          </p:cNvPr>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038705" y="141452"/>
            <a:ext cx="869218" cy="817254"/>
          </a:xfrm>
          <a:prstGeom prst="rect">
            <a:avLst/>
          </a:prstGeom>
        </p:spPr>
      </p:pic>
      <p:sp>
        <p:nvSpPr>
          <p:cNvPr id="27" name="Rectangle 26">
            <a:hlinkClick r:id="" action="ppaction://noaction"/>
            <a:extLst>
              <a:ext uri="{FF2B5EF4-FFF2-40B4-BE49-F238E27FC236}">
                <a16:creationId xmlns:a16="http://schemas.microsoft.com/office/drawing/2014/main" id="{FC54E6DA-A55F-E347-93CD-27CD8A139581}"/>
              </a:ext>
            </a:extLst>
          </p:cNvPr>
          <p:cNvSpPr/>
          <p:nvPr/>
        </p:nvSpPr>
        <p:spPr>
          <a:xfrm>
            <a:off x="3514230" y="5691677"/>
            <a:ext cx="3625037" cy="184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Fichier créé pour aider à la progression des élèves.</a:t>
            </a:r>
          </a:p>
          <a:p>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6B3C4018-0AF1-E141-860D-F017225EC9BA}"/>
              </a:ext>
            </a:extLst>
          </p:cNvPr>
          <p:cNvSpPr/>
          <p:nvPr/>
        </p:nvSpPr>
        <p:spPr>
          <a:xfrm>
            <a:off x="1063234" y="71745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Aide à la progression</a:t>
            </a:r>
          </a:p>
        </p:txBody>
      </p:sp>
      <p:pic>
        <p:nvPicPr>
          <p:cNvPr id="29" name="Image 28">
            <a:hlinkClick r:id="rId15"/>
            <a:extLst>
              <a:ext uri="{FF2B5EF4-FFF2-40B4-BE49-F238E27FC236}">
                <a16:creationId xmlns:a16="http://schemas.microsoft.com/office/drawing/2014/main" id="{8B222FA0-F0A8-D045-9E40-C796B4CA1DC5}"/>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315187" y="5318755"/>
            <a:ext cx="3074550" cy="1788463"/>
          </a:xfrm>
          <a:prstGeom prst="rect">
            <a:avLst/>
          </a:prstGeom>
        </p:spPr>
      </p:pic>
      <p:sp>
        <p:nvSpPr>
          <p:cNvPr id="30" name="Rectangle 29">
            <a:hlinkClick r:id="rId17"/>
            <a:extLst>
              <a:ext uri="{FF2B5EF4-FFF2-40B4-BE49-F238E27FC236}">
                <a16:creationId xmlns:a16="http://schemas.microsoft.com/office/drawing/2014/main" id="{56B53295-A6BB-2548-9B94-76EEC2961DE7}"/>
              </a:ext>
            </a:extLst>
          </p:cNvPr>
          <p:cNvSpPr/>
          <p:nvPr/>
        </p:nvSpPr>
        <p:spPr>
          <a:xfrm>
            <a:off x="1656260" y="8205659"/>
            <a:ext cx="4110425" cy="1844691"/>
          </a:xfrm>
          <a:prstGeom prst="rect">
            <a:avLst/>
          </a:prstGeom>
          <a:no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2A2A2A"/>
                </a:solidFill>
                <a:latin typeface="Avenir Next" panose="020B0503020202020204" pitchFamily="34" charset="0"/>
              </a:rPr>
              <a:t>Créer facilement votre propre application PC ou tablette en suivant nos tutoriels Excel en ligne sur le site EPS de l’Académie de Lyon</a:t>
            </a:r>
          </a:p>
        </p:txBody>
      </p:sp>
      <p:pic>
        <p:nvPicPr>
          <p:cNvPr id="3" name="Image 2">
            <a:hlinkClick r:id="rId17"/>
            <a:extLst>
              <a:ext uri="{FF2B5EF4-FFF2-40B4-BE49-F238E27FC236}">
                <a16:creationId xmlns:a16="http://schemas.microsoft.com/office/drawing/2014/main" id="{842B1CAB-6850-3841-8034-DF4C8D37337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914549" y="9484054"/>
            <a:ext cx="1075553" cy="1075553"/>
          </a:xfrm>
          <a:prstGeom prst="rect">
            <a:avLst/>
          </a:prstGeom>
        </p:spPr>
      </p:pic>
    </p:spTree>
    <p:extLst>
      <p:ext uri="{BB962C8B-B14F-4D97-AF65-F5344CB8AC3E}">
        <p14:creationId xmlns:p14="http://schemas.microsoft.com/office/powerpoint/2010/main" val="183748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numériques</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642192" y="1934492"/>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p:txBody>
      </p:sp>
      <p:sp>
        <p:nvSpPr>
          <p:cNvPr id="83" name="Rectangle 82">
            <a:hlinkClick r:id="rId7"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579670"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COURSE D’ORIENTATION</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4" name="Image 13">
            <a:hlinkClick r:id="rId8" action="ppaction://hlinksldjump"/>
            <a:extLst>
              <a:ext uri="{FF2B5EF4-FFF2-40B4-BE49-F238E27FC236}">
                <a16:creationId xmlns:a16="http://schemas.microsoft.com/office/drawing/2014/main" id="{103511AF-9615-1C45-B73B-30C1F0851E7B}"/>
              </a:ext>
            </a:extLst>
          </p:cNvPr>
          <p:cNvPicPr>
            <a:picLocks noChangeAspect="1"/>
          </p:cNvPicPr>
          <p:nvPr/>
        </p:nvPicPr>
        <p:blipFill>
          <a:blip r:embed="rId9">
            <a:clrChange>
              <a:clrFrom>
                <a:srgbClr val="EFEEEA"/>
              </a:clrFrom>
              <a:clrTo>
                <a:srgbClr val="EFEEEA">
                  <a:alpha val="0"/>
                </a:srgbClr>
              </a:clrTo>
            </a:clrChange>
          </a:blip>
          <a:stretch>
            <a:fillRect/>
          </a:stretch>
        </p:blipFill>
        <p:spPr>
          <a:xfrm>
            <a:off x="13220033" y="74998"/>
            <a:ext cx="684517" cy="866636"/>
          </a:xfrm>
          <a:prstGeom prst="rect">
            <a:avLst/>
          </a:prstGeom>
        </p:spPr>
      </p:pic>
    </p:spTree>
    <p:extLst>
      <p:ext uri="{BB962C8B-B14F-4D97-AF65-F5344CB8AC3E}">
        <p14:creationId xmlns:p14="http://schemas.microsoft.com/office/powerpoint/2010/main" val="99471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préambule1</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B94DD077-0CE3-6C4B-A1F6-E6785945611D}"/>
              </a:ext>
            </a:extLst>
          </p:cNvPr>
          <p:cNvSpPr txBox="1"/>
          <p:nvPr/>
        </p:nvSpPr>
        <p:spPr>
          <a:xfrm>
            <a:off x="5498710" y="235803"/>
            <a:ext cx="3402791" cy="830997"/>
          </a:xfrm>
          <a:prstGeom prst="rect">
            <a:avLst/>
          </a:prstGeom>
          <a:noFill/>
        </p:spPr>
        <p:txBody>
          <a:bodyPr wrap="none" rtlCol="0">
            <a:spAutoFit/>
          </a:bodyPr>
          <a:lstStyle/>
          <a:p>
            <a:r>
              <a:rPr lang="fr-FR" sz="4800" b="1" dirty="0">
                <a:solidFill>
                  <a:schemeClr val="bg1"/>
                </a:solidFill>
                <a:latin typeface="Avenir Next" panose="020B0503020202020204" pitchFamily="34" charset="0"/>
              </a:rPr>
              <a:t>Préambule</a:t>
            </a:r>
          </a:p>
        </p:txBody>
      </p:sp>
      <p:sp>
        <p:nvSpPr>
          <p:cNvPr id="15" name="Rectangle 14">
            <a:hlinkClick r:id="rId5" action="ppaction://hlinksldjump"/>
            <a:extLst>
              <a:ext uri="{FF2B5EF4-FFF2-40B4-BE49-F238E27FC236}">
                <a16:creationId xmlns:a16="http://schemas.microsoft.com/office/drawing/2014/main" id="{E1BFC27D-0F42-0B46-84CE-6CA9D6293990}"/>
              </a:ext>
            </a:extLst>
          </p:cNvPr>
          <p:cNvSpPr/>
          <p:nvPr/>
        </p:nvSpPr>
        <p:spPr>
          <a:xfrm>
            <a:off x="945177" y="1638072"/>
            <a:ext cx="12572039" cy="5363030"/>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Que ce soit en amont, pendant ou après la leçon, le numérique peut apporter une plus-value qu’il faut mesurer. </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Cette mesure nécessite de se poser la question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400" i="0" u="none" strike="noStrike" kern="0" cap="none" spc="0" normalizeH="0" baseline="0" noProof="0" dirty="0">
                <a:ln>
                  <a:noFill/>
                </a:ln>
                <a:solidFill>
                  <a:schemeClr val="tx1">
                    <a:lumMod val="85000"/>
                    <a:lumOff val="15000"/>
                  </a:schemeClr>
                </a:solidFill>
                <a:effectLst/>
                <a:uLnTx/>
                <a:uFillTx/>
                <a:latin typeface="Avenir Next" panose="020B0503020202020204" pitchFamily="34" charset="0"/>
                <a:ea typeface="Calibri" panose="020F0502020204030204" pitchFamily="34" charset="0"/>
                <a:cs typeface="Arial" panose="020B0604020202020204" pitchFamily="34" charset="0"/>
              </a:rPr>
              <a:t>« Qu’est ce que je gagne en terme d’efficacité pédagogique et quels sont les bénéfices pour les apprentissages des élèves à utiliser le numérique à ce moment là ? »</a:t>
            </a:r>
            <a:endParaRPr kumimoji="0" lang="fr-FR" sz="4400" i="0" u="none" strike="noStrike" kern="0" cap="none" spc="0" normalizeH="0" baseline="0" noProof="0" dirty="0">
              <a:ln>
                <a:noFill/>
              </a:ln>
              <a:solidFill>
                <a:schemeClr val="tx1">
                  <a:lumMod val="85000"/>
                  <a:lumOff val="15000"/>
                </a:schemeClr>
              </a:solidFill>
              <a:effectLst/>
              <a:uLnTx/>
              <a:uFillTx/>
              <a:latin typeface="Gill Sans MT" panose="020B0502020104020203"/>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F600563A-1D14-9940-9107-15A2BBFF2182}"/>
              </a:ext>
            </a:extLst>
          </p:cNvPr>
          <p:cNvPicPr>
            <a:picLocks noChangeAspect="1"/>
          </p:cNvPicPr>
          <p:nvPr/>
        </p:nvPicPr>
        <p:blipFill>
          <a:blip r:embed="rId6"/>
          <a:stretch>
            <a:fillRect/>
          </a:stretch>
        </p:blipFill>
        <p:spPr>
          <a:xfrm>
            <a:off x="5923548" y="7764530"/>
            <a:ext cx="3375387" cy="2467060"/>
          </a:xfrm>
          <a:prstGeom prst="rect">
            <a:avLst/>
          </a:prstGeom>
        </p:spPr>
      </p:pic>
    </p:spTree>
    <p:extLst>
      <p:ext uri="{BB962C8B-B14F-4D97-AF65-F5344CB8AC3E}">
        <p14:creationId xmlns:p14="http://schemas.microsoft.com/office/powerpoint/2010/main" val="24396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A860B8B-B5AF-A141-9770-E85BB07F40DD}"/>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1" name="Triangle 20">
            <a:extLst>
              <a:ext uri="{FF2B5EF4-FFF2-40B4-BE49-F238E27FC236}">
                <a16:creationId xmlns:a16="http://schemas.microsoft.com/office/drawing/2014/main" id="{6684A083-A689-4949-9F9D-476989B9DF78}"/>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hlinkClick r:id="rId3" action="ppaction://hlinksldjump"/>
            <a:extLst>
              <a:ext uri="{FF2B5EF4-FFF2-40B4-BE49-F238E27FC236}">
                <a16:creationId xmlns:a16="http://schemas.microsoft.com/office/drawing/2014/main" id="{31D55F66-2E62-A245-83ED-B7BB1A95DE34}"/>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matériels numériques 1/2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396" y="2369910"/>
            <a:ext cx="1648654" cy="1078559"/>
          </a:xfrm>
          <a:prstGeom prst="rect">
            <a:avLst/>
          </a:prstGeom>
        </p:spPr>
      </p:pic>
      <p:pic>
        <p:nvPicPr>
          <p:cNvPr id="56" name="Image 55">
            <a:hlinkClick r:id="rId6"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7"/>
          <a:srcRect/>
          <a:stretch/>
        </p:blipFill>
        <p:spPr>
          <a:xfrm>
            <a:off x="329286" y="238560"/>
            <a:ext cx="615891" cy="561146"/>
          </a:xfrm>
          <a:prstGeom prst="rect">
            <a:avLst/>
          </a:prstGeom>
        </p:spPr>
      </p:pic>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17983" y="361637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40" name="Rectangle 39">
            <a:hlinkClick r:id="rId6"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6" name="ZoneTexte 5"/>
          <p:cNvSpPr txBox="1"/>
          <p:nvPr/>
        </p:nvSpPr>
        <p:spPr>
          <a:xfrm>
            <a:off x="2239685" y="2637400"/>
            <a:ext cx="4471358" cy="2585323"/>
          </a:xfrm>
          <a:prstGeom prst="rect">
            <a:avLst/>
          </a:prstGeom>
          <a:noFill/>
        </p:spPr>
        <p:txBody>
          <a:bodyPr wrap="square" rtlCol="0">
            <a:spAutoFit/>
          </a:bodyPr>
          <a:lstStyle/>
          <a:p>
            <a:r>
              <a:rPr lang="fr-FR" dirty="0"/>
              <a:t>Gestion de course d’orientation avec 3 tablettes Android à partir de l’application de la suite Pro-EPS Chrono network (une tablette serveur, une tablette départ, une tablette arrivée)</a:t>
            </a:r>
          </a:p>
          <a:p>
            <a:r>
              <a:rPr lang="fr-FR" dirty="0">
                <a:hlinkClick r:id="rId8"/>
              </a:rPr>
              <a:t>http://proeps.pdagogie.com/chrono-network/</a:t>
            </a:r>
            <a:endParaRPr lang="fr-FR" dirty="0"/>
          </a:p>
          <a:p>
            <a:endParaRPr lang="fr-FR" dirty="0"/>
          </a:p>
          <a:p>
            <a:endParaRPr lang="fr-FR" dirty="0"/>
          </a:p>
        </p:txBody>
      </p:sp>
      <p:pic>
        <p:nvPicPr>
          <p:cNvPr id="10" name="Imag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05784" y="2388506"/>
            <a:ext cx="1631939" cy="1081976"/>
          </a:xfrm>
          <a:prstGeom prst="rect">
            <a:avLst/>
          </a:prstGeom>
        </p:spPr>
      </p:pic>
      <p:sp>
        <p:nvSpPr>
          <p:cNvPr id="12" name="ZoneTexte 11"/>
          <p:cNvSpPr txBox="1"/>
          <p:nvPr/>
        </p:nvSpPr>
        <p:spPr>
          <a:xfrm>
            <a:off x="10932464" y="2388506"/>
            <a:ext cx="3331029" cy="6463308"/>
          </a:xfrm>
          <a:prstGeom prst="rect">
            <a:avLst/>
          </a:prstGeom>
          <a:noFill/>
        </p:spPr>
        <p:txBody>
          <a:bodyPr wrap="square" rtlCol="0">
            <a:spAutoFit/>
          </a:bodyPr>
          <a:lstStyle/>
          <a:p>
            <a:r>
              <a:rPr lang="fr-FR" dirty="0"/>
              <a:t>Mini routeur TP-</a:t>
            </a:r>
            <a:r>
              <a:rPr lang="fr-FR" dirty="0" err="1"/>
              <a:t>link</a:t>
            </a:r>
            <a:r>
              <a:rPr lang="fr-FR" dirty="0"/>
              <a:t> TL-MR3020: ce mini routeur un des moins chers du marché permet de créer un réseau local pour faire fonctionner les 3 tablettes ci-dessus en réseau.  Par exemple quand un coureur démarre sur sa course, la tablette serveur et arrivée sont informées. La seule difficulté technique est d’identifier le SSID du routeur avec le nom de la suite d’application. Vous pouvez demander cette donnée sur le support technique de </a:t>
            </a:r>
            <a:r>
              <a:rPr lang="fr-FR" dirty="0" err="1"/>
              <a:t>ProEPS</a:t>
            </a:r>
            <a:r>
              <a:rPr lang="fr-FR" dirty="0"/>
              <a:t>:</a:t>
            </a:r>
          </a:p>
          <a:p>
            <a:r>
              <a:rPr lang="fr-FR" dirty="0">
                <a:hlinkClick r:id="rId10"/>
              </a:rPr>
              <a:t>http://proeps.pdagogie.com/support/</a:t>
            </a:r>
            <a:endParaRPr lang="fr-FR" dirty="0"/>
          </a:p>
          <a:p>
            <a:r>
              <a:rPr lang="fr-FR" dirty="0"/>
              <a:t>Vous pouvez utiliser n’importe quel mini routeur. J’ai simplement essayé celui là et cela fonctionne bien.</a:t>
            </a:r>
          </a:p>
          <a:p>
            <a:endParaRPr lang="fr-FR" dirty="0"/>
          </a:p>
          <a:p>
            <a:endParaRPr lang="fr-FR" dirty="0"/>
          </a:p>
        </p:txBody>
      </p:sp>
      <p:sp>
        <p:nvSpPr>
          <p:cNvPr id="13" name="ZoneTexte 12"/>
          <p:cNvSpPr txBox="1"/>
          <p:nvPr/>
        </p:nvSpPr>
        <p:spPr>
          <a:xfrm>
            <a:off x="7982065" y="3735658"/>
            <a:ext cx="2165132" cy="646331"/>
          </a:xfrm>
          <a:prstGeom prst="rect">
            <a:avLst/>
          </a:prstGeom>
          <a:noFill/>
        </p:spPr>
        <p:txBody>
          <a:bodyPr wrap="square" rtlCol="0">
            <a:spAutoFit/>
          </a:bodyPr>
          <a:lstStyle/>
          <a:p>
            <a:r>
              <a:rPr lang="fr-FR" dirty="0"/>
              <a:t>Mini routeur TP-</a:t>
            </a:r>
            <a:r>
              <a:rPr lang="fr-FR" dirty="0" err="1"/>
              <a:t>link</a:t>
            </a:r>
            <a:r>
              <a:rPr lang="fr-FR" dirty="0"/>
              <a:t> TL-MR3020</a:t>
            </a:r>
          </a:p>
        </p:txBody>
      </p:sp>
      <p:sp>
        <p:nvSpPr>
          <p:cNvPr id="14" name="ZoneTexte 13"/>
          <p:cNvSpPr txBox="1"/>
          <p:nvPr/>
        </p:nvSpPr>
        <p:spPr>
          <a:xfrm>
            <a:off x="-17983" y="1469571"/>
            <a:ext cx="14418195" cy="369332"/>
          </a:xfrm>
          <a:prstGeom prst="rect">
            <a:avLst/>
          </a:prstGeom>
          <a:noFill/>
          <a:ln w="53975">
            <a:solidFill>
              <a:schemeClr val="tx1"/>
            </a:solidFill>
          </a:ln>
        </p:spPr>
        <p:txBody>
          <a:bodyPr wrap="square" rtlCol="0">
            <a:spAutoFit/>
          </a:bodyPr>
          <a:lstStyle/>
          <a:p>
            <a:pPr algn="ctr"/>
            <a:r>
              <a:rPr lang="fr-FR" dirty="0"/>
              <a:t>Matériel pour l’Application Chrono network de la suite Pro-EPS</a:t>
            </a:r>
          </a:p>
        </p:txBody>
      </p:sp>
      <p:sp>
        <p:nvSpPr>
          <p:cNvPr id="4" name="Flèche vers le bas 3"/>
          <p:cNvSpPr/>
          <p:nvPr/>
        </p:nvSpPr>
        <p:spPr>
          <a:xfrm>
            <a:off x="8319406" y="4514577"/>
            <a:ext cx="881743" cy="417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39543" y="8821347"/>
            <a:ext cx="5241471" cy="1477328"/>
          </a:xfrm>
          <a:prstGeom prst="rect">
            <a:avLst/>
          </a:prstGeom>
          <a:noFill/>
        </p:spPr>
        <p:txBody>
          <a:bodyPr wrap="square" rtlCol="0">
            <a:spAutoFit/>
          </a:bodyPr>
          <a:lstStyle/>
          <a:p>
            <a:r>
              <a:rPr lang="fr-FR" dirty="0"/>
              <a:t>Rayon du réseau local à peu près 20m. Si vous désirez un rayon de fonctionnement plus large, il faudra acheter un routeur plus puissant. Par exemple si vous voulez éloigner la tablette départ de la tablette arrivée.</a:t>
            </a:r>
          </a:p>
        </p:txBody>
      </p:sp>
    </p:spTree>
    <p:extLst>
      <p:ext uri="{BB962C8B-B14F-4D97-AF65-F5344CB8AC3E}">
        <p14:creationId xmlns:p14="http://schemas.microsoft.com/office/powerpoint/2010/main" val="129663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E880624-584C-6D42-A8D1-37A606EEADC9}"/>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5" name="Triangle 24">
            <a:extLst>
              <a:ext uri="{FF2B5EF4-FFF2-40B4-BE49-F238E27FC236}">
                <a16:creationId xmlns:a16="http://schemas.microsoft.com/office/drawing/2014/main" id="{C5CF3B22-97BC-5C4B-B701-D2ABB9F619BB}"/>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hlinkClick r:id="rId3" action="ppaction://hlinksldjump"/>
            <a:extLst>
              <a:ext uri="{FF2B5EF4-FFF2-40B4-BE49-F238E27FC236}">
                <a16:creationId xmlns:a16="http://schemas.microsoft.com/office/drawing/2014/main" id="{C23494FE-C3FE-D44B-8F3A-E897E07FCBE2}"/>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matériels numériques 2/2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hlinkClick r:id="rId5"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6"/>
          <a:srcRect/>
          <a:stretch/>
        </p:blipFill>
        <p:spPr>
          <a:xfrm>
            <a:off x="329286" y="238560"/>
            <a:ext cx="615891" cy="561146"/>
          </a:xfrm>
          <a:prstGeom prst="rect">
            <a:avLst/>
          </a:prstGeom>
        </p:spPr>
      </p:pic>
      <p:sp>
        <p:nvSpPr>
          <p:cNvPr id="40" name="Rectangle 39">
            <a:hlinkClick r:id="rId5"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14" name="ZoneTexte 13"/>
          <p:cNvSpPr txBox="1"/>
          <p:nvPr/>
        </p:nvSpPr>
        <p:spPr>
          <a:xfrm>
            <a:off x="-17983" y="1469571"/>
            <a:ext cx="14418195" cy="1569660"/>
          </a:xfrm>
          <a:prstGeom prst="rect">
            <a:avLst/>
          </a:prstGeom>
          <a:noFill/>
          <a:ln w="53975">
            <a:solidFill>
              <a:schemeClr val="tx1"/>
            </a:solidFill>
          </a:ln>
        </p:spPr>
        <p:txBody>
          <a:bodyPr wrap="square" rtlCol="0">
            <a:spAutoFit/>
          </a:bodyPr>
          <a:lstStyle/>
          <a:p>
            <a:pPr algn="ctr"/>
            <a:r>
              <a:rPr lang="fr-FR" sz="3200" b="1" dirty="0"/>
              <a:t>Matériel </a:t>
            </a:r>
            <a:r>
              <a:rPr lang="fr-FR" sz="3200" b="1" dirty="0" err="1"/>
              <a:t>sportident</a:t>
            </a:r>
            <a:r>
              <a:rPr lang="fr-FR" sz="3200" b="1" dirty="0"/>
              <a:t> pour la gestion de course d’orientation</a:t>
            </a:r>
          </a:p>
          <a:p>
            <a:pPr algn="ctr"/>
            <a:r>
              <a:rPr lang="fr-FR" sz="3200" b="1" dirty="0"/>
              <a:t>Avantage: fiabilité dans le temps</a:t>
            </a:r>
          </a:p>
          <a:p>
            <a:pPr algn="ctr"/>
            <a:r>
              <a:rPr lang="fr-FR" sz="3200" b="1" dirty="0"/>
              <a:t>Désavantage: cher</a:t>
            </a:r>
          </a:p>
        </p:txBody>
      </p:sp>
      <p:pic>
        <p:nvPicPr>
          <p:cNvPr id="4" name="Imag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396" y="3384076"/>
            <a:ext cx="2126604" cy="1543503"/>
          </a:xfrm>
          <a:prstGeom prst="rect">
            <a:avLst/>
          </a:prstGeom>
        </p:spPr>
      </p:pic>
      <p:sp>
        <p:nvSpPr>
          <p:cNvPr id="7" name="ZoneTexte 6"/>
          <p:cNvSpPr txBox="1"/>
          <p:nvPr/>
        </p:nvSpPr>
        <p:spPr>
          <a:xfrm>
            <a:off x="3190100" y="3401371"/>
            <a:ext cx="9225482" cy="1200329"/>
          </a:xfrm>
          <a:prstGeom prst="rect">
            <a:avLst/>
          </a:prstGeom>
          <a:noFill/>
        </p:spPr>
        <p:txBody>
          <a:bodyPr wrap="square" rtlCol="0">
            <a:spAutoFit/>
          </a:bodyPr>
          <a:lstStyle/>
          <a:p>
            <a:r>
              <a:rPr lang="fr-FR" dirty="0"/>
              <a:t>Station de contrôle numérique BSF9: </a:t>
            </a:r>
          </a:p>
          <a:p>
            <a:r>
              <a:rPr lang="fr-FR" dirty="0">
                <a:hlinkClick r:id="rId8"/>
              </a:rPr>
              <a:t>https://www.sportident.fr/2021_03_news_bsf9.html</a:t>
            </a:r>
            <a:endParaRPr lang="fr-FR" dirty="0"/>
          </a:p>
          <a:p>
            <a:endParaRPr lang="fr-FR" dirty="0"/>
          </a:p>
          <a:p>
            <a:endParaRPr lang="fr-FR" dirty="0"/>
          </a:p>
        </p:txBody>
      </p:sp>
      <p:pic>
        <p:nvPicPr>
          <p:cNvPr id="8" name="Imag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9286" y="5260417"/>
            <a:ext cx="1447925" cy="1287892"/>
          </a:xfrm>
          <a:prstGeom prst="rect">
            <a:avLst/>
          </a:prstGeom>
        </p:spPr>
      </p:pic>
      <p:sp>
        <p:nvSpPr>
          <p:cNvPr id="9" name="ZoneTexte 8"/>
          <p:cNvSpPr txBox="1"/>
          <p:nvPr/>
        </p:nvSpPr>
        <p:spPr>
          <a:xfrm>
            <a:off x="3190100" y="5196462"/>
            <a:ext cx="6008914" cy="1200329"/>
          </a:xfrm>
          <a:prstGeom prst="rect">
            <a:avLst/>
          </a:prstGeom>
          <a:noFill/>
        </p:spPr>
        <p:txBody>
          <a:bodyPr wrap="square" rtlCol="0">
            <a:spAutoFit/>
          </a:bodyPr>
          <a:lstStyle/>
          <a:p>
            <a:r>
              <a:rPr lang="fr-FR" dirty="0"/>
              <a:t>Puce ou doigt de contrôle: fonctionne au contact ou à distance, système SIAC Air+.</a:t>
            </a:r>
          </a:p>
          <a:p>
            <a:r>
              <a:rPr lang="fr-FR" dirty="0">
                <a:hlinkClick r:id="rId10"/>
              </a:rPr>
              <a:t>https://www.sportident.fr/prod_puces_sportident_siac.html</a:t>
            </a:r>
            <a:endParaRPr lang="fr-FR" dirty="0"/>
          </a:p>
          <a:p>
            <a:endParaRPr lang="fr-FR" dirty="0"/>
          </a:p>
        </p:txBody>
      </p:sp>
      <p:pic>
        <p:nvPicPr>
          <p:cNvPr id="11" name="Imag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37231" y="6640819"/>
            <a:ext cx="1587001" cy="1763334"/>
          </a:xfrm>
          <a:prstGeom prst="rect">
            <a:avLst/>
          </a:prstGeom>
        </p:spPr>
      </p:pic>
      <p:sp>
        <p:nvSpPr>
          <p:cNvPr id="15" name="ZoneTexte 14"/>
          <p:cNvSpPr txBox="1"/>
          <p:nvPr/>
        </p:nvSpPr>
        <p:spPr>
          <a:xfrm>
            <a:off x="3445329" y="8075831"/>
            <a:ext cx="6547757" cy="979714"/>
          </a:xfrm>
          <a:prstGeom prst="rect">
            <a:avLst/>
          </a:prstGeom>
          <a:noFill/>
        </p:spPr>
        <p:txBody>
          <a:bodyPr wrap="square" rtlCol="0">
            <a:spAutoFit/>
          </a:bodyPr>
          <a:lstStyle/>
          <a:p>
            <a:endParaRPr lang="fr-FR"/>
          </a:p>
        </p:txBody>
      </p:sp>
      <p:sp>
        <p:nvSpPr>
          <p:cNvPr id="5" name="ZoneTexte 4"/>
          <p:cNvSpPr txBox="1"/>
          <p:nvPr/>
        </p:nvSpPr>
        <p:spPr>
          <a:xfrm>
            <a:off x="3190100" y="6636146"/>
            <a:ext cx="6368142" cy="1200329"/>
          </a:xfrm>
          <a:prstGeom prst="rect">
            <a:avLst/>
          </a:prstGeom>
          <a:noFill/>
        </p:spPr>
        <p:txBody>
          <a:bodyPr wrap="square" rtlCol="0">
            <a:spAutoFit/>
          </a:bodyPr>
          <a:lstStyle/>
          <a:p>
            <a:r>
              <a:rPr lang="fr-FR" dirty="0"/>
              <a:t>1 station SI-master "Effacer", permettant aussi la synchronisation des horloges des stations. S’utilise sur PC avec le logiciel SI-config+. Permet aussi la transformation des stations (par exemple transformer une station de contrôle en station de départ).</a:t>
            </a:r>
          </a:p>
        </p:txBody>
      </p:sp>
      <p:pic>
        <p:nvPicPr>
          <p:cNvPr id="6" name="Imag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 y="8496664"/>
            <a:ext cx="2698108" cy="1855945"/>
          </a:xfrm>
          <a:prstGeom prst="rect">
            <a:avLst/>
          </a:prstGeom>
        </p:spPr>
      </p:pic>
      <p:sp>
        <p:nvSpPr>
          <p:cNvPr id="10" name="ZoneTexte 9"/>
          <p:cNvSpPr txBox="1"/>
          <p:nvPr/>
        </p:nvSpPr>
        <p:spPr>
          <a:xfrm>
            <a:off x="3190100" y="8638109"/>
            <a:ext cx="6939643" cy="1477328"/>
          </a:xfrm>
          <a:prstGeom prst="rect">
            <a:avLst/>
          </a:prstGeom>
          <a:noFill/>
        </p:spPr>
        <p:txBody>
          <a:bodyPr wrap="square" rtlCol="0">
            <a:spAutoFit/>
          </a:bodyPr>
          <a:lstStyle/>
          <a:p>
            <a:r>
              <a:rPr lang="fr-FR" dirty="0"/>
              <a:t>1 kit SI </a:t>
            </a:r>
            <a:r>
              <a:rPr lang="fr-FR" dirty="0" err="1"/>
              <a:t>orienteering</a:t>
            </a:r>
            <a:r>
              <a:rPr lang="fr-FR" dirty="0"/>
              <a:t> App. Permet la lecture autonome en forêt sans alimentation des puces avec une application </a:t>
            </a:r>
            <a:r>
              <a:rPr lang="fr-FR" dirty="0" err="1"/>
              <a:t>android</a:t>
            </a:r>
            <a:r>
              <a:rPr lang="fr-FR" dirty="0"/>
              <a:t> et l’impression des tickets de résultat sur imprimante thermique:</a:t>
            </a:r>
          </a:p>
          <a:p>
            <a:r>
              <a:rPr lang="fr-FR" dirty="0">
                <a:hlinkClick r:id="rId13"/>
              </a:rPr>
              <a:t>https://www.sportident.fr/syst_debuter_avec_si.html</a:t>
            </a:r>
            <a:endParaRPr lang="fr-FR" dirty="0"/>
          </a:p>
          <a:p>
            <a:endParaRPr lang="fr-FR" dirty="0"/>
          </a:p>
        </p:txBody>
      </p:sp>
      <p:pic>
        <p:nvPicPr>
          <p:cNvPr id="12" name="Image 1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2812755" y="8607438"/>
            <a:ext cx="1714500" cy="1714500"/>
          </a:xfrm>
          <a:prstGeom prst="rect">
            <a:avLst/>
          </a:prstGeom>
        </p:spPr>
      </p:pic>
      <p:sp>
        <p:nvSpPr>
          <p:cNvPr id="13" name="Flèche droite 12"/>
          <p:cNvSpPr/>
          <p:nvPr/>
        </p:nvSpPr>
        <p:spPr>
          <a:xfrm>
            <a:off x="10621735" y="9369074"/>
            <a:ext cx="1880938" cy="5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0495958" y="8209396"/>
            <a:ext cx="2338138" cy="1200329"/>
          </a:xfrm>
          <a:prstGeom prst="rect">
            <a:avLst/>
          </a:prstGeom>
          <a:noFill/>
          <a:ln w="19050">
            <a:solidFill>
              <a:schemeClr val="tx1"/>
            </a:solidFill>
          </a:ln>
        </p:spPr>
        <p:txBody>
          <a:bodyPr wrap="square" rtlCol="0">
            <a:spAutoFit/>
          </a:bodyPr>
          <a:lstStyle/>
          <a:p>
            <a:r>
              <a:rPr lang="fr-FR" dirty="0"/>
              <a:t>Appli adaptée pour lecture des puces sur mobile ou tablette </a:t>
            </a:r>
            <a:r>
              <a:rPr lang="fr-FR" dirty="0" err="1"/>
              <a:t>android</a:t>
            </a:r>
            <a:endParaRPr lang="fr-FR" dirty="0"/>
          </a:p>
        </p:txBody>
      </p:sp>
    </p:spTree>
    <p:extLst>
      <p:ext uri="{BB962C8B-B14F-4D97-AF65-F5344CB8AC3E}">
        <p14:creationId xmlns:p14="http://schemas.microsoft.com/office/powerpoint/2010/main" val="372178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C0DA1E3-67CF-8E4E-A041-E615CE30C4AD}"/>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9" name="Triangle 28">
            <a:extLst>
              <a:ext uri="{FF2B5EF4-FFF2-40B4-BE49-F238E27FC236}">
                <a16:creationId xmlns:a16="http://schemas.microsoft.com/office/drawing/2014/main" id="{7E32A892-B410-5042-8C0C-631B70376360}"/>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hlinkClick r:id="rId3" action="ppaction://hlinksldjump"/>
            <a:extLst>
              <a:ext uri="{FF2B5EF4-FFF2-40B4-BE49-F238E27FC236}">
                <a16:creationId xmlns:a16="http://schemas.microsoft.com/office/drawing/2014/main" id="{BCD14DBA-90CC-DA41-8B68-1CCAB3A13F71}"/>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applications spécifiques et diverses 1/2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2175" y="491018"/>
            <a:ext cx="3407445" cy="1760537"/>
          </a:xfrm>
          <a:prstGeom prst="rect">
            <a:avLst/>
          </a:prstGeom>
        </p:spPr>
      </p:pic>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940130" y="2220223"/>
            <a:ext cx="338298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permettant la lecture des résultats sur une tablette ou un smartphone de manière autonome sans alimentation.</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pic>
        <p:nvPicPr>
          <p:cNvPr id="36" name="Image 35">
            <a:hlinkClick r:id="rId6"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7"/>
          <a:srcRect/>
          <a:stretch/>
        </p:blipFill>
        <p:spPr>
          <a:xfrm>
            <a:off x="329286" y="238560"/>
            <a:ext cx="615891" cy="561146"/>
          </a:xfrm>
          <a:prstGeom prst="rect">
            <a:avLst/>
          </a:prstGeom>
        </p:spPr>
      </p:pic>
      <p:sp>
        <p:nvSpPr>
          <p:cNvPr id="53" name="Rectangle 52">
            <a:hlinkClick r:id="rId6"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 name="Imag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2662" y="2138657"/>
            <a:ext cx="1486971" cy="1486971"/>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662" y="4400121"/>
            <a:ext cx="1246928" cy="1246928"/>
          </a:xfrm>
          <a:prstGeom prst="rect">
            <a:avLst/>
          </a:prstGeom>
        </p:spPr>
      </p:pic>
      <p:pic>
        <p:nvPicPr>
          <p:cNvPr id="11" name="Imag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08934" y="3881717"/>
            <a:ext cx="4698274" cy="2194461"/>
          </a:xfrm>
          <a:prstGeom prst="rect">
            <a:avLst/>
          </a:prstGeom>
        </p:spPr>
      </p:pic>
      <p:sp>
        <p:nvSpPr>
          <p:cNvPr id="14" name="ZoneTexte 13"/>
          <p:cNvSpPr txBox="1"/>
          <p:nvPr/>
        </p:nvSpPr>
        <p:spPr>
          <a:xfrm>
            <a:off x="1893878" y="6244322"/>
            <a:ext cx="4865498" cy="646331"/>
          </a:xfrm>
          <a:prstGeom prst="rect">
            <a:avLst/>
          </a:prstGeom>
          <a:noFill/>
          <a:ln w="12700">
            <a:solidFill>
              <a:schemeClr val="tx1"/>
            </a:solidFill>
          </a:ln>
        </p:spPr>
        <p:txBody>
          <a:bodyPr wrap="square" rtlCol="0">
            <a:spAutoFit/>
          </a:bodyPr>
          <a:lstStyle/>
          <a:p>
            <a:r>
              <a:rPr lang="fr-FR" dirty="0">
                <a:hlinkClick r:id="rId11"/>
              </a:rPr>
              <a:t>http://proeps.pdagogie.com/chrono-network/</a:t>
            </a:r>
            <a:endParaRPr lang="fr-FR" dirty="0"/>
          </a:p>
          <a:p>
            <a:endParaRPr lang="fr-FR" dirty="0"/>
          </a:p>
        </p:txBody>
      </p:sp>
      <p:pic>
        <p:nvPicPr>
          <p:cNvPr id="16" name="Image 1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7349" y="7099746"/>
            <a:ext cx="1236197" cy="1236197"/>
          </a:xfrm>
          <a:prstGeom prst="rect">
            <a:avLst/>
          </a:prstGeom>
        </p:spPr>
      </p:pic>
      <p:sp>
        <p:nvSpPr>
          <p:cNvPr id="17" name="ZoneTexte 16"/>
          <p:cNvSpPr txBox="1"/>
          <p:nvPr/>
        </p:nvSpPr>
        <p:spPr>
          <a:xfrm>
            <a:off x="1846652" y="7067001"/>
            <a:ext cx="3569939" cy="1323439"/>
          </a:xfrm>
          <a:prstGeom prst="rect">
            <a:avLst/>
          </a:prstGeom>
          <a:noFill/>
        </p:spPr>
        <p:txBody>
          <a:bodyPr wrap="square" rtlCol="0">
            <a:spAutoFit/>
          </a:bodyPr>
          <a:lstStyle/>
          <a:p>
            <a:r>
              <a:rPr lang="fr-FR" sz="1600" dirty="0">
                <a:solidFill>
                  <a:srgbClr val="2A2A2A"/>
                </a:solidFill>
                <a:latin typeface="Avenir Next" panose="020B0503020202020204" pitchFamily="34" charset="0"/>
              </a:rPr>
              <a:t>Application permettant la lecture des résultats sur une tablette ou un smartphone de manière autonome sans alimentation. Un peu moins ergonomique que SI </a:t>
            </a:r>
            <a:r>
              <a:rPr lang="fr-FR" sz="1600" dirty="0" err="1">
                <a:solidFill>
                  <a:srgbClr val="2A2A2A"/>
                </a:solidFill>
                <a:latin typeface="Avenir Next" panose="020B0503020202020204" pitchFamily="34" charset="0"/>
              </a:rPr>
              <a:t>droid</a:t>
            </a:r>
            <a:r>
              <a:rPr lang="fr-FR" sz="1600" dirty="0">
                <a:solidFill>
                  <a:srgbClr val="2A2A2A"/>
                </a:solidFill>
                <a:latin typeface="Avenir Next" panose="020B0503020202020204" pitchFamily="34" charset="0"/>
              </a:rPr>
              <a:t>.</a:t>
            </a:r>
          </a:p>
        </p:txBody>
      </p:sp>
      <p:pic>
        <p:nvPicPr>
          <p:cNvPr id="39" name="Image 3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168163" y="6190268"/>
            <a:ext cx="1714500" cy="1714500"/>
          </a:xfrm>
          <a:prstGeom prst="rect">
            <a:avLst/>
          </a:prstGeom>
        </p:spPr>
      </p:pic>
      <p:sp>
        <p:nvSpPr>
          <p:cNvPr id="41" name="ZoneTexte 40"/>
          <p:cNvSpPr txBox="1"/>
          <p:nvPr/>
        </p:nvSpPr>
        <p:spPr>
          <a:xfrm>
            <a:off x="9153132" y="5386725"/>
            <a:ext cx="5316287" cy="3693319"/>
          </a:xfrm>
          <a:prstGeom prst="rect">
            <a:avLst/>
          </a:prstGeom>
          <a:noFill/>
        </p:spPr>
        <p:txBody>
          <a:bodyPr wrap="square" rtlCol="0">
            <a:spAutoFit/>
          </a:bodyPr>
          <a:lstStyle/>
          <a:p>
            <a:endParaRPr lang="fr-FR" dirty="0"/>
          </a:p>
          <a:p>
            <a:r>
              <a:rPr lang="fr-FR" b="1" dirty="0" err="1"/>
              <a:t>MultiChrono</a:t>
            </a:r>
            <a:r>
              <a:rPr lang="fr-FR" b="1" dirty="0"/>
              <a:t> EPS </a:t>
            </a:r>
            <a:r>
              <a:rPr lang="fr-FR" dirty="0"/>
              <a:t>: de 1 à 10 chronos avec départs et arrêts indépendants ou simultanés.</a:t>
            </a:r>
            <a:br>
              <a:rPr lang="fr-FR" dirty="0"/>
            </a:br>
            <a:r>
              <a:rPr lang="fr-FR" dirty="0"/>
              <a:t>Possibilité d'attribuer des noms à chaque chronomètre.</a:t>
            </a:r>
            <a:br>
              <a:rPr lang="fr-FR" dirty="0"/>
            </a:br>
            <a:r>
              <a:rPr lang="fr-FR" dirty="0"/>
              <a:t>Vous pouvez sauvegarder les résultats :</a:t>
            </a:r>
            <a:br>
              <a:rPr lang="fr-FR" dirty="0"/>
            </a:br>
            <a:r>
              <a:rPr lang="fr-FR" dirty="0"/>
              <a:t>- par SMS, mail, réseaux sociaux, cloud...</a:t>
            </a:r>
            <a:br>
              <a:rPr lang="fr-FR" dirty="0"/>
            </a:br>
            <a:r>
              <a:rPr lang="fr-FR" dirty="0"/>
              <a:t>- par QR code. Vous n'avez besoin ni de réseau ni de connexion internet. Il vous suffit de flasher le QR code à l'aide de votre smartphone ou tablette avec l'une des applications : "QR to CSV" ou "QR code EPS".</a:t>
            </a:r>
            <a:br>
              <a:rPr lang="fr-FR" dirty="0"/>
            </a:br>
            <a:r>
              <a:rPr lang="fr-FR" dirty="0"/>
              <a:t>Vous obtiendrez ainsi un fichier .csv exploitable dans un tableur classique (Excel, Open Office,...)</a:t>
            </a:r>
            <a:endParaRPr lang="fr-FR" dirty="0">
              <a:effectLst/>
            </a:endParaRPr>
          </a:p>
        </p:txBody>
      </p:sp>
      <p:pic>
        <p:nvPicPr>
          <p:cNvPr id="43" name="Image 4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984467" y="2220223"/>
            <a:ext cx="1714500" cy="1714500"/>
          </a:xfrm>
          <a:prstGeom prst="rect">
            <a:avLst/>
          </a:prstGeom>
        </p:spPr>
      </p:pic>
      <p:sp>
        <p:nvSpPr>
          <p:cNvPr id="48" name="ZoneTexte 47"/>
          <p:cNvSpPr txBox="1"/>
          <p:nvPr/>
        </p:nvSpPr>
        <p:spPr>
          <a:xfrm>
            <a:off x="9153132" y="1817379"/>
            <a:ext cx="4854474" cy="2862322"/>
          </a:xfrm>
          <a:prstGeom prst="rect">
            <a:avLst/>
          </a:prstGeom>
          <a:noFill/>
        </p:spPr>
        <p:txBody>
          <a:bodyPr wrap="square" rtlCol="0">
            <a:spAutoFit/>
          </a:bodyPr>
          <a:lstStyle/>
          <a:p>
            <a:r>
              <a:rPr lang="fr-FR" b="1" dirty="0" err="1"/>
              <a:t>Mutlichrono</a:t>
            </a:r>
            <a:r>
              <a:rPr lang="fr-FR" dirty="0"/>
              <a:t>: jusqu’à 20 chronomètres simultanément que vous pouvez nommer. </a:t>
            </a:r>
          </a:p>
          <a:p>
            <a:r>
              <a:rPr lang="fr-FR" dirty="0"/>
              <a:t>Facile à utiliser.</a:t>
            </a:r>
            <a:br>
              <a:rPr lang="fr-FR" dirty="0"/>
            </a:br>
            <a:r>
              <a:rPr lang="fr-FR" dirty="0"/>
              <a:t>Interface intuitif et facile d’utilisation.</a:t>
            </a:r>
          </a:p>
          <a:p>
            <a:r>
              <a:rPr lang="fr-FR" dirty="0"/>
              <a:t>Fonctionnalités.</a:t>
            </a:r>
            <a:br>
              <a:rPr lang="fr-FR" dirty="0"/>
            </a:br>
            <a:r>
              <a:rPr lang="fr-FR" dirty="0"/>
              <a:t>★Chronomètres Multiples.</a:t>
            </a:r>
            <a:br>
              <a:rPr lang="fr-FR" dirty="0"/>
            </a:br>
            <a:r>
              <a:rPr lang="fr-FR" dirty="0"/>
              <a:t>★Décompteurs Multiples.</a:t>
            </a:r>
            <a:br>
              <a:rPr lang="fr-FR" dirty="0"/>
            </a:br>
            <a:r>
              <a:rPr lang="fr-FR" dirty="0"/>
              <a:t>★Compte à rebours.</a:t>
            </a:r>
            <a:br>
              <a:rPr lang="fr-FR" dirty="0"/>
            </a:br>
            <a:r>
              <a:rPr lang="fr-FR" dirty="0"/>
              <a:t>★Décompteur.</a:t>
            </a:r>
            <a:br>
              <a:rPr lang="fr-FR" dirty="0"/>
            </a:br>
            <a:r>
              <a:rPr lang="fr-FR" dirty="0"/>
              <a:t>★</a:t>
            </a:r>
            <a:r>
              <a:rPr lang="fr-FR" dirty="0" err="1"/>
              <a:t>Timer</a:t>
            </a:r>
            <a:r>
              <a:rPr lang="fr-FR" dirty="0"/>
              <a:t> répétition. ( intervalle répétition. )</a:t>
            </a:r>
          </a:p>
        </p:txBody>
      </p:sp>
      <p:cxnSp>
        <p:nvCxnSpPr>
          <p:cNvPr id="54" name="Connecteur droit 53">
            <a:extLst>
              <a:ext uri="{FF2B5EF4-FFF2-40B4-BE49-F238E27FC236}">
                <a16:creationId xmlns:a16="http://schemas.microsoft.com/office/drawing/2014/main" id="{232A5C1E-386B-F149-BFCF-2DFD0C97C813}"/>
              </a:ext>
            </a:extLst>
          </p:cNvPr>
          <p:cNvCxnSpPr>
            <a:cxnSpLocks/>
          </p:cNvCxnSpPr>
          <p:nvPr/>
        </p:nvCxnSpPr>
        <p:spPr>
          <a:xfrm>
            <a:off x="6911543" y="1929425"/>
            <a:ext cx="24355" cy="8870338"/>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5" name="Image 54"/>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59396" y="8825854"/>
            <a:ext cx="1110194" cy="1110194"/>
          </a:xfrm>
          <a:prstGeom prst="rect">
            <a:avLst/>
          </a:prstGeom>
        </p:spPr>
      </p:pic>
      <p:sp>
        <p:nvSpPr>
          <p:cNvPr id="56" name="Rectangle 55"/>
          <p:cNvSpPr/>
          <p:nvPr/>
        </p:nvSpPr>
        <p:spPr>
          <a:xfrm>
            <a:off x="1766554" y="8566788"/>
            <a:ext cx="4912724" cy="2308324"/>
          </a:xfrm>
          <a:prstGeom prst="rect">
            <a:avLst/>
          </a:prstGeom>
        </p:spPr>
        <p:txBody>
          <a:bodyPr wrap="square">
            <a:spAutoFit/>
          </a:bodyPr>
          <a:lstStyle/>
          <a:p>
            <a:r>
              <a:rPr lang="fr-FR" sz="1600" dirty="0"/>
              <a:t>En course d’orientation, pour apprécier la performance d’un orienteur, on utilise la réduction kilométrique (RK). Il s’agit du temps mis pour parcourir un kilomètre.</a:t>
            </a:r>
          </a:p>
          <a:p>
            <a:r>
              <a:rPr lang="fr-FR" sz="1600" dirty="0"/>
              <a:t>Le calcul de la RK prend en compte le dénivelé du parcours.</a:t>
            </a:r>
          </a:p>
          <a:p>
            <a:r>
              <a:rPr lang="fr-FR" sz="1600" dirty="0"/>
              <a:t>Plus la valeur de RK est faible, mieux le coureur sait s’orienter.</a:t>
            </a:r>
          </a:p>
          <a:p>
            <a:r>
              <a:rPr lang="fr-FR" sz="1600" dirty="0">
                <a:hlinkClick r:id="rId16"/>
              </a:rPr>
              <a:t>http://eps.enseigne.ac-lyon.fr/spip/spip.php?article1531</a:t>
            </a:r>
            <a:endParaRPr lang="fr-FR" sz="1600" dirty="0"/>
          </a:p>
          <a:p>
            <a:endParaRPr lang="fr-FR" sz="1600" dirty="0"/>
          </a:p>
        </p:txBody>
      </p:sp>
    </p:spTree>
    <p:extLst>
      <p:ext uri="{BB962C8B-B14F-4D97-AF65-F5344CB8AC3E}">
        <p14:creationId xmlns:p14="http://schemas.microsoft.com/office/powerpoint/2010/main" val="398635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09A7AD-E94C-1344-8A32-8B254B69EBC8}"/>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6" name="Triangle 25">
            <a:extLst>
              <a:ext uri="{FF2B5EF4-FFF2-40B4-BE49-F238E27FC236}">
                <a16:creationId xmlns:a16="http://schemas.microsoft.com/office/drawing/2014/main" id="{CED4815F-7FA0-FD43-A87B-1C8EF50A4504}"/>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hlinkClick r:id="rId3" action="ppaction://hlinksldjump"/>
            <a:extLst>
              <a:ext uri="{FF2B5EF4-FFF2-40B4-BE49-F238E27FC236}">
                <a16:creationId xmlns:a16="http://schemas.microsoft.com/office/drawing/2014/main" id="{0FD08320-9ABF-264B-A10B-467DBFCB8E61}"/>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applications spécifiques et diverses 2/2</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hlinkClick r:id="rId5"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6"/>
          <a:srcRect/>
          <a:stretch/>
        </p:blipFill>
        <p:spPr>
          <a:xfrm>
            <a:off x="329286" y="238560"/>
            <a:ext cx="615891" cy="561146"/>
          </a:xfrm>
          <a:prstGeom prst="rect">
            <a:avLst/>
          </a:prstGeom>
        </p:spPr>
      </p:pic>
      <p:sp>
        <p:nvSpPr>
          <p:cNvPr id="53" name="Rectangle 52">
            <a:hlinkClick r:id="rId5"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cxnSp>
        <p:nvCxnSpPr>
          <p:cNvPr id="54" name="Connecteur droit 53">
            <a:extLst>
              <a:ext uri="{FF2B5EF4-FFF2-40B4-BE49-F238E27FC236}">
                <a16:creationId xmlns:a16="http://schemas.microsoft.com/office/drawing/2014/main" id="{232A5C1E-386B-F149-BFCF-2DFD0C97C813}"/>
              </a:ext>
            </a:extLst>
          </p:cNvPr>
          <p:cNvCxnSpPr>
            <a:cxnSpLocks/>
          </p:cNvCxnSpPr>
          <p:nvPr/>
        </p:nvCxnSpPr>
        <p:spPr>
          <a:xfrm>
            <a:off x="6911543" y="1929425"/>
            <a:ext cx="24355" cy="8870338"/>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A51409AB-11C4-4B4D-A0AA-D0F27F98F3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0367" y="1235953"/>
            <a:ext cx="1475405" cy="524318"/>
          </a:xfrm>
          <a:prstGeom prst="rect">
            <a:avLst/>
          </a:prstGeom>
        </p:spPr>
      </p:pic>
      <p:pic>
        <p:nvPicPr>
          <p:cNvPr id="5" name="Image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4599" y="2568188"/>
            <a:ext cx="1110069" cy="1110069"/>
          </a:xfrm>
          <a:prstGeom prst="rect">
            <a:avLst/>
          </a:prstGeom>
        </p:spPr>
      </p:pic>
      <p:sp>
        <p:nvSpPr>
          <p:cNvPr id="6" name="ZoneTexte 5"/>
          <p:cNvSpPr txBox="1"/>
          <p:nvPr/>
        </p:nvSpPr>
        <p:spPr>
          <a:xfrm>
            <a:off x="1380593" y="2568188"/>
            <a:ext cx="5805111" cy="1754326"/>
          </a:xfrm>
          <a:prstGeom prst="rect">
            <a:avLst/>
          </a:prstGeom>
          <a:noFill/>
        </p:spPr>
        <p:txBody>
          <a:bodyPr wrap="square" rtlCol="0">
            <a:spAutoFit/>
          </a:bodyPr>
          <a:lstStyle/>
          <a:p>
            <a:r>
              <a:rPr lang="fr-FR" dirty="0"/>
              <a:t>Cette application a été créée par un professeur agrégé en Education Physique et Sportive pour faciliter le travail de préparation des cours de Course d’Orientation en EPS.</a:t>
            </a:r>
          </a:p>
          <a:p>
            <a:r>
              <a:rPr lang="fr-FR" dirty="0">
                <a:hlinkClick r:id="rId9"/>
              </a:rPr>
              <a:t>http://eps.enseigne.ac-lyon.fr/spip/spip.php?article1529</a:t>
            </a:r>
            <a:endParaRPr lang="fr-FR" dirty="0"/>
          </a:p>
          <a:p>
            <a:endParaRPr lang="fr-FR" dirty="0"/>
          </a:p>
          <a:p>
            <a:endParaRPr lang="fr-FR" dirty="0"/>
          </a:p>
        </p:txBody>
      </p:sp>
      <p:pic>
        <p:nvPicPr>
          <p:cNvPr id="10" name="Imag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9349" y="5179645"/>
            <a:ext cx="1139512" cy="1139512"/>
          </a:xfrm>
          <a:prstGeom prst="rect">
            <a:avLst/>
          </a:prstGeom>
        </p:spPr>
      </p:pic>
      <p:sp>
        <p:nvSpPr>
          <p:cNvPr id="12" name="Rectangle 11"/>
          <p:cNvSpPr/>
          <p:nvPr/>
        </p:nvSpPr>
        <p:spPr>
          <a:xfrm>
            <a:off x="1540659" y="4887266"/>
            <a:ext cx="5370884" cy="2031325"/>
          </a:xfrm>
          <a:prstGeom prst="rect">
            <a:avLst/>
          </a:prstGeom>
        </p:spPr>
        <p:txBody>
          <a:bodyPr wrap="square">
            <a:spAutoFit/>
          </a:bodyPr>
          <a:lstStyle/>
          <a:p>
            <a:r>
              <a:rPr lang="fr-FR" dirty="0"/>
              <a:t>L’application EPS BALISES permet à un enseignant d’EPS d’afficher simplement le code d’une balise au cours d’une séance de course d’orientation sans que les codes des autres balises ne soient visibles par les autres élèves autour du professeur</a:t>
            </a:r>
          </a:p>
          <a:p>
            <a:r>
              <a:rPr lang="fr-FR" dirty="0">
                <a:hlinkClick r:id="rId11"/>
              </a:rPr>
              <a:t>http://eps.enseigne.ac-lyon.fr/spip/spip.php?article14</a:t>
            </a:r>
            <a:endParaRPr lang="fr-FR" dirty="0"/>
          </a:p>
          <a:p>
            <a:endParaRPr lang="fr-FR" dirty="0"/>
          </a:p>
        </p:txBody>
      </p:sp>
      <p:pic>
        <p:nvPicPr>
          <p:cNvPr id="13" name="Image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35895" y="7820545"/>
            <a:ext cx="1002671" cy="1002671"/>
          </a:xfrm>
          <a:prstGeom prst="rect">
            <a:avLst/>
          </a:prstGeom>
        </p:spPr>
      </p:pic>
      <p:sp>
        <p:nvSpPr>
          <p:cNvPr id="15" name="Rectangle 14"/>
          <p:cNvSpPr/>
          <p:nvPr/>
        </p:nvSpPr>
        <p:spPr>
          <a:xfrm>
            <a:off x="1338861" y="7789028"/>
            <a:ext cx="5597037" cy="1754326"/>
          </a:xfrm>
          <a:prstGeom prst="rect">
            <a:avLst/>
          </a:prstGeom>
        </p:spPr>
        <p:txBody>
          <a:bodyPr wrap="square">
            <a:spAutoFit/>
          </a:bodyPr>
          <a:lstStyle/>
          <a:p>
            <a:r>
              <a:rPr lang="fr-FR" dirty="0"/>
              <a:t>Cette application a été conçue par un professeur d’EPS et permet de réaliser des séances de course d’orientation très simplement. Créer des cartes de CO à partir d’une carte vierge.</a:t>
            </a:r>
          </a:p>
          <a:p>
            <a:r>
              <a:rPr lang="fr-FR" dirty="0">
                <a:hlinkClick r:id="rId13"/>
              </a:rPr>
              <a:t>http://eps.enseigne.ac-lyon.fr/spip/spip.php?article1495</a:t>
            </a:r>
            <a:endParaRPr lang="fr-FR" dirty="0"/>
          </a:p>
          <a:p>
            <a:endParaRPr lang="fr-FR" dirty="0"/>
          </a:p>
        </p:txBody>
      </p:sp>
      <p:pic>
        <p:nvPicPr>
          <p:cNvPr id="4" name="Image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43519" y="1160053"/>
            <a:ext cx="1255852" cy="1006149"/>
          </a:xfrm>
          <a:prstGeom prst="rect">
            <a:avLst/>
          </a:prstGeom>
        </p:spPr>
      </p:pic>
      <p:sp>
        <p:nvSpPr>
          <p:cNvPr id="7" name="ZoneTexte 6"/>
          <p:cNvSpPr txBox="1"/>
          <p:nvPr/>
        </p:nvSpPr>
        <p:spPr>
          <a:xfrm>
            <a:off x="11299371" y="1371600"/>
            <a:ext cx="2494846" cy="461665"/>
          </a:xfrm>
          <a:prstGeom prst="rect">
            <a:avLst/>
          </a:prstGeom>
          <a:noFill/>
        </p:spPr>
        <p:txBody>
          <a:bodyPr wrap="square" rtlCol="0">
            <a:spAutoFit/>
          </a:bodyPr>
          <a:lstStyle/>
          <a:p>
            <a:r>
              <a:rPr lang="fr-FR" sz="2400" b="1" dirty="0"/>
              <a:t>Windows</a:t>
            </a:r>
          </a:p>
        </p:txBody>
      </p:sp>
      <p:pic>
        <p:nvPicPr>
          <p:cNvPr id="8" name="Image 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380682" y="3073606"/>
            <a:ext cx="2172331" cy="1565988"/>
          </a:xfrm>
          <a:prstGeom prst="rect">
            <a:avLst/>
          </a:prstGeom>
        </p:spPr>
      </p:pic>
      <p:sp>
        <p:nvSpPr>
          <p:cNvPr id="9" name="ZoneTexte 8"/>
          <p:cNvSpPr txBox="1"/>
          <p:nvPr/>
        </p:nvSpPr>
        <p:spPr>
          <a:xfrm>
            <a:off x="11380682" y="2682529"/>
            <a:ext cx="2157930" cy="369332"/>
          </a:xfrm>
          <a:prstGeom prst="rect">
            <a:avLst/>
          </a:prstGeom>
          <a:solidFill>
            <a:srgbClr val="CC99FF"/>
          </a:solidFill>
          <a:ln w="57150">
            <a:solidFill>
              <a:schemeClr val="tx1"/>
            </a:solidFill>
          </a:ln>
        </p:spPr>
        <p:txBody>
          <a:bodyPr wrap="square" rtlCol="0">
            <a:spAutoFit/>
          </a:bodyPr>
          <a:lstStyle/>
          <a:p>
            <a:pPr algn="ctr"/>
            <a:r>
              <a:rPr lang="fr-FR"/>
              <a:t>Purple</a:t>
            </a:r>
            <a:r>
              <a:rPr lang="fr-FR" dirty="0"/>
              <a:t> Pen</a:t>
            </a:r>
          </a:p>
        </p:txBody>
      </p:sp>
      <p:sp>
        <p:nvSpPr>
          <p:cNvPr id="14" name="Rectangle 13"/>
          <p:cNvSpPr/>
          <p:nvPr/>
        </p:nvSpPr>
        <p:spPr>
          <a:xfrm>
            <a:off x="6995736" y="4669740"/>
            <a:ext cx="7535500" cy="2862322"/>
          </a:xfrm>
          <a:prstGeom prst="rect">
            <a:avLst/>
          </a:prstGeom>
        </p:spPr>
        <p:txBody>
          <a:bodyPr wrap="square">
            <a:spAutoFit/>
          </a:bodyPr>
          <a:lstStyle/>
          <a:p>
            <a:r>
              <a:rPr lang="fr-FR" b="1" dirty="0" err="1"/>
              <a:t>Purple</a:t>
            </a:r>
            <a:r>
              <a:rPr lang="fr-FR" b="1" dirty="0"/>
              <a:t> Pen </a:t>
            </a:r>
            <a:r>
              <a:rPr lang="fr-FR" dirty="0"/>
              <a:t>est un logiciel destiné à la course d’orientation, gratuit, disponible en Français, téléchargeable sur internet, qui permet d’élaborer et de mettre en page des parcours d’orientation à partir d’un fichier OCAD (logiciel de création de cartes), d’une image (JPEG) de carte, plan, photo scannée. Le logiciel est capable à partir de fichiers </a:t>
            </a:r>
            <a:r>
              <a:rPr lang="fr-FR" dirty="0" err="1"/>
              <a:t>Ocad</a:t>
            </a:r>
            <a:r>
              <a:rPr lang="fr-FR" dirty="0"/>
              <a:t> de reconnaître automatiquement l’échelle mais pas en Jpeg.</a:t>
            </a:r>
          </a:p>
          <a:p>
            <a:r>
              <a:rPr lang="fr-FR" dirty="0">
                <a:hlinkClick r:id="rId16"/>
              </a:rPr>
              <a:t>http://eps.enseigne.ac-lyon.fr/spip/ecrire/?exec=article&amp;id_article=1700</a:t>
            </a:r>
            <a:endParaRPr lang="fr-FR" dirty="0"/>
          </a:p>
          <a:p>
            <a:endParaRPr lang="fr-FR" dirty="0"/>
          </a:p>
          <a:p>
            <a:endParaRPr lang="fr-FR" dirty="0"/>
          </a:p>
          <a:p>
            <a:endParaRPr lang="fr-FR" dirty="0"/>
          </a:p>
        </p:txBody>
      </p:sp>
      <p:pic>
        <p:nvPicPr>
          <p:cNvPr id="16" name="Imag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88982" y="2395700"/>
            <a:ext cx="1599955" cy="2161844"/>
          </a:xfrm>
          <a:prstGeom prst="rect">
            <a:avLst/>
          </a:prstGeom>
        </p:spPr>
      </p:pic>
      <p:sp>
        <p:nvSpPr>
          <p:cNvPr id="17" name="Rectangle 16"/>
          <p:cNvSpPr/>
          <p:nvPr/>
        </p:nvSpPr>
        <p:spPr>
          <a:xfrm>
            <a:off x="7011228" y="6876416"/>
            <a:ext cx="4486998" cy="646331"/>
          </a:xfrm>
          <a:prstGeom prst="rect">
            <a:avLst/>
          </a:prstGeom>
        </p:spPr>
        <p:txBody>
          <a:bodyPr wrap="none">
            <a:spAutoFit/>
          </a:bodyPr>
          <a:lstStyle/>
          <a:p>
            <a:r>
              <a:rPr lang="fr-FR" dirty="0"/>
              <a:t>A télécharger ici </a:t>
            </a:r>
            <a:r>
              <a:rPr lang="fr-FR" dirty="0">
                <a:hlinkClick r:id="rId18"/>
              </a:rPr>
              <a:t>https://purplepen.golde.org/</a:t>
            </a:r>
            <a:endParaRPr lang="fr-FR" dirty="0"/>
          </a:p>
          <a:p>
            <a:endParaRPr lang="fr-FR" dirty="0"/>
          </a:p>
        </p:txBody>
      </p:sp>
    </p:spTree>
    <p:extLst>
      <p:ext uri="{BB962C8B-B14F-4D97-AF65-F5344CB8AC3E}">
        <p14:creationId xmlns:p14="http://schemas.microsoft.com/office/powerpoint/2010/main" val="106441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27A7A12-CE16-5E47-802F-BBEB1E4A97BF}"/>
              </a:ext>
            </a:extLst>
          </p:cNvPr>
          <p:cNvSpPr/>
          <p:nvPr/>
        </p:nvSpPr>
        <p:spPr>
          <a:xfrm>
            <a:off x="0" y="0"/>
            <a:ext cx="14400213" cy="1066800"/>
          </a:xfrm>
          <a:prstGeom prst="rect">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31" name="Triangle 30">
            <a:extLst>
              <a:ext uri="{FF2B5EF4-FFF2-40B4-BE49-F238E27FC236}">
                <a16:creationId xmlns:a16="http://schemas.microsoft.com/office/drawing/2014/main" id="{C537AE5C-B612-3149-AD26-7F2ADE00BD17}"/>
              </a:ext>
            </a:extLst>
          </p:cNvPr>
          <p:cNvSpPr/>
          <p:nvPr/>
        </p:nvSpPr>
        <p:spPr>
          <a:xfrm rot="10800000">
            <a:off x="7011228" y="1051959"/>
            <a:ext cx="377754" cy="108094"/>
          </a:xfrm>
          <a:prstGeom prst="triangle">
            <a:avLst/>
          </a:prstGeom>
          <a:solidFill>
            <a:srgbClr val="B6E4C9"/>
          </a:solidFill>
          <a:ln>
            <a:solidFill>
              <a:srgbClr val="B6E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hlinkClick r:id="rId3" action="ppaction://hlinksldjump"/>
            <a:extLst>
              <a:ext uri="{FF2B5EF4-FFF2-40B4-BE49-F238E27FC236}">
                <a16:creationId xmlns:a16="http://schemas.microsoft.com/office/drawing/2014/main" id="{E193FB5A-A0D4-CA4C-A7DF-53796435ABF3}"/>
              </a:ext>
            </a:extLst>
          </p:cNvPr>
          <p:cNvPicPr>
            <a:picLocks noChangeAspect="1"/>
          </p:cNvPicPr>
          <p:nvPr/>
        </p:nvPicPr>
        <p:blipFill>
          <a:blip r:embed="rId4">
            <a:clrChange>
              <a:clrFrom>
                <a:srgbClr val="EFEEEA"/>
              </a:clrFrom>
              <a:clrTo>
                <a:srgbClr val="EFEEEA">
                  <a:alpha val="0"/>
                </a:srgbClr>
              </a:clrTo>
            </a:clrChange>
          </a:blip>
          <a:stretch>
            <a:fillRect/>
          </a:stretch>
        </p:blipFill>
        <p:spPr>
          <a:xfrm>
            <a:off x="13220033" y="74998"/>
            <a:ext cx="684517" cy="866636"/>
          </a:xfrm>
          <a:prstGeom prst="rect">
            <a:avLst/>
          </a:prstGeom>
        </p:spPr>
      </p:pic>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CO: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CO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3464" y="1304432"/>
            <a:ext cx="788068" cy="788068"/>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11562"/>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4" name="Image 53">
            <a:hlinkClick r:id="rId7"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8"/>
          <a:srcRect/>
          <a:stretch/>
        </p:blipFill>
        <p:spPr>
          <a:xfrm>
            <a:off x="329286" y="238560"/>
            <a:ext cx="615891" cy="561146"/>
          </a:xfrm>
          <a:prstGeom prst="rect">
            <a:avLst/>
          </a:prstGeom>
        </p:spPr>
      </p:pic>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79401" y="904619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hlinkClick r:id="rId7"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 name="Imag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598" y="2860556"/>
            <a:ext cx="1692389" cy="676956"/>
          </a:xfrm>
          <a:prstGeom prst="rect">
            <a:avLst/>
          </a:prstGeom>
        </p:spPr>
      </p:pic>
      <p:sp>
        <p:nvSpPr>
          <p:cNvPr id="6" name="ZoneTexte 5"/>
          <p:cNvSpPr txBox="1"/>
          <p:nvPr/>
        </p:nvSpPr>
        <p:spPr>
          <a:xfrm>
            <a:off x="18563" y="2461625"/>
            <a:ext cx="1673515" cy="400110"/>
          </a:xfrm>
          <a:prstGeom prst="rect">
            <a:avLst/>
          </a:prstGeom>
          <a:noFill/>
          <a:ln w="19050">
            <a:solidFill>
              <a:schemeClr val="tx1"/>
            </a:solidFill>
          </a:ln>
        </p:spPr>
        <p:txBody>
          <a:bodyPr wrap="square" rtlCol="0">
            <a:spAutoFit/>
          </a:bodyPr>
          <a:lstStyle/>
          <a:p>
            <a:pPr algn="ctr"/>
            <a:r>
              <a:rPr lang="fr-FR" sz="2000" b="1" dirty="0"/>
              <a:t>GCO</a:t>
            </a:r>
          </a:p>
        </p:txBody>
      </p:sp>
      <p:sp>
        <p:nvSpPr>
          <p:cNvPr id="9" name="ZoneTexte 8"/>
          <p:cNvSpPr txBox="1"/>
          <p:nvPr/>
        </p:nvSpPr>
        <p:spPr>
          <a:xfrm>
            <a:off x="1788972" y="2304738"/>
            <a:ext cx="5411135" cy="1569660"/>
          </a:xfrm>
          <a:prstGeom prst="rect">
            <a:avLst/>
          </a:prstGeom>
          <a:noFill/>
        </p:spPr>
        <p:txBody>
          <a:bodyPr wrap="square" rtlCol="0">
            <a:spAutoFit/>
          </a:bodyPr>
          <a:lstStyle/>
          <a:p>
            <a:r>
              <a:rPr lang="fr-FR" sz="1600" dirty="0"/>
              <a:t>Application créée par le groupe </a:t>
            </a:r>
            <a:r>
              <a:rPr lang="fr-FR" sz="1600" dirty="0" err="1"/>
              <a:t>Numeps</a:t>
            </a:r>
            <a:r>
              <a:rPr lang="fr-FR" sz="1600" dirty="0"/>
              <a:t> de Lyon. Application pédagogique (intégrant un module d’apprentissage) permettant de créer une note presque en directe dans un contexte d’enseignement de CO particulier.</a:t>
            </a:r>
          </a:p>
          <a:p>
            <a:r>
              <a:rPr lang="fr-FR" sz="1600" dirty="0">
                <a:hlinkClick r:id="rId11"/>
              </a:rPr>
              <a:t>http://eps.enseigne.aclyon.fr/spip/spip.php?article1876</a:t>
            </a:r>
            <a:endParaRPr lang="fr-FR" sz="1600" dirty="0"/>
          </a:p>
          <a:p>
            <a:endParaRPr lang="fr-FR" sz="1600" dirty="0"/>
          </a:p>
        </p:txBody>
      </p:sp>
      <p:sp>
        <p:nvSpPr>
          <p:cNvPr id="11" name="ZoneTexte 10"/>
          <p:cNvSpPr txBox="1"/>
          <p:nvPr/>
        </p:nvSpPr>
        <p:spPr>
          <a:xfrm>
            <a:off x="50270" y="4344648"/>
            <a:ext cx="1676717" cy="1323439"/>
          </a:xfrm>
          <a:prstGeom prst="rect">
            <a:avLst/>
          </a:prstGeom>
          <a:solidFill>
            <a:srgbClr val="00B050"/>
          </a:solidFill>
          <a:ln w="57150">
            <a:solidFill>
              <a:schemeClr val="tx1"/>
            </a:solidFill>
          </a:ln>
        </p:spPr>
        <p:txBody>
          <a:bodyPr wrap="square" rtlCol="0">
            <a:spAutoFit/>
          </a:bodyPr>
          <a:lstStyle/>
          <a:p>
            <a:r>
              <a:rPr lang="fr-FR" sz="1600" dirty="0"/>
              <a:t>Outil de gestion de course d’orientation pour + de 300 élèves sous Excel</a:t>
            </a:r>
          </a:p>
        </p:txBody>
      </p:sp>
      <p:sp>
        <p:nvSpPr>
          <p:cNvPr id="13" name="ZoneTexte 12"/>
          <p:cNvSpPr txBox="1"/>
          <p:nvPr/>
        </p:nvSpPr>
        <p:spPr>
          <a:xfrm>
            <a:off x="1800682" y="4137415"/>
            <a:ext cx="5368125" cy="2062103"/>
          </a:xfrm>
          <a:prstGeom prst="rect">
            <a:avLst/>
          </a:prstGeom>
          <a:noFill/>
        </p:spPr>
        <p:txBody>
          <a:bodyPr wrap="square" rtlCol="0">
            <a:spAutoFit/>
          </a:bodyPr>
          <a:lstStyle/>
          <a:p>
            <a:r>
              <a:rPr lang="fr-FR" sz="1600" dirty="0"/>
              <a:t>Application créée par le groupe </a:t>
            </a:r>
            <a:r>
              <a:rPr lang="fr-FR" sz="1600" dirty="0" err="1"/>
              <a:t>Numeps</a:t>
            </a:r>
            <a:r>
              <a:rPr lang="fr-FR" sz="1600" dirty="0"/>
              <a:t> permettant de gérer une macro organisation de course CO en automatisant les classement en fonction de catégories prédéfinies. Classement prenant en compte le nombre d’erreurs et le temps de parcours.</a:t>
            </a:r>
          </a:p>
          <a:p>
            <a:r>
              <a:rPr lang="fr-FR" sz="1600" dirty="0">
                <a:hlinkClick r:id="rId12"/>
              </a:rPr>
              <a:t>http://eps.enseigne.aclyon.fr/spip/ecrire/?exec=article&amp;id_article=1717</a:t>
            </a:r>
            <a:endParaRPr lang="fr-FR" sz="1600" dirty="0"/>
          </a:p>
          <a:p>
            <a:endParaRPr lang="fr-FR" sz="1600" dirty="0"/>
          </a:p>
        </p:txBody>
      </p:sp>
      <p:pic>
        <p:nvPicPr>
          <p:cNvPr id="14" name="Image 1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59396" y="7792294"/>
            <a:ext cx="743054" cy="733527"/>
          </a:xfrm>
          <a:prstGeom prst="rect">
            <a:avLst/>
          </a:prstGeom>
        </p:spPr>
      </p:pic>
      <p:sp>
        <p:nvSpPr>
          <p:cNvPr id="15" name="Rectangle 14"/>
          <p:cNvSpPr/>
          <p:nvPr/>
        </p:nvSpPr>
        <p:spPr>
          <a:xfrm>
            <a:off x="983170" y="7153991"/>
            <a:ext cx="5999267" cy="2554545"/>
          </a:xfrm>
          <a:prstGeom prst="rect">
            <a:avLst/>
          </a:prstGeom>
        </p:spPr>
        <p:txBody>
          <a:bodyPr wrap="square">
            <a:spAutoFit/>
          </a:bodyPr>
          <a:lstStyle/>
          <a:p>
            <a:r>
              <a:rPr lang="fr-FR" sz="1600" dirty="0"/>
              <a:t>L’observatoire des Pratiques Numériques de l’Académie de Créteil nous propose un petit questionnaire en Course d’orientation. L’idée du Quizz est intéressante pour faire acquérir des connaissances aux élèves : dans cette exemple, l’enseignante fait partir ses élèves seulement une fois qu’ils ont répondus au questionnaire.</a:t>
            </a:r>
            <a:br>
              <a:rPr lang="fr-FR" sz="1600" dirty="0"/>
            </a:br>
            <a:r>
              <a:rPr lang="fr-FR" sz="1600" dirty="0"/>
              <a:t>Ce questionnaire correspond à la classe de l’enseignante et à son contexte local, mais chacun pourra modifier celui-ci en fonction de sa carte et de sa pratique avec ses élèves.</a:t>
            </a:r>
          </a:p>
          <a:p>
            <a:r>
              <a:rPr lang="fr-FR" sz="1600" dirty="0">
                <a:hlinkClick r:id="rId14"/>
              </a:rPr>
              <a:t>http://eps.enseigne.ac-lyon.fr/spip/spip.php?article1519</a:t>
            </a:r>
            <a:endParaRPr lang="fr-FR" sz="1600" dirty="0"/>
          </a:p>
          <a:p>
            <a:endParaRPr lang="fr-FR" sz="1600" dirty="0"/>
          </a:p>
        </p:txBody>
      </p:sp>
      <p:sp>
        <p:nvSpPr>
          <p:cNvPr id="16" name="Rectangle 15"/>
          <p:cNvSpPr/>
          <p:nvPr/>
        </p:nvSpPr>
        <p:spPr>
          <a:xfrm>
            <a:off x="7297001" y="2400070"/>
            <a:ext cx="2222274" cy="1200329"/>
          </a:xfrm>
          <a:prstGeom prst="rect">
            <a:avLst/>
          </a:prstGeom>
          <a:solidFill>
            <a:srgbClr val="CC99FF"/>
          </a:solidFill>
        </p:spPr>
        <p:txBody>
          <a:bodyPr wrap="square">
            <a:spAutoFit/>
          </a:bodyPr>
          <a:lstStyle/>
          <a:p>
            <a:pPr algn="ctr"/>
            <a:r>
              <a:rPr lang="fr-FR" dirty="0"/>
              <a:t>Temps CO par Françoise </a:t>
            </a:r>
          </a:p>
          <a:p>
            <a:pPr algn="ctr"/>
            <a:r>
              <a:rPr lang="fr-FR" dirty="0"/>
              <a:t>sur le site </a:t>
            </a:r>
            <a:r>
              <a:rPr lang="fr-FR" dirty="0" err="1"/>
              <a:t>Tabl’EPS</a:t>
            </a:r>
            <a:r>
              <a:rPr lang="fr-FR" dirty="0"/>
              <a:t> tactile</a:t>
            </a:r>
          </a:p>
        </p:txBody>
      </p:sp>
      <p:sp>
        <p:nvSpPr>
          <p:cNvPr id="18" name="Rectangle 17"/>
          <p:cNvSpPr/>
          <p:nvPr/>
        </p:nvSpPr>
        <p:spPr>
          <a:xfrm>
            <a:off x="9510468" y="2496242"/>
            <a:ext cx="4889745" cy="1354217"/>
          </a:xfrm>
          <a:prstGeom prst="rect">
            <a:avLst/>
          </a:prstGeom>
        </p:spPr>
        <p:txBody>
          <a:bodyPr wrap="square">
            <a:spAutoFit/>
          </a:bodyPr>
          <a:lstStyle/>
          <a:p>
            <a:r>
              <a:rPr lang="fr-FR" sz="1600" dirty="0"/>
              <a:t>En Course d’Orientation, une fiche </a:t>
            </a:r>
            <a:r>
              <a:rPr lang="fr-FR" sz="1600" dirty="0" err="1"/>
              <a:t>Numbers</a:t>
            </a:r>
            <a:r>
              <a:rPr lang="fr-FR" sz="1600" dirty="0"/>
              <a:t> qui permet de noter le temps du retour des élèves, </a:t>
            </a:r>
          </a:p>
          <a:p>
            <a:r>
              <a:rPr lang="fr-FR" sz="1600" dirty="0"/>
              <a:t>qui calcule le temps du parcours automatiquement.</a:t>
            </a:r>
          </a:p>
          <a:p>
            <a:r>
              <a:rPr lang="fr-FR" sz="1600" dirty="0">
                <a:hlinkClick r:id="rId15"/>
              </a:rPr>
              <a:t>http://eps.enseigne.ac-lyon.fr/spip/spip.php?article1551</a:t>
            </a:r>
            <a:endParaRPr lang="fr-FR" sz="1600" dirty="0"/>
          </a:p>
          <a:p>
            <a:endParaRPr lang="fr-FR" dirty="0"/>
          </a:p>
        </p:txBody>
      </p:sp>
      <p:sp>
        <p:nvSpPr>
          <p:cNvPr id="19" name="Rectangle 18"/>
          <p:cNvSpPr/>
          <p:nvPr/>
        </p:nvSpPr>
        <p:spPr>
          <a:xfrm>
            <a:off x="7333456" y="4115963"/>
            <a:ext cx="2177012" cy="1200329"/>
          </a:xfrm>
          <a:prstGeom prst="rect">
            <a:avLst/>
          </a:prstGeom>
          <a:solidFill>
            <a:srgbClr val="CC99FF"/>
          </a:solidFill>
        </p:spPr>
        <p:txBody>
          <a:bodyPr wrap="square">
            <a:spAutoFit/>
          </a:bodyPr>
          <a:lstStyle/>
          <a:p>
            <a:pPr algn="ctr"/>
            <a:r>
              <a:rPr lang="fr-FR" dirty="0"/>
              <a:t>Correction CO par</a:t>
            </a:r>
          </a:p>
          <a:p>
            <a:pPr algn="ctr"/>
            <a:r>
              <a:rPr lang="fr-FR" dirty="0"/>
              <a:t> Aurélien </a:t>
            </a:r>
          </a:p>
          <a:p>
            <a:pPr algn="ctr"/>
            <a:r>
              <a:rPr lang="fr-FR" dirty="0"/>
              <a:t>Sur le site </a:t>
            </a:r>
            <a:r>
              <a:rPr lang="fr-FR" dirty="0" err="1"/>
              <a:t>Tabl’EPS</a:t>
            </a:r>
            <a:endParaRPr lang="fr-FR" dirty="0"/>
          </a:p>
          <a:p>
            <a:pPr algn="ctr"/>
            <a:r>
              <a:rPr lang="fr-FR" dirty="0"/>
              <a:t> tactiles </a:t>
            </a:r>
          </a:p>
        </p:txBody>
      </p:sp>
      <p:sp>
        <p:nvSpPr>
          <p:cNvPr id="20" name="Rectangle 19"/>
          <p:cNvSpPr/>
          <p:nvPr/>
        </p:nvSpPr>
        <p:spPr>
          <a:xfrm>
            <a:off x="9548944" y="4344648"/>
            <a:ext cx="6485713" cy="1354217"/>
          </a:xfrm>
          <a:prstGeom prst="rect">
            <a:avLst/>
          </a:prstGeom>
        </p:spPr>
        <p:txBody>
          <a:bodyPr wrap="square">
            <a:spAutoFit/>
          </a:bodyPr>
          <a:lstStyle/>
          <a:p>
            <a:r>
              <a:rPr lang="fr-FR" sz="1600" dirty="0"/>
              <a:t>En CO, cette fiche </a:t>
            </a:r>
            <a:r>
              <a:rPr lang="fr-FR" sz="1600" dirty="0" err="1"/>
              <a:t>Numbers</a:t>
            </a:r>
            <a:r>
              <a:rPr lang="fr-FR" sz="1600" dirty="0"/>
              <a:t> permet de créer ses</a:t>
            </a:r>
          </a:p>
          <a:p>
            <a:r>
              <a:rPr lang="fr-FR" sz="1600" dirty="0"/>
              <a:t> poinçons et aux élèves de reporter ce qu’ils ont</a:t>
            </a:r>
          </a:p>
          <a:p>
            <a:r>
              <a:rPr lang="fr-FR" sz="1600" dirty="0"/>
              <a:t> poinçonnés.</a:t>
            </a:r>
          </a:p>
          <a:p>
            <a:r>
              <a:rPr lang="fr-FR" sz="1600" dirty="0">
                <a:hlinkClick r:id="rId15"/>
              </a:rPr>
              <a:t>http://eps.enseigne.ac-lyon.fr/spip/spip.php?article1551</a:t>
            </a:r>
            <a:endParaRPr lang="fr-FR" sz="1600" dirty="0"/>
          </a:p>
          <a:p>
            <a:endParaRPr lang="fr-FR" dirty="0"/>
          </a:p>
        </p:txBody>
      </p:sp>
    </p:spTree>
    <p:extLst>
      <p:ext uri="{BB962C8B-B14F-4D97-AF65-F5344CB8AC3E}">
        <p14:creationId xmlns:p14="http://schemas.microsoft.com/office/powerpoint/2010/main" val="2849766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a:p>
            <a:pPr algn="ctr"/>
            <a:r>
              <a:rPr lang="fr-FR" sz="2600" dirty="0">
                <a:solidFill>
                  <a:srgbClr val="2A2A2A"/>
                </a:solidFill>
                <a:latin typeface="Avenir Next" panose="020B0503020202020204" pitchFamily="34" charset="0"/>
              </a:rPr>
              <a:t>+</a:t>
            </a:r>
          </a:p>
          <a:p>
            <a:pPr algn="ctr"/>
            <a:r>
              <a:rPr lang="fr-FR" sz="2600" dirty="0">
                <a:solidFill>
                  <a:srgbClr val="2A2A2A"/>
                </a:solidFill>
                <a:latin typeface="Avenir Next" panose="020B0503020202020204" pitchFamily="34" charset="0"/>
              </a:rPr>
              <a:t> Glide/</a:t>
            </a:r>
            <a:r>
              <a:rPr lang="fr-FR" sz="2600" dirty="0" err="1">
                <a:solidFill>
                  <a:srgbClr val="2A2A2A"/>
                </a:solidFill>
                <a:latin typeface="Avenir Next" panose="020B0503020202020204" pitchFamily="34" charset="0"/>
              </a:rPr>
              <a:t>Padlet</a:t>
            </a:r>
            <a:r>
              <a:rPr lang="fr-FR" sz="2600" dirty="0">
                <a:solidFill>
                  <a:srgbClr val="2A2A2A"/>
                </a:solidFill>
                <a:latin typeface="Avenir Next" panose="020B0503020202020204" pitchFamily="34" charset="0"/>
              </a:rPr>
              <a:t>/</a:t>
            </a:r>
          </a:p>
          <a:p>
            <a:pPr algn="ctr"/>
            <a:r>
              <a:rPr lang="fr-FR" sz="2600" dirty="0">
                <a:solidFill>
                  <a:srgbClr val="2A2A2A"/>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6" name="Image 15">
            <a:hlinkClick r:id="rId9" action="ppaction://hlinksldjump"/>
            <a:extLst>
              <a:ext uri="{FF2B5EF4-FFF2-40B4-BE49-F238E27FC236}">
                <a16:creationId xmlns:a16="http://schemas.microsoft.com/office/drawing/2014/main" id="{1EBDC6B7-CA98-8F40-BCEC-0433017FA4A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310393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a:srcRect/>
          <a:stretch/>
        </p:blipFill>
        <p:spPr>
          <a:xfrm>
            <a:off x="7912171" y="1459281"/>
            <a:ext cx="1033294"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 conception du numéro numérique</a:t>
            </a:r>
          </a:p>
          <a:p>
            <a:r>
              <a:rPr lang="fr-FR" sz="1600" dirty="0">
                <a:solidFill>
                  <a:srgbClr val="2A2A2A"/>
                </a:solidFill>
                <a:latin typeface="Avenir Next" panose="020B0503020202020204" pitchFamily="34" charset="0"/>
              </a:rPr>
              <a:t>Individualisation des contenus, découverte de nouvelles figures, propositions d’idées originales, suivi des progrès, ..)</a:t>
            </a:r>
          </a:p>
          <a:p>
            <a:r>
              <a:rPr lang="fr-FR" sz="1600" dirty="0">
                <a:solidFill>
                  <a:srgbClr val="2A2A2A"/>
                </a:solidFill>
                <a:latin typeface="Avenir Next" panose="020B0503020202020204" pitchFamily="34" charset="0"/>
              </a:rPr>
              <a:t>Analyse des figures, des numéros (visualisation des effets chorégraphiques, analyse des figures réalisées, ;..)</a:t>
            </a:r>
          </a:p>
          <a:p>
            <a:r>
              <a:rPr lang="fr-FR" sz="1600" dirty="0">
                <a:solidFill>
                  <a:srgbClr val="2A2A2A"/>
                </a:solidFill>
                <a:latin typeface="Avenir Next" panose="020B0503020202020204" pitchFamily="34" charset="0"/>
              </a:rPr>
              <a:t>Consultation de contenus divers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Créer des effets spéciaux. Imaginer un thème qui fera office de fond d’écran. Danser avec son double, ...</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divers, des vidéos des groupes en grand écran.</a:t>
            </a:r>
          </a:p>
        </p:txBody>
      </p:sp>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281058" y="3103797"/>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Diffusion des bandes sons</a:t>
            </a: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vidéos de répétition, </a:t>
            </a:r>
            <a:r>
              <a:rPr lang="fr-FR" sz="1600" dirty="0" err="1">
                <a:solidFill>
                  <a:srgbClr val="2A2A2A"/>
                </a:solidFill>
                <a:latin typeface="Avenir Next" panose="020B0503020202020204" pitchFamily="34" charset="0"/>
              </a:rPr>
              <a:t>annotatons</a:t>
            </a:r>
            <a:r>
              <a:rPr lang="fr-FR" sz="1600" dirty="0">
                <a:solidFill>
                  <a:srgbClr val="2A2A2A"/>
                </a:solidFill>
                <a:latin typeface="Avenir Next" panose="020B0503020202020204" pitchFamily="34" charset="0"/>
              </a:rPr>
              <a:t> de juges, …</a:t>
            </a:r>
          </a:p>
        </p:txBody>
      </p:sp>
      <p:pic>
        <p:nvPicPr>
          <p:cNvPr id="56" name="Image 55">
            <a:hlinkClick r:id="rId8"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9"/>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Travail du rôle de juge, chorégraphe, …</a:t>
            </a:r>
          </a:p>
          <a:p>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30677" y="2247756"/>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Fond vert</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40" name="Rectangle 39">
            <a:hlinkClick r:id="rId8"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31" name="Image 30">
            <a:hlinkClick r:id="rId11" action="ppaction://hlinksldjump"/>
            <a:extLst>
              <a:ext uri="{FF2B5EF4-FFF2-40B4-BE49-F238E27FC236}">
                <a16:creationId xmlns:a16="http://schemas.microsoft.com/office/drawing/2014/main" id="{2D9FBD89-3D6D-8E4A-BAB6-D1FE462B821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89812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125357" y="57926"/>
            <a:ext cx="100376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7940640"/>
            <a:ext cx="1149831" cy="1019354"/>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195142" y="1573637"/>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461989" y="7797431"/>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(vidéos de pas, de blocs complets, de carnet d’entrainement, information santé et nutrition, …). Récupération de données élèves (carnet d’entrainement, retour d’une analyse d’un élève coach (analyse d’une image, vidéo, …)</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732044" y="480144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des figures maitrisées, ..</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6"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7"/>
          <a:srcRect/>
          <a:stretch/>
        </p:blipFill>
        <p:spPr>
          <a:xfrm>
            <a:off x="329286" y="238560"/>
            <a:ext cx="615891" cy="561146"/>
          </a:xfrm>
          <a:prstGeom prst="rect">
            <a:avLst/>
          </a:prstGeom>
        </p:spPr>
      </p:pic>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284323" y="592787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878592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pic>
        <p:nvPicPr>
          <p:cNvPr id="26" name="Image 25">
            <a:hlinkClick r:id="rId8"/>
            <a:extLst>
              <a:ext uri="{FF2B5EF4-FFF2-40B4-BE49-F238E27FC236}">
                <a16:creationId xmlns:a16="http://schemas.microsoft.com/office/drawing/2014/main" id="{00000000-0008-0000-0100-000018000000}"/>
              </a:ext>
            </a:extLst>
          </p:cNvPr>
          <p:cNvPicPr/>
          <p:nvPr/>
        </p:nvPicPr>
        <p:blipFill>
          <a:blip r:embed="rId9" cstate="screen">
            <a:extLst>
              <a:ext uri="{28A0092B-C50C-407E-A947-70E740481C1C}">
                <a14:useLocalDpi xmlns:a14="http://schemas.microsoft.com/office/drawing/2010/main"/>
              </a:ext>
            </a:extLst>
          </a:blip>
          <a:srcRect/>
          <a:stretch/>
        </p:blipFill>
        <p:spPr bwMode="auto">
          <a:xfrm>
            <a:off x="7565312" y="3478063"/>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81244" y="296321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22886" y="441940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85259" y="1885847"/>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a:t>
            </a:r>
          </a:p>
          <a:p>
            <a:r>
              <a:rPr lang="fr-FR" sz="1600" dirty="0">
                <a:solidFill>
                  <a:srgbClr val="2A2A2A"/>
                </a:solidFill>
                <a:latin typeface="Avenir Next" panose="020B0503020202020204" pitchFamily="34" charset="0"/>
              </a:rPr>
              <a:t>Auto-analyse de ses réalisations.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704300" y="3343647"/>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figures, visualisations des effets chorographiques, ..</a:t>
            </a:r>
          </a:p>
          <a:p>
            <a:r>
              <a:rPr lang="fr-FR" sz="1600" dirty="0">
                <a:solidFill>
                  <a:srgbClr val="2A2A2A"/>
                </a:solidFill>
                <a:latin typeface="Avenir Next" panose="020B0503020202020204" pitchFamily="34" charset="0"/>
              </a:rPr>
              <a:t>Travail du rôle de juge</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a:t>
            </a:r>
            <a:r>
              <a:rPr lang="fr-FR" sz="1600" dirty="0" err="1">
                <a:solidFill>
                  <a:srgbClr val="2A2A2A"/>
                </a:solidFill>
                <a:latin typeface="Avenir Next" panose="020B0503020202020204" pitchFamily="34" charset="0"/>
              </a:rPr>
              <a:t>mirroir</a:t>
            </a:r>
            <a:endParaRPr lang="fr-FR" sz="1600" dirty="0">
              <a:solidFill>
                <a:srgbClr val="2A2A2A"/>
              </a:solidFill>
              <a:latin typeface="Avenir Next" panose="020B0503020202020204" pitchFamily="34" charset="0"/>
            </a:endParaRP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6"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9" name="Image 48">
            <a:hlinkClick r:id="rId11" action="ppaction://hlinksldjump"/>
            <a:extLst>
              <a:ext uri="{FF2B5EF4-FFF2-40B4-BE49-F238E27FC236}">
                <a16:creationId xmlns:a16="http://schemas.microsoft.com/office/drawing/2014/main" id="{59C3EB66-4DED-554D-ADBF-A2030A81F04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378044" y="148468"/>
            <a:ext cx="478738" cy="769863"/>
          </a:xfrm>
          <a:prstGeom prst="rect">
            <a:avLst/>
          </a:prstGeom>
        </p:spPr>
      </p:pic>
      <p:sp>
        <p:nvSpPr>
          <p:cNvPr id="63" name="Rectangle 62">
            <a:hlinkClick r:id="" action="ppaction://noaction"/>
            <a:extLst>
              <a:ext uri="{FF2B5EF4-FFF2-40B4-BE49-F238E27FC236}">
                <a16:creationId xmlns:a16="http://schemas.microsoft.com/office/drawing/2014/main" id="{062D9E1A-6241-DA4F-BF65-898C81C664B7}"/>
              </a:ext>
            </a:extLst>
          </p:cNvPr>
          <p:cNvSpPr/>
          <p:nvPr/>
        </p:nvSpPr>
        <p:spPr>
          <a:xfrm>
            <a:off x="1646815" y="1827328"/>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figures, visualisations des effets chorographiques, ..</a:t>
            </a:r>
          </a:p>
          <a:p>
            <a:r>
              <a:rPr lang="fr-FR" sz="1600" dirty="0">
                <a:solidFill>
                  <a:srgbClr val="2A2A2A"/>
                </a:solidFill>
                <a:latin typeface="Avenir Next" panose="020B0503020202020204" pitchFamily="34" charset="0"/>
              </a:rPr>
              <a:t>Travail du rôle de juge</a:t>
            </a:r>
          </a:p>
        </p:txBody>
      </p:sp>
      <p:sp>
        <p:nvSpPr>
          <p:cNvPr id="64" name="Rectangle 63">
            <a:hlinkClick r:id="" action="ppaction://noaction"/>
            <a:extLst>
              <a:ext uri="{FF2B5EF4-FFF2-40B4-BE49-F238E27FC236}">
                <a16:creationId xmlns:a16="http://schemas.microsoft.com/office/drawing/2014/main" id="{C32DE19F-57BA-DD41-92B8-CC96D0592B2D}"/>
              </a:ext>
            </a:extLst>
          </p:cNvPr>
          <p:cNvSpPr/>
          <p:nvPr/>
        </p:nvSpPr>
        <p:spPr>
          <a:xfrm>
            <a:off x="1657850" y="3500719"/>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a:t>
            </a:r>
          </a:p>
          <a:p>
            <a:r>
              <a:rPr lang="fr-FR" sz="1600" dirty="0">
                <a:solidFill>
                  <a:srgbClr val="2A2A2A"/>
                </a:solidFill>
                <a:latin typeface="Avenir Next" panose="020B0503020202020204" pitchFamily="34" charset="0"/>
              </a:rPr>
              <a:t>Auto-analyse de ses réalisations.</a:t>
            </a:r>
          </a:p>
        </p:txBody>
      </p:sp>
      <p:pic>
        <p:nvPicPr>
          <p:cNvPr id="65" name="Image 64">
            <a:extLst>
              <a:ext uri="{FF2B5EF4-FFF2-40B4-BE49-F238E27FC236}">
                <a16:creationId xmlns:a16="http://schemas.microsoft.com/office/drawing/2014/main" id="{0DF53C0A-9351-FF4A-B89E-4F0EC27E884E}"/>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40438" y="9373239"/>
            <a:ext cx="1019354" cy="1019354"/>
          </a:xfrm>
          <a:prstGeom prst="rect">
            <a:avLst/>
          </a:prstGeom>
        </p:spPr>
      </p:pic>
      <p:sp>
        <p:nvSpPr>
          <p:cNvPr id="66" name="Rectangle 65">
            <a:hlinkClick r:id="" action="ppaction://noaction"/>
            <a:extLst>
              <a:ext uri="{FF2B5EF4-FFF2-40B4-BE49-F238E27FC236}">
                <a16:creationId xmlns:a16="http://schemas.microsoft.com/office/drawing/2014/main" id="{69D0664E-83F0-564C-8235-A40FCE7D00E3}"/>
              </a:ext>
            </a:extLst>
          </p:cNvPr>
          <p:cNvSpPr/>
          <p:nvPr/>
        </p:nvSpPr>
        <p:spPr>
          <a:xfrm>
            <a:off x="1484804" y="9230030"/>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Grâce à la technologie de réalité augmentée (RA), les enseignants peuvent présenter des leçons interactives en 3D avec des photos, des vidéos et des textes.</a:t>
            </a:r>
          </a:p>
        </p:txBody>
      </p:sp>
      <p:sp>
        <p:nvSpPr>
          <p:cNvPr id="67" name="Rectangle 66">
            <a:hlinkClick r:id="" action="ppaction://noaction"/>
            <a:extLst>
              <a:ext uri="{FF2B5EF4-FFF2-40B4-BE49-F238E27FC236}">
                <a16:creationId xmlns:a16="http://schemas.microsoft.com/office/drawing/2014/main" id="{1367B70A-AE6C-AD41-BA85-A799E7578384}"/>
              </a:ext>
            </a:extLst>
          </p:cNvPr>
          <p:cNvSpPr/>
          <p:nvPr/>
        </p:nvSpPr>
        <p:spPr>
          <a:xfrm>
            <a:off x="120000" y="1021852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Réalité augmentée</a:t>
            </a:r>
          </a:p>
        </p:txBody>
      </p:sp>
      <p:pic>
        <p:nvPicPr>
          <p:cNvPr id="68" name="Image 67">
            <a:extLst>
              <a:ext uri="{FF2B5EF4-FFF2-40B4-BE49-F238E27FC236}">
                <a16:creationId xmlns:a16="http://schemas.microsoft.com/office/drawing/2014/main" id="{F2D482B3-C8AF-1D43-B30E-C41952869C8A}"/>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511474" y="929954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Rectangle 68">
            <a:hlinkClick r:id="" action="ppaction://noaction"/>
            <a:extLst>
              <a:ext uri="{FF2B5EF4-FFF2-40B4-BE49-F238E27FC236}">
                <a16:creationId xmlns:a16="http://schemas.microsoft.com/office/drawing/2014/main" id="{897065EC-E454-244F-B68A-815749B28106}"/>
              </a:ext>
            </a:extLst>
          </p:cNvPr>
          <p:cNvSpPr/>
          <p:nvPr/>
        </p:nvSpPr>
        <p:spPr>
          <a:xfrm>
            <a:off x="7155628" y="1018613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Plickers</a:t>
            </a:r>
            <a:endParaRPr lang="fr-FR" sz="1600" dirty="0">
              <a:solidFill>
                <a:srgbClr val="2A2A2A"/>
              </a:solidFill>
              <a:latin typeface="Avenir Next" panose="020B0503020202020204" pitchFamily="34" charset="0"/>
            </a:endParaRPr>
          </a:p>
        </p:txBody>
      </p:sp>
      <p:sp>
        <p:nvSpPr>
          <p:cNvPr id="70" name="Rectangle 69">
            <a:hlinkClick r:id="" action="ppaction://noaction"/>
            <a:extLst>
              <a:ext uri="{FF2B5EF4-FFF2-40B4-BE49-F238E27FC236}">
                <a16:creationId xmlns:a16="http://schemas.microsoft.com/office/drawing/2014/main" id="{453C9AFE-317F-854E-8E23-E6C27F1096DC}"/>
              </a:ext>
            </a:extLst>
          </p:cNvPr>
          <p:cNvSpPr/>
          <p:nvPr/>
        </p:nvSpPr>
        <p:spPr>
          <a:xfrm>
            <a:off x="8664786" y="913774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Une application de création de quiz et sondages facilement utilisables en classe pour apprécier une chorégraphie.</a:t>
            </a:r>
          </a:p>
        </p:txBody>
      </p:sp>
      <p:pic>
        <p:nvPicPr>
          <p:cNvPr id="42" name="Image 41">
            <a:hlinkClick r:id="rId15"/>
            <a:extLst>
              <a:ext uri="{FF2B5EF4-FFF2-40B4-BE49-F238E27FC236}">
                <a16:creationId xmlns:a16="http://schemas.microsoft.com/office/drawing/2014/main" id="{6D8E833E-4B8D-AE4E-A9DA-9F05E3C9B741}"/>
              </a:ext>
            </a:extLst>
          </p:cNvPr>
          <p:cNvPicPr/>
          <p:nvPr/>
        </p:nvPicPr>
        <p:blipFill>
          <a:blip r:embed="rId16">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Image 42">
            <a:hlinkClick r:id="rId17"/>
            <a:extLst>
              <a:ext uri="{FF2B5EF4-FFF2-40B4-BE49-F238E27FC236}">
                <a16:creationId xmlns:a16="http://schemas.microsoft.com/office/drawing/2014/main" id="{397DC35B-7986-B443-BFA0-F7AB202479B2}"/>
              </a:ext>
            </a:extLst>
          </p:cNvPr>
          <p:cNvPicPr preferRelativeResize="0">
            <a:picLocks/>
          </p:cNvPicPr>
          <p:nvPr/>
        </p:nvPicPr>
        <p:blipFill>
          <a:blip r:embed="rId18"/>
          <a:stretch>
            <a:fillRect/>
          </a:stretch>
        </p:blipFill>
        <p:spPr>
          <a:xfrm>
            <a:off x="374774" y="3574765"/>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Image 46">
            <a:hlinkClick r:id="rId19"/>
            <a:extLst>
              <a:ext uri="{FF2B5EF4-FFF2-40B4-BE49-F238E27FC236}">
                <a16:creationId xmlns:a16="http://schemas.microsoft.com/office/drawing/2014/main" id="{5FB935D9-981D-C849-B64B-BE5A703C6AF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56534" y="5005795"/>
            <a:ext cx="1053427" cy="1066119"/>
          </a:xfrm>
          <a:prstGeom prst="rect">
            <a:avLst/>
          </a:prstGeom>
        </p:spPr>
      </p:pic>
      <p:pic>
        <p:nvPicPr>
          <p:cNvPr id="48" name="Image 47">
            <a:hlinkClick r:id="rId21"/>
            <a:extLst>
              <a:ext uri="{FF2B5EF4-FFF2-40B4-BE49-F238E27FC236}">
                <a16:creationId xmlns:a16="http://schemas.microsoft.com/office/drawing/2014/main" id="{500A938A-22F4-1B40-A47F-5DC6E0F3E7CC}"/>
              </a:ext>
            </a:extLst>
          </p:cNvPr>
          <p:cNvPicPr preferRelativeResize="0">
            <a:picLocks/>
          </p:cNvPicPr>
          <p:nvPr/>
        </p:nvPicPr>
        <p:blipFill>
          <a:blip r:embed="rId22"/>
          <a:stretch>
            <a:fillRect/>
          </a:stretch>
        </p:blipFill>
        <p:spPr>
          <a:xfrm>
            <a:off x="7520270" y="2060134"/>
            <a:ext cx="914389" cy="978610"/>
          </a:xfrm>
          <a:prstGeom prst="rect">
            <a:avLst/>
          </a:prstGeom>
        </p:spPr>
      </p:pic>
    </p:spTree>
    <p:extLst>
      <p:ext uri="{BB962C8B-B14F-4D97-AF65-F5344CB8AC3E}">
        <p14:creationId xmlns:p14="http://schemas.microsoft.com/office/powerpoint/2010/main" val="303662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Jonglerie </a:t>
            </a:r>
            <a:r>
              <a:rPr lang="fr-FR" sz="1600" dirty="0" err="1">
                <a:solidFill>
                  <a:srgbClr val="2A2A2A"/>
                </a:solidFill>
                <a:latin typeface="Avenir Next" panose="020B0503020202020204" pitchFamily="34" charset="0"/>
              </a:rPr>
              <a:t>Lab</a:t>
            </a:r>
            <a:r>
              <a:rPr lang="fr-FR" sz="1600" dirty="0">
                <a:solidFill>
                  <a:srgbClr val="2A2A2A"/>
                </a:solidFill>
                <a:latin typeface="Avenir Next" panose="020B0503020202020204" pitchFamily="34" charset="0"/>
              </a:rPr>
              <a:t> est une application pour créer et animer des modèles de jonglerie. Ses principaux objectifs sont d'aider les gens à apprendre les modèles de jonglage, et d'aider à en inventer de nouvelles.</a:t>
            </a:r>
          </a:p>
        </p:txBody>
      </p:sp>
      <p:pic>
        <p:nvPicPr>
          <p:cNvPr id="36" name="Image 35">
            <a:hlinkClick r:id="rId7"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8"/>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99486" y="295107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Juggling</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lab</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0105" y="28584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iJuggle</a:t>
            </a:r>
            <a:endParaRPr lang="fr-FR" sz="1600" dirty="0">
              <a:solidFill>
                <a:srgbClr val="2A2A2A"/>
              </a:solidFill>
              <a:latin typeface="Avenir Next" panose="020B0503020202020204" pitchFamily="34" charset="0"/>
            </a:endParaRPr>
          </a:p>
        </p:txBody>
      </p:sp>
      <p:pic>
        <p:nvPicPr>
          <p:cNvPr id="12" name="Image 11">
            <a:hlinkClick r:id="rId9"/>
            <a:extLst>
              <a:ext uri="{FF2B5EF4-FFF2-40B4-BE49-F238E27FC236}">
                <a16:creationId xmlns:a16="http://schemas.microsoft.com/office/drawing/2014/main" id="{3C624CA2-6E9D-0747-A6C3-3D7A17401542}"/>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48134" y="7804031"/>
            <a:ext cx="874075" cy="1590735"/>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Permet de rappeler aux </a:t>
            </a:r>
            <a:r>
              <a:rPr lang="fr-FR" sz="1600" dirty="0" err="1">
                <a:solidFill>
                  <a:srgbClr val="2A2A2A"/>
                </a:solidFill>
                <a:latin typeface="Avenir Next" panose="020B0503020202020204" pitchFamily="34" charset="0"/>
              </a:rPr>
              <a:t>élèves</a:t>
            </a:r>
            <a:r>
              <a:rPr lang="fr-FR" sz="1600" dirty="0">
                <a:solidFill>
                  <a:srgbClr val="2A2A2A"/>
                </a:solidFill>
                <a:latin typeface="Avenir Next" panose="020B0503020202020204" pitchFamily="34" charset="0"/>
              </a:rPr>
              <a:t> les </a:t>
            </a:r>
            <a:r>
              <a:rPr lang="fr-FR" sz="1600" dirty="0" err="1">
                <a:solidFill>
                  <a:srgbClr val="2A2A2A"/>
                </a:solidFill>
                <a:latin typeface="Avenir Next" panose="020B0503020202020204" pitchFamily="34" charset="0"/>
              </a:rPr>
              <a:t>différentes</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étapes</a:t>
            </a:r>
            <a:r>
              <a:rPr lang="fr-FR" sz="1600" dirty="0">
                <a:solidFill>
                  <a:srgbClr val="2A2A2A"/>
                </a:solidFill>
                <a:latin typeface="Avenir Next" panose="020B0503020202020204" pitchFamily="34" charset="0"/>
              </a:rPr>
              <a:t> à suivre pour construire la production finale qui sera </a:t>
            </a:r>
            <a:r>
              <a:rPr lang="fr-FR" sz="1600" dirty="0" err="1">
                <a:solidFill>
                  <a:srgbClr val="2A2A2A"/>
                </a:solidFill>
                <a:latin typeface="Avenir Next" panose="020B0503020202020204" pitchFamily="34" charset="0"/>
              </a:rPr>
              <a:t>présentée</a:t>
            </a:r>
            <a:r>
              <a:rPr lang="fr-FR" sz="1600" dirty="0">
                <a:solidFill>
                  <a:srgbClr val="2A2A2A"/>
                </a:solidFill>
                <a:latin typeface="Avenir Next" panose="020B0503020202020204" pitchFamily="34" charset="0"/>
              </a:rPr>
              <a:t> devant un public. Elle guide les </a:t>
            </a:r>
            <a:r>
              <a:rPr lang="fr-FR" sz="1600" dirty="0" err="1">
                <a:solidFill>
                  <a:srgbClr val="2A2A2A"/>
                </a:solidFill>
                <a:latin typeface="Avenir Next" panose="020B0503020202020204" pitchFamily="34" charset="0"/>
              </a:rPr>
              <a:t>élèves</a:t>
            </a:r>
            <a:r>
              <a:rPr lang="fr-FR" sz="1600" dirty="0">
                <a:solidFill>
                  <a:srgbClr val="2A2A2A"/>
                </a:solidFill>
                <a:latin typeface="Avenir Next" panose="020B0503020202020204" pitchFamily="34" charset="0"/>
              </a:rPr>
              <a:t> dans la </a:t>
            </a:r>
            <a:r>
              <a:rPr lang="fr-FR" sz="1600" dirty="0" err="1">
                <a:solidFill>
                  <a:srgbClr val="2A2A2A"/>
                </a:solidFill>
                <a:latin typeface="Avenir Next" panose="020B0503020202020204" pitchFamily="34" charset="0"/>
              </a:rPr>
              <a:t>démarche</a:t>
            </a:r>
            <a:r>
              <a:rPr lang="fr-FR" sz="1600" dirty="0">
                <a:solidFill>
                  <a:srgbClr val="2A2A2A"/>
                </a:solidFill>
                <a:latin typeface="Avenir Next" panose="020B0503020202020204" pitchFamily="34" charset="0"/>
              </a:rPr>
              <a:t> de </a:t>
            </a:r>
            <a:r>
              <a:rPr lang="fr-FR" sz="1600" dirty="0" err="1">
                <a:solidFill>
                  <a:srgbClr val="2A2A2A"/>
                </a:solidFill>
                <a:latin typeface="Avenir Next" panose="020B0503020202020204" pitchFamily="34" charset="0"/>
              </a:rPr>
              <a:t>création</a:t>
            </a:r>
            <a:r>
              <a:rPr lang="fr-FR" sz="1600" dirty="0">
                <a:solidFill>
                  <a:srgbClr val="2A2A2A"/>
                </a:solidFill>
                <a:latin typeface="Avenir Next" panose="020B0503020202020204" pitchFamily="34" charset="0"/>
              </a:rPr>
              <a:t> et leur permet de </a:t>
            </a:r>
            <a:r>
              <a:rPr lang="fr-FR" sz="1600" dirty="0" err="1">
                <a:solidFill>
                  <a:srgbClr val="2A2A2A"/>
                </a:solidFill>
                <a:latin typeface="Avenir Next" panose="020B0503020202020204" pitchFamily="34" charset="0"/>
              </a:rPr>
              <a:t>vérifier</a:t>
            </a:r>
            <a:r>
              <a:rPr lang="fr-FR" sz="1600" dirty="0">
                <a:solidFill>
                  <a:srgbClr val="2A2A2A"/>
                </a:solidFill>
                <a:latin typeface="Avenir Next" panose="020B0503020202020204" pitchFamily="34" charset="0"/>
              </a:rPr>
              <a:t> que toutes les exigences sont bien remplies en validant au fur et à mesure celles qui ont </a:t>
            </a:r>
            <a:r>
              <a:rPr lang="fr-FR" sz="1600" dirty="0" err="1">
                <a:solidFill>
                  <a:srgbClr val="2A2A2A"/>
                </a:solidFill>
                <a:latin typeface="Avenir Next" panose="020B0503020202020204" pitchFamily="34" charset="0"/>
              </a:rPr>
              <a:t>éte</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réalisées</a:t>
            </a:r>
            <a:r>
              <a:rPr lang="fr-FR" sz="1600" dirty="0">
                <a:solidFill>
                  <a:srgbClr val="2A2A2A"/>
                </a:solidFill>
                <a:latin typeface="Avenir Next" panose="020B0503020202020204" pitchFamily="34" charset="0"/>
              </a:rPr>
              <a:t>. </a:t>
            </a:r>
          </a:p>
        </p:txBody>
      </p:sp>
      <p:pic>
        <p:nvPicPr>
          <p:cNvPr id="29" name="Image 28">
            <a:hlinkClick r:id="rId11"/>
            <a:extLst>
              <a:ext uri="{FF2B5EF4-FFF2-40B4-BE49-F238E27FC236}">
                <a16:creationId xmlns:a16="http://schemas.microsoft.com/office/drawing/2014/main" id="{FC804947-55F8-DB44-914E-55E5DDA96227}"/>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261026" y="8335944"/>
            <a:ext cx="1221941" cy="74189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108167" y="8512484"/>
            <a:ext cx="882282" cy="882282"/>
          </a:xfrm>
          <a:prstGeom prst="rect">
            <a:avLst/>
          </a:prstGeom>
        </p:spPr>
      </p:pic>
      <p:pic>
        <p:nvPicPr>
          <p:cNvPr id="45" name="Image 44">
            <a:hlinkClick r:id="rId14"/>
            <a:extLst>
              <a:ext uri="{FF2B5EF4-FFF2-40B4-BE49-F238E27FC236}">
                <a16:creationId xmlns:a16="http://schemas.microsoft.com/office/drawing/2014/main" id="{D1EF6B35-969F-7048-BFBB-2936866695FA}"/>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387721" y="9556309"/>
            <a:ext cx="890099" cy="690183"/>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 Site Internet  dédié à l’enseignement des arts du cirque en EPS au Lycée DOISNEAU</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911098" y="8039878"/>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Genialy</a:t>
            </a:r>
            <a:r>
              <a:rPr lang="fr-FR" sz="1600" dirty="0">
                <a:solidFill>
                  <a:srgbClr val="2A2A2A"/>
                </a:solidFill>
                <a:latin typeface="Avenir Next" panose="020B0503020202020204" pitchFamily="34" charset="0"/>
              </a:rPr>
              <a:t> de l’académie de Lyon sur le processus artistique</a:t>
            </a: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sp>
        <p:nvSpPr>
          <p:cNvPr id="53" name="Rectangle 52">
            <a:hlinkClick r:id="rId7"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54" name="Image 53">
            <a:hlinkClick r:id="rId17"/>
            <a:extLst>
              <a:ext uri="{FF2B5EF4-FFF2-40B4-BE49-F238E27FC236}">
                <a16:creationId xmlns:a16="http://schemas.microsoft.com/office/drawing/2014/main" id="{45DBC89D-2928-B948-AD88-87B28E2BBC52}"/>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404943" y="1877058"/>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 name="Rectangle 54">
            <a:hlinkClick r:id="" action="ppaction://noaction"/>
            <a:extLst>
              <a:ext uri="{FF2B5EF4-FFF2-40B4-BE49-F238E27FC236}">
                <a16:creationId xmlns:a16="http://schemas.microsoft.com/office/drawing/2014/main" id="{3C20D3AC-6368-1943-B6C4-6C8E5542EFD4}"/>
              </a:ext>
            </a:extLst>
          </p:cNvPr>
          <p:cNvSpPr/>
          <p:nvPr/>
        </p:nvSpPr>
        <p:spPr>
          <a:xfrm>
            <a:off x="8549308" y="172262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Génération de figures de jonglage.</a:t>
            </a:r>
          </a:p>
        </p:txBody>
      </p:sp>
      <p:pic>
        <p:nvPicPr>
          <p:cNvPr id="38" name="Image 37">
            <a:hlinkClick r:id="rId19" action="ppaction://hlinksldjump"/>
            <a:extLst>
              <a:ext uri="{FF2B5EF4-FFF2-40B4-BE49-F238E27FC236}">
                <a16:creationId xmlns:a16="http://schemas.microsoft.com/office/drawing/2014/main" id="{EAAC52FB-6E02-AB45-AE2F-D78DA74CF2A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13378044" y="148468"/>
            <a:ext cx="478738" cy="769863"/>
          </a:xfrm>
          <a:prstGeom prst="rect">
            <a:avLst/>
          </a:prstGeom>
        </p:spPr>
      </p:pic>
      <p:pic>
        <p:nvPicPr>
          <p:cNvPr id="39" name="Image 38">
            <a:hlinkClick r:id="rId21"/>
            <a:extLst>
              <a:ext uri="{FF2B5EF4-FFF2-40B4-BE49-F238E27FC236}">
                <a16:creationId xmlns:a16="http://schemas.microsoft.com/office/drawing/2014/main" id="{30D09983-0B74-E345-B5FD-BC63FB5492E1}"/>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628400" y="9682946"/>
            <a:ext cx="680856" cy="690183"/>
          </a:xfrm>
          <a:prstGeom prst="rect">
            <a:avLst/>
          </a:prstGeom>
        </p:spPr>
      </p:pic>
      <p:sp>
        <p:nvSpPr>
          <p:cNvPr id="49" name="Rectangle 48">
            <a:hlinkClick r:id="" action="ppaction://noaction"/>
            <a:extLst>
              <a:ext uri="{FF2B5EF4-FFF2-40B4-BE49-F238E27FC236}">
                <a16:creationId xmlns:a16="http://schemas.microsoft.com/office/drawing/2014/main" id="{95ED5B03-0635-EC43-B81F-A42EC2F2C325}"/>
              </a:ext>
            </a:extLst>
          </p:cNvPr>
          <p:cNvSpPr/>
          <p:nvPr/>
        </p:nvSpPr>
        <p:spPr>
          <a:xfrm>
            <a:off x="1392862" y="930337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Chaine vidéo sur les Arts du cirque et numérique</a:t>
            </a:r>
          </a:p>
        </p:txBody>
      </p:sp>
    </p:spTree>
    <p:extLst>
      <p:ext uri="{BB962C8B-B14F-4D97-AF65-F5344CB8AC3E}">
        <p14:creationId xmlns:p14="http://schemas.microsoft.com/office/powerpoint/2010/main" val="206481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rgbClr val="CFC8D8"/>
          </a:solidFill>
          <a:ln>
            <a:solidFill>
              <a:srgbClr val="CFC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ARTS DU CIRQUE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ADC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52427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de suivi des figures de jonglage et d’équilibre maitrisées. Aide à la construction du numéro et au rôle de juge. Disponible sur demande. </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624409" y="225635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Les effets chorégraphiques. Un fichier qui présente des effets chorégraphiques en vidéo. Les élèves peuvent comparer en vidéo leur prestation avec l’exemple.</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11259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Cirqu’EPS</a:t>
            </a:r>
            <a:r>
              <a:rPr lang="fr-FR" sz="1600" dirty="0">
                <a:solidFill>
                  <a:srgbClr val="2A2A2A"/>
                </a:solidFill>
                <a:latin typeface="Avenir Next" panose="020B0503020202020204" pitchFamily="34" charset="0"/>
              </a:rPr>
              <a:t> : Collège, de l’initiation au perfectionnement</a:t>
            </a:r>
          </a:p>
          <a:p>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114614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 caillou dans la chaussure : Cette utilisation permet :  De fournir aux élèves des modèles vidéo servant de repères pour reproduire des figures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Un fonctionnement autonome des élèves dans le déroulement de la situation libérant ainsi l’enseignant pour des tâches de remédiations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De donner aux élèves des repères sur leurs actions grâce à la vidéo favorisant ainsi les progrès ; </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La construction d’un répertoire élargi de figures utile à la classe.    </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5569" y="2390484"/>
            <a:ext cx="782269" cy="560340"/>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Cirque – le numéro final</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91745" y="7405311"/>
            <a:ext cx="998998"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9924"/>
            <a:ext cx="992555" cy="736696"/>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15"/>
            <a:extLst>
              <a:ext uri="{FF2B5EF4-FFF2-40B4-BE49-F238E27FC236}">
                <a16:creationId xmlns:a16="http://schemas.microsoft.com/office/drawing/2014/main" id="{C83F5D5C-B7EC-7F4C-B918-120ABD4A0DF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332312" y="2476729"/>
            <a:ext cx="1273189" cy="728534"/>
          </a:xfrm>
          <a:prstGeom prst="rect">
            <a:avLst/>
          </a:prstGeom>
        </p:spPr>
      </p:pic>
      <p:pic>
        <p:nvPicPr>
          <p:cNvPr id="29" name="Image 28">
            <a:hlinkClick r:id="rId17" action="ppaction://hlinksldjump"/>
            <a:extLst>
              <a:ext uri="{FF2B5EF4-FFF2-40B4-BE49-F238E27FC236}">
                <a16:creationId xmlns:a16="http://schemas.microsoft.com/office/drawing/2014/main" id="{2113292F-6022-F648-9FCD-DE8726226D20}"/>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13378044" y="148468"/>
            <a:ext cx="478738" cy="769863"/>
          </a:xfrm>
          <a:prstGeom prst="rect">
            <a:avLst/>
          </a:prstGeom>
        </p:spPr>
      </p:pic>
    </p:spTree>
    <p:extLst>
      <p:ext uri="{BB962C8B-B14F-4D97-AF65-F5344CB8AC3E}">
        <p14:creationId xmlns:p14="http://schemas.microsoft.com/office/powerpoint/2010/main" val="306675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Préambule 2</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448354" y="1066800"/>
            <a:ext cx="377754" cy="108094"/>
          </a:xfrm>
          <a:prstGeom prst="triangle">
            <a:avLst/>
          </a:prstGeom>
          <a:solidFill>
            <a:srgbClr val="2A2A2A"/>
          </a:solidFill>
          <a:ln>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hlinkClick r:id="rId3" action="ppaction://hlinksldjump"/>
            <a:extLst>
              <a:ext uri="{FF2B5EF4-FFF2-40B4-BE49-F238E27FC236}">
                <a16:creationId xmlns:a16="http://schemas.microsoft.com/office/drawing/2014/main" id="{E1BFC27D-0F42-0B46-84CE-6CA9D6293990}"/>
              </a:ext>
            </a:extLst>
          </p:cNvPr>
          <p:cNvSpPr/>
          <p:nvPr/>
        </p:nvSpPr>
        <p:spPr>
          <a:xfrm>
            <a:off x="994977" y="1301811"/>
            <a:ext cx="12572039" cy="5363030"/>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Arial" panose="020B0604020202020204" pitchFamily="34" charset="0"/>
              </a:rPr>
              <a:t>Selon le moment de la leçon, le type de situation, … des outils peuvent améliorer l’efficacité pédagogique et faciliter les acquisitions des élèves qu’elles soient motrices et non-motrices. </a:t>
            </a:r>
            <a:endParaRPr kumimoji="0" lang="fr-FR" sz="4400" i="0" u="none" strike="noStrike" kern="0" cap="none" spc="0" normalizeH="0" baseline="0" noProof="0" dirty="0">
              <a:ln>
                <a:noFill/>
              </a:ln>
              <a:solidFill>
                <a:schemeClr val="tx1">
                  <a:lumMod val="85000"/>
                  <a:lumOff val="15000"/>
                </a:schemeClr>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20" name="Rectangle 19">
            <a:hlinkClick r:id="rId3" action="ppaction://hlinksldjump"/>
            <a:extLst>
              <a:ext uri="{FF2B5EF4-FFF2-40B4-BE49-F238E27FC236}">
                <a16:creationId xmlns:a16="http://schemas.microsoft.com/office/drawing/2014/main" id="{FDA26B09-5192-7546-A820-A9A473965C64}"/>
              </a:ext>
            </a:extLst>
          </p:cNvPr>
          <p:cNvSpPr/>
          <p:nvPr/>
        </p:nvSpPr>
        <p:spPr>
          <a:xfrm>
            <a:off x="1180180" y="6614922"/>
            <a:ext cx="12572039" cy="3399064"/>
          </a:xfrm>
          <a:prstGeom prst="rect">
            <a:avLst/>
          </a:prstGeom>
          <a:noFill/>
          <a:ln w="12700" cap="flat" cmpd="sng" algn="ctr">
            <a:noFill/>
            <a:prstDash val="solid"/>
          </a:ln>
          <a:effectLst/>
        </p:spPr>
        <p:txBody>
          <a:bodyPr rot="0" spcFirstLastPara="0" vert="horz" wrap="square" lIns="108002" tIns="54001" rIns="108002"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400" kern="0" dirty="0">
                <a:solidFill>
                  <a:schemeClr val="tx1">
                    <a:lumMod val="85000"/>
                    <a:lumOff val="15000"/>
                  </a:schemeClr>
                </a:solidFill>
                <a:latin typeface="Avenir Next" panose="020B0503020202020204" pitchFamily="34" charset="0"/>
                <a:ea typeface="Calibri" panose="020F0502020204030204" pitchFamily="34" charset="0"/>
                <a:cs typeface="Times New Roman" panose="02020603050405020304" pitchFamily="18" charset="0"/>
              </a:rPr>
              <a:t>Vous trouverez d</a:t>
            </a:r>
            <a:r>
              <a:rPr kumimoji="0" lang="fr-FR" sz="4400" i="0" u="none" strike="noStrike" kern="0" cap="none" spc="0" normalizeH="0" baseline="0" noProof="0" dirty="0">
                <a:ln>
                  <a:noFill/>
                </a:ln>
                <a:solidFill>
                  <a:schemeClr val="tx1">
                    <a:lumMod val="85000"/>
                    <a:lumOff val="15000"/>
                  </a:schemeClr>
                </a:solidFill>
                <a:effectLst/>
                <a:uLnTx/>
                <a:uFillTx/>
                <a:latin typeface="Avenir Next" panose="020B0503020202020204" pitchFamily="34" charset="0"/>
                <a:ea typeface="Calibri" panose="020F0502020204030204" pitchFamily="34" charset="0"/>
                <a:cs typeface="Times New Roman" panose="02020603050405020304" pitchFamily="18" charset="0"/>
              </a:rPr>
              <a:t>es exemples selon le moment de la leçon et un détail plus précis pour 2 SA enrichies</a:t>
            </a:r>
          </a:p>
        </p:txBody>
      </p:sp>
      <p:pic>
        <p:nvPicPr>
          <p:cNvPr id="33" name="Image 32">
            <a:hlinkClick r:id="rId4" action="ppaction://hlinksldjump"/>
            <a:extLst>
              <a:ext uri="{FF2B5EF4-FFF2-40B4-BE49-F238E27FC236}">
                <a16:creationId xmlns:a16="http://schemas.microsoft.com/office/drawing/2014/main" id="{D35899AB-2FEC-AC44-A720-857BEBE24CF6}"/>
              </a:ext>
            </a:extLst>
          </p:cNvPr>
          <p:cNvPicPr>
            <a:picLocks noChangeAspect="1"/>
          </p:cNvPicPr>
          <p:nvPr/>
        </p:nvPicPr>
        <p:blipFill>
          <a:blip r:embed="rId5"/>
          <a:srcRect/>
          <a:stretch/>
        </p:blipFill>
        <p:spPr>
          <a:xfrm>
            <a:off x="329286" y="238560"/>
            <a:ext cx="615891" cy="561146"/>
          </a:xfrm>
          <a:prstGeom prst="rect">
            <a:avLst/>
          </a:prstGeom>
        </p:spPr>
      </p:pic>
      <p:sp>
        <p:nvSpPr>
          <p:cNvPr id="34" name="ZoneTexte 33">
            <a:hlinkClick r:id="rId6" action="ppaction://hlinksldjump"/>
            <a:extLst>
              <a:ext uri="{FF2B5EF4-FFF2-40B4-BE49-F238E27FC236}">
                <a16:creationId xmlns:a16="http://schemas.microsoft.com/office/drawing/2014/main" id="{47E6A3F2-03F7-D541-8BEE-9AAFECDA177B}"/>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35" name="ZoneTexte 34">
            <a:hlinkClick r:id="rId7" action="ppaction://hlinksldjump"/>
            <a:extLst>
              <a:ext uri="{FF2B5EF4-FFF2-40B4-BE49-F238E27FC236}">
                <a16:creationId xmlns:a16="http://schemas.microsoft.com/office/drawing/2014/main" id="{ECAA2B2F-5AA5-334C-820D-32431D6CBF6A}"/>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36" name="ZoneTexte 35">
            <a:hlinkClick r:id="rId8" action="ppaction://hlinksldjump"/>
            <a:extLst>
              <a:ext uri="{FF2B5EF4-FFF2-40B4-BE49-F238E27FC236}">
                <a16:creationId xmlns:a16="http://schemas.microsoft.com/office/drawing/2014/main" id="{7045FC53-F134-8641-980E-EA9D1683B226}"/>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37" name="ZoneTexte 36">
            <a:hlinkClick r:id="rId9" action="ppaction://hlinksldjump"/>
            <a:extLst>
              <a:ext uri="{FF2B5EF4-FFF2-40B4-BE49-F238E27FC236}">
                <a16:creationId xmlns:a16="http://schemas.microsoft.com/office/drawing/2014/main" id="{0C856614-9D64-D743-9711-C55E627D7A5D}"/>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38" name="ZoneTexte 37">
            <a:hlinkClick r:id="rId10" action="ppaction://hlinksldjump"/>
            <a:extLst>
              <a:ext uri="{FF2B5EF4-FFF2-40B4-BE49-F238E27FC236}">
                <a16:creationId xmlns:a16="http://schemas.microsoft.com/office/drawing/2014/main" id="{28A1A2CC-F801-9D47-A6B5-D6E85416434F}"/>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39" name="ZoneTexte 38">
            <a:hlinkClick r:id="rId11" action="ppaction://hlinksldjump"/>
            <a:extLst>
              <a:ext uri="{FF2B5EF4-FFF2-40B4-BE49-F238E27FC236}">
                <a16:creationId xmlns:a16="http://schemas.microsoft.com/office/drawing/2014/main" id="{0834F980-869E-B142-948B-641FEE44CE36}"/>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Tree>
    <p:extLst>
      <p:ext uri="{BB962C8B-B14F-4D97-AF65-F5344CB8AC3E}">
        <p14:creationId xmlns:p14="http://schemas.microsoft.com/office/powerpoint/2010/main" val="38366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 action="ppaction://noaction"/>
            <a:extLst>
              <a:ext uri="{FF2B5EF4-FFF2-40B4-BE49-F238E27FC236}">
                <a16:creationId xmlns:a16="http://schemas.microsoft.com/office/drawing/2014/main" id="{B555C9AF-AFE7-0947-8FA2-5EC02717ADF1}"/>
              </a:ext>
            </a:extLst>
          </p:cNvPr>
          <p:cNvPicPr>
            <a:picLocks noChangeAspect="1"/>
          </p:cNvPicPr>
          <p:nvPr/>
        </p:nvPicPr>
        <p:blipFill>
          <a:blip r:embed="rId3"/>
          <a:srcRect/>
          <a:stretch/>
        </p:blipFill>
        <p:spPr>
          <a:xfrm>
            <a:off x="329286" y="238560"/>
            <a:ext cx="615891" cy="561146"/>
          </a:xfrm>
          <a:prstGeom prst="rect">
            <a:avLst/>
          </a:prstGeom>
        </p:spPr>
      </p:pic>
      <p:sp>
        <p:nvSpPr>
          <p:cNvPr id="41" name="Rectangle 40">
            <a:hlinkClick r:id="rId4"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numériques</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hlinkClick r:id="rId5"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transversales utilisables dans cette APSA</a:t>
            </a:r>
          </a:p>
        </p:txBody>
      </p:sp>
      <p:sp>
        <p:nvSpPr>
          <p:cNvPr id="83" name="Rectangle 82">
            <a:hlinkClick r:id="rId6"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BASKET-BALL</a:t>
            </a:r>
          </a:p>
        </p:txBody>
      </p:sp>
      <p:sp>
        <p:nvSpPr>
          <p:cNvPr id="13" name="Rectangle 12">
            <a:hlinkClick r:id="" action="ppaction://noaction"/>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16" name="Rectangle 15">
            <a:hlinkClick r:id="rId7" action="ppaction://hlinksldjump"/>
            <a:extLst>
              <a:ext uri="{FF2B5EF4-FFF2-40B4-BE49-F238E27FC236}">
                <a16:creationId xmlns:a16="http://schemas.microsoft.com/office/drawing/2014/main" id="{1F26C91C-AB98-994C-A5B0-77A2E483ED88}"/>
              </a:ext>
            </a:extLst>
          </p:cNvPr>
          <p:cNvSpPr/>
          <p:nvPr/>
        </p:nvSpPr>
        <p:spPr>
          <a:xfrm>
            <a:off x="7887121" y="5886205"/>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a:p>
            <a:pPr algn="ctr"/>
            <a:r>
              <a:rPr lang="fr-FR" sz="2600" dirty="0">
                <a:solidFill>
                  <a:srgbClr val="2A2A2A"/>
                </a:solidFill>
                <a:latin typeface="Avenir Next" panose="020B0503020202020204" pitchFamily="34" charset="0"/>
              </a:rPr>
              <a:t>+ code/chaine vidéo</a:t>
            </a:r>
          </a:p>
        </p:txBody>
      </p:sp>
      <p:pic>
        <p:nvPicPr>
          <p:cNvPr id="17" name="Image 16">
            <a:hlinkClick r:id="rId8" action="ppaction://hlinksldjump"/>
            <a:extLst>
              <a:ext uri="{FF2B5EF4-FFF2-40B4-BE49-F238E27FC236}">
                <a16:creationId xmlns:a16="http://schemas.microsoft.com/office/drawing/2014/main" id="{EDE8E7C6-F827-2743-B738-12A5BBAC58E6}"/>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Tree>
    <p:extLst>
      <p:ext uri="{BB962C8B-B14F-4D97-AF65-F5344CB8AC3E}">
        <p14:creationId xmlns:p14="http://schemas.microsoft.com/office/powerpoint/2010/main" val="208697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matériels numériques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hlinkClick r:id="" action="ppaction://noaction"/>
            <a:extLst>
              <a:ext uri="{FF2B5EF4-FFF2-40B4-BE49-F238E27FC236}">
                <a16:creationId xmlns:a16="http://schemas.microsoft.com/office/drawing/2014/main" id="{C1E8DFF2-A9D1-954D-AC11-84242298C861}"/>
              </a:ext>
            </a:extLst>
          </p:cNvPr>
          <p:cNvPicPr>
            <a:picLocks noChangeAspect="1"/>
          </p:cNvPicPr>
          <p:nvPr/>
        </p:nvPicPr>
        <p:blipFill>
          <a:blip r:embed="rId3"/>
          <a:srcRect/>
          <a:stretch/>
        </p:blipFill>
        <p:spPr>
          <a:xfrm>
            <a:off x="329286" y="238560"/>
            <a:ext cx="615891" cy="561146"/>
          </a:xfrm>
          <a:prstGeom prst="rect">
            <a:avLst/>
          </a:prstGeom>
        </p:spPr>
      </p:pic>
      <p:sp>
        <p:nvSpPr>
          <p:cNvPr id="40" name="Rectangle 39">
            <a:hlinkClick r:id="" action="ppaction://noaction"/>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20" name="Image 19">
            <a:extLst>
              <a:ext uri="{FF2B5EF4-FFF2-40B4-BE49-F238E27FC236}">
                <a16:creationId xmlns:a16="http://schemas.microsoft.com/office/drawing/2014/main" id="{F9B29A22-70E2-7644-8D92-D2509C7801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556" y="3308817"/>
            <a:ext cx="1402628" cy="1246780"/>
          </a:xfrm>
          <a:prstGeom prst="rect">
            <a:avLst/>
          </a:prstGeom>
        </p:spPr>
      </p:pic>
      <p:pic>
        <p:nvPicPr>
          <p:cNvPr id="21" name="Image 20">
            <a:extLst>
              <a:ext uri="{FF2B5EF4-FFF2-40B4-BE49-F238E27FC236}">
                <a16:creationId xmlns:a16="http://schemas.microsoft.com/office/drawing/2014/main" id="{6605934F-3DD4-F24A-AB51-00A6BF92BF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5730" y="1358283"/>
            <a:ext cx="1648654" cy="1078559"/>
          </a:xfrm>
          <a:prstGeom prst="rect">
            <a:avLst/>
          </a:prstGeom>
        </p:spPr>
      </p:pic>
      <p:sp>
        <p:nvSpPr>
          <p:cNvPr id="22" name="Rectangle 21">
            <a:hlinkClick r:id="" action="ppaction://noaction"/>
            <a:extLst>
              <a:ext uri="{FF2B5EF4-FFF2-40B4-BE49-F238E27FC236}">
                <a16:creationId xmlns:a16="http://schemas.microsoft.com/office/drawing/2014/main" id="{661D9D86-CD21-6740-8FEA-0A37FAFA856A}"/>
              </a:ext>
            </a:extLst>
          </p:cNvPr>
          <p:cNvSpPr/>
          <p:nvPr/>
        </p:nvSpPr>
        <p:spPr>
          <a:xfrm>
            <a:off x="3664599" y="1759183"/>
            <a:ext cx="7896626"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Utilisation d’applications (natives, tableurs, diaporamas)</a:t>
            </a:r>
          </a:p>
        </p:txBody>
      </p:sp>
      <p:sp>
        <p:nvSpPr>
          <p:cNvPr id="23" name="Rectangle 22">
            <a:hlinkClick r:id="" action="ppaction://noaction"/>
            <a:extLst>
              <a:ext uri="{FF2B5EF4-FFF2-40B4-BE49-F238E27FC236}">
                <a16:creationId xmlns:a16="http://schemas.microsoft.com/office/drawing/2014/main" id="{9091ED36-BF40-B24B-AC05-D442F0A85440}"/>
              </a:ext>
            </a:extLst>
          </p:cNvPr>
          <p:cNvSpPr/>
          <p:nvPr/>
        </p:nvSpPr>
        <p:spPr>
          <a:xfrm>
            <a:off x="3719674" y="3525248"/>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 ou fiche d’exercice</a:t>
            </a:r>
          </a:p>
          <a:p>
            <a:r>
              <a:rPr lang="fr-FR" sz="1600" dirty="0">
                <a:solidFill>
                  <a:srgbClr val="2A2A2A"/>
                </a:solidFill>
                <a:latin typeface="Avenir Next" panose="020B0503020202020204" pitchFamily="34" charset="0"/>
              </a:rPr>
              <a:t>Démonstration d’exercices spécifiques, déléguer l’apprentissage de nouveaux exercices</a:t>
            </a:r>
          </a:p>
          <a:p>
            <a:r>
              <a:rPr lang="fr-FR" sz="1600" dirty="0">
                <a:solidFill>
                  <a:srgbClr val="2A2A2A"/>
                </a:solidFill>
                <a:latin typeface="Avenir Next" panose="020B0503020202020204" pitchFamily="34" charset="0"/>
              </a:rPr>
              <a:t>Projeter un </a:t>
            </a:r>
            <a:r>
              <a:rPr lang="fr-FR" sz="1600" dirty="0" err="1">
                <a:solidFill>
                  <a:srgbClr val="2A2A2A"/>
                </a:solidFill>
                <a:latin typeface="Avenir Next" panose="020B0503020202020204" pitchFamily="34" charset="0"/>
              </a:rPr>
              <a:t>timer</a:t>
            </a:r>
            <a:r>
              <a:rPr lang="fr-FR" sz="1600" dirty="0">
                <a:solidFill>
                  <a:srgbClr val="2A2A2A"/>
                </a:solidFill>
                <a:latin typeface="Avenir Next" panose="020B0503020202020204" pitchFamily="34" charset="0"/>
              </a:rPr>
              <a:t> et responsabiliser les élèves sur l’organisation d’un tournoi.</a:t>
            </a:r>
          </a:p>
        </p:txBody>
      </p:sp>
      <p:sp>
        <p:nvSpPr>
          <p:cNvPr id="24" name="Rectangle 23">
            <a:hlinkClick r:id="" action="ppaction://noaction"/>
            <a:extLst>
              <a:ext uri="{FF2B5EF4-FFF2-40B4-BE49-F238E27FC236}">
                <a16:creationId xmlns:a16="http://schemas.microsoft.com/office/drawing/2014/main" id="{34B4630D-A1E3-6E48-BECE-4977144AAB7C}"/>
              </a:ext>
            </a:extLst>
          </p:cNvPr>
          <p:cNvSpPr/>
          <p:nvPr/>
        </p:nvSpPr>
        <p:spPr>
          <a:xfrm>
            <a:off x="945177" y="2544936"/>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5" name="Rectangle 24">
            <a:hlinkClick r:id="" action="ppaction://noaction"/>
            <a:extLst>
              <a:ext uri="{FF2B5EF4-FFF2-40B4-BE49-F238E27FC236}">
                <a16:creationId xmlns:a16="http://schemas.microsoft.com/office/drawing/2014/main" id="{43F7C9F0-35E8-2945-810B-44AE46A678D9}"/>
              </a:ext>
            </a:extLst>
          </p:cNvPr>
          <p:cNvSpPr/>
          <p:nvPr/>
        </p:nvSpPr>
        <p:spPr>
          <a:xfrm>
            <a:off x="926990" y="4449280"/>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pic>
        <p:nvPicPr>
          <p:cNvPr id="8" name="Image 7">
            <a:extLst>
              <a:ext uri="{FF2B5EF4-FFF2-40B4-BE49-F238E27FC236}">
                <a16:creationId xmlns:a16="http://schemas.microsoft.com/office/drawing/2014/main" id="{D3910144-E14A-2243-835F-2D3B0CE834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2929" y="5372601"/>
            <a:ext cx="1513567" cy="1513567"/>
          </a:xfrm>
          <a:prstGeom prst="rect">
            <a:avLst/>
          </a:prstGeom>
        </p:spPr>
      </p:pic>
      <p:sp>
        <p:nvSpPr>
          <p:cNvPr id="27" name="Rectangle 26">
            <a:hlinkClick r:id="" action="ppaction://noaction"/>
            <a:extLst>
              <a:ext uri="{FF2B5EF4-FFF2-40B4-BE49-F238E27FC236}">
                <a16:creationId xmlns:a16="http://schemas.microsoft.com/office/drawing/2014/main" id="{C215E019-0E30-7341-96D6-472B875BFA53}"/>
              </a:ext>
            </a:extLst>
          </p:cNvPr>
          <p:cNvSpPr/>
          <p:nvPr/>
        </p:nvSpPr>
        <p:spPr>
          <a:xfrm>
            <a:off x="1395551" y="6895506"/>
            <a:ext cx="1328321" cy="52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Blaze </a:t>
            </a:r>
            <a:r>
              <a:rPr lang="fr-FR" sz="1600" dirty="0" err="1">
                <a:solidFill>
                  <a:srgbClr val="2A2A2A"/>
                </a:solidFill>
                <a:latin typeface="Avenir Next" panose="020B0503020202020204" pitchFamily="34" charset="0"/>
              </a:rPr>
              <a:t>Pod</a:t>
            </a:r>
            <a:endParaRPr lang="fr-FR" sz="1600" dirty="0">
              <a:solidFill>
                <a:srgbClr val="2A2A2A"/>
              </a:solidFill>
              <a:latin typeface="Avenir Next" panose="020B0503020202020204" pitchFamily="34" charset="0"/>
            </a:endParaRPr>
          </a:p>
        </p:txBody>
      </p:sp>
      <p:sp>
        <p:nvSpPr>
          <p:cNvPr id="29" name="Rectangle 28">
            <a:hlinkClick r:id="" action="ppaction://noaction"/>
            <a:extLst>
              <a:ext uri="{FF2B5EF4-FFF2-40B4-BE49-F238E27FC236}">
                <a16:creationId xmlns:a16="http://schemas.microsoft.com/office/drawing/2014/main" id="{2BBD4A35-BA09-C349-80D0-2EEEA475DCF8}"/>
              </a:ext>
            </a:extLst>
          </p:cNvPr>
          <p:cNvSpPr/>
          <p:nvPr/>
        </p:nvSpPr>
        <p:spPr>
          <a:xfrm>
            <a:off x="3774749" y="5372601"/>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600" dirty="0">
                <a:solidFill>
                  <a:schemeClr val="tx1"/>
                </a:solidFill>
                <a:latin typeface="Avenir Next" panose="020B0503020202020204" pitchFamily="34" charset="0"/>
              </a:rPr>
              <a:t>Alternative innovante plus complète que les plots d'entraînement classiques.</a:t>
            </a:r>
          </a:p>
          <a:p>
            <a:pPr fontAlgn="base"/>
            <a:r>
              <a:rPr lang="fr-FR" sz="1600" dirty="0">
                <a:solidFill>
                  <a:schemeClr val="tx1"/>
                </a:solidFill>
                <a:latin typeface="Avenir Next" panose="020B0503020202020204" pitchFamily="34" charset="0"/>
              </a:rPr>
              <a:t>Repères visuels sensibles au toucher </a:t>
            </a:r>
          </a:p>
          <a:p>
            <a:pPr fontAlgn="base"/>
            <a:r>
              <a:rPr lang="fr-FR" sz="1600" dirty="0">
                <a:solidFill>
                  <a:schemeClr val="tx1"/>
                </a:solidFill>
                <a:latin typeface="Avenir Next" panose="020B0503020202020204" pitchFamily="34" charset="0"/>
              </a:rPr>
              <a:t>Jeux de lumière aléatoires proposés lors des exercices </a:t>
            </a:r>
            <a:r>
              <a:rPr lang="fr-FR" sz="1600" dirty="0">
                <a:solidFill>
                  <a:schemeClr val="tx1"/>
                </a:solidFill>
                <a:latin typeface="Avenir Next" panose="020B0503020202020204" pitchFamily="34" charset="0"/>
                <a:sym typeface="Wingdings" pitchFamily="2" charset="2"/>
              </a:rPr>
              <a:t> </a:t>
            </a:r>
            <a:r>
              <a:rPr lang="fr-FR" sz="1600" dirty="0">
                <a:solidFill>
                  <a:schemeClr val="tx1"/>
                </a:solidFill>
                <a:latin typeface="Avenir Next" panose="020B0503020202020204" pitchFamily="34" charset="0"/>
              </a:rPr>
              <a:t>les utilisateurs vont devoir se soumettre aux signaux lumineux le plus vite possible, ce qui affûtera autant les réflexes que la condition physique globale.</a:t>
            </a:r>
          </a:p>
        </p:txBody>
      </p:sp>
      <p:pic>
        <p:nvPicPr>
          <p:cNvPr id="30" name="Image 29">
            <a:extLst>
              <a:ext uri="{FF2B5EF4-FFF2-40B4-BE49-F238E27FC236}">
                <a16:creationId xmlns:a16="http://schemas.microsoft.com/office/drawing/2014/main" id="{6A7F0464-344E-9540-8C80-7BC2411B1E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9602" y="7787744"/>
            <a:ext cx="1281854" cy="2063591"/>
          </a:xfrm>
          <a:prstGeom prst="rect">
            <a:avLst/>
          </a:prstGeom>
        </p:spPr>
      </p:pic>
      <p:sp>
        <p:nvSpPr>
          <p:cNvPr id="31" name="Rectangle 30">
            <a:hlinkClick r:id="" action="ppaction://noaction"/>
            <a:extLst>
              <a:ext uri="{FF2B5EF4-FFF2-40B4-BE49-F238E27FC236}">
                <a16:creationId xmlns:a16="http://schemas.microsoft.com/office/drawing/2014/main" id="{B47FDFDF-132D-F140-8EAB-BF512E046932}"/>
              </a:ext>
            </a:extLst>
          </p:cNvPr>
          <p:cNvSpPr/>
          <p:nvPr/>
        </p:nvSpPr>
        <p:spPr>
          <a:xfrm>
            <a:off x="989475" y="9823564"/>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2" name="Rectangle 31">
            <a:hlinkClick r:id="" action="ppaction://noaction"/>
            <a:extLst>
              <a:ext uri="{FF2B5EF4-FFF2-40B4-BE49-F238E27FC236}">
                <a16:creationId xmlns:a16="http://schemas.microsoft.com/office/drawing/2014/main" id="{48C0A6A7-9D67-0846-AB9D-5741138D0906}"/>
              </a:ext>
            </a:extLst>
          </p:cNvPr>
          <p:cNvSpPr/>
          <p:nvPr/>
        </p:nvSpPr>
        <p:spPr>
          <a:xfrm>
            <a:off x="3774749" y="7982008"/>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Pour permettre les situations d’autoscopie</a:t>
            </a:r>
          </a:p>
        </p:txBody>
      </p:sp>
      <p:pic>
        <p:nvPicPr>
          <p:cNvPr id="26" name="Image 25">
            <a:hlinkClick r:id="rId8" action="ppaction://hlinksldjump"/>
            <a:extLst>
              <a:ext uri="{FF2B5EF4-FFF2-40B4-BE49-F238E27FC236}">
                <a16:creationId xmlns:a16="http://schemas.microsoft.com/office/drawing/2014/main" id="{4B4AA312-053E-4740-8F9B-869E439010AC}"/>
              </a:ext>
            </a:extLst>
          </p:cNvPr>
          <p:cNvPicPr>
            <a:picLocks noChangeAspect="1"/>
          </p:cNvPicPr>
          <p:nvPr/>
        </p:nvPicPr>
        <p:blipFill>
          <a:blip r:embed="rId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Tree>
    <p:extLst>
      <p:ext uri="{BB962C8B-B14F-4D97-AF65-F5344CB8AC3E}">
        <p14:creationId xmlns:p14="http://schemas.microsoft.com/office/powerpoint/2010/main" val="24300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applications transversales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178555" y="3782691"/>
            <a:ext cx="21771" cy="47104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555912" y="3760354"/>
            <a:ext cx="5377696"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suivi et validation des compétences.</a:t>
            </a:r>
          </a:p>
        </p:txBody>
      </p:sp>
      <p:pic>
        <p:nvPicPr>
          <p:cNvPr id="54" name="Image 53">
            <a:hlinkClick r:id="" action="ppaction://noaction"/>
            <a:extLst>
              <a:ext uri="{FF2B5EF4-FFF2-40B4-BE49-F238E27FC236}">
                <a16:creationId xmlns:a16="http://schemas.microsoft.com/office/drawing/2014/main" id="{D72007BA-3C77-CF46-9AE7-FE8E322625F1}"/>
              </a:ext>
            </a:extLst>
          </p:cNvPr>
          <p:cNvPicPr>
            <a:picLocks noChangeAspect="1"/>
          </p:cNvPicPr>
          <p:nvPr/>
        </p:nvPicPr>
        <p:blipFill>
          <a:blip r:embed="rId5"/>
          <a:srcRect/>
          <a:stretch/>
        </p:blipFill>
        <p:spPr>
          <a:xfrm>
            <a:off x="329286" y="238560"/>
            <a:ext cx="615891" cy="561146"/>
          </a:xfrm>
          <a:prstGeom prst="rect">
            <a:avLst/>
          </a:prstGeom>
        </p:spPr>
      </p:pic>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40623" y="44531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11101410" y="317509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33785" y="327424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 </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3175399" y="1938180"/>
            <a:ext cx="7892820" cy="1752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Payantes : analyse de la motricité en différé : dans le cadre d’une organisation en autoscopie, laisser la tablette en fonctionnement afin que les élèves puissent analyser les raisons de leurs réussites ou non dans la situation qu’ils viennent de vivre.</a:t>
            </a: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30370" y="8797428"/>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 action="ppaction://noaction"/>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8" name="Image 7">
            <a:extLst>
              <a:ext uri="{FF2B5EF4-FFF2-40B4-BE49-F238E27FC236}">
                <a16:creationId xmlns:a16="http://schemas.microsoft.com/office/drawing/2014/main" id="{6B42AB46-82BF-6D43-AB41-890703CA89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3012" y="8968794"/>
            <a:ext cx="918216" cy="930624"/>
          </a:xfrm>
          <a:prstGeom prst="rect">
            <a:avLst/>
          </a:prstGeom>
        </p:spPr>
      </p:pic>
      <p:sp>
        <p:nvSpPr>
          <p:cNvPr id="63" name="Rectangle 62">
            <a:hlinkClick r:id="" action="ppaction://noaction"/>
            <a:extLst>
              <a:ext uri="{FF2B5EF4-FFF2-40B4-BE49-F238E27FC236}">
                <a16:creationId xmlns:a16="http://schemas.microsoft.com/office/drawing/2014/main" id="{7EA68954-D5DD-D24D-9B80-280DE75E82B4}"/>
              </a:ext>
            </a:extLst>
          </p:cNvPr>
          <p:cNvSpPr/>
          <p:nvPr/>
        </p:nvSpPr>
        <p:spPr>
          <a:xfrm>
            <a:off x="2715136" y="9778673"/>
            <a:ext cx="9584428" cy="926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construction infinie d’exercices en lien avec les « </a:t>
            </a:r>
            <a:r>
              <a:rPr lang="fr-FR" sz="1600" dirty="0" err="1">
                <a:solidFill>
                  <a:srgbClr val="2A2A2A"/>
                </a:solidFill>
                <a:latin typeface="Avenir Next" panose="020B0503020202020204" pitchFamily="34" charset="0"/>
              </a:rPr>
              <a:t>pods</a:t>
            </a:r>
            <a:r>
              <a:rPr lang="fr-FR" sz="1600" dirty="0">
                <a:solidFill>
                  <a:srgbClr val="2A2A2A"/>
                </a:solidFill>
                <a:latin typeface="Avenir Next" panose="020B0503020202020204" pitchFamily="34" charset="0"/>
              </a:rPr>
              <a:t> » lumineux de la même marque. Coupler un travail spécifique à l’activité avec une stimulation totale du corps et du cerveau.</a:t>
            </a:r>
          </a:p>
        </p:txBody>
      </p:sp>
      <p:sp>
        <p:nvSpPr>
          <p:cNvPr id="64" name="Rectangle 63">
            <a:hlinkClick r:id="" action="ppaction://noaction"/>
            <a:extLst>
              <a:ext uri="{FF2B5EF4-FFF2-40B4-BE49-F238E27FC236}">
                <a16:creationId xmlns:a16="http://schemas.microsoft.com/office/drawing/2014/main" id="{2B97D1BF-D60B-114D-A3CD-BE77D88ABEC9}"/>
              </a:ext>
            </a:extLst>
          </p:cNvPr>
          <p:cNvSpPr/>
          <p:nvPr/>
        </p:nvSpPr>
        <p:spPr>
          <a:xfrm>
            <a:off x="6909653" y="915637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Blaze </a:t>
            </a:r>
            <a:r>
              <a:rPr lang="fr-FR" sz="1600" dirty="0" err="1">
                <a:solidFill>
                  <a:srgbClr val="2A2A2A"/>
                </a:solidFill>
                <a:latin typeface="Avenir Next" panose="020B0503020202020204" pitchFamily="34" charset="0"/>
              </a:rPr>
              <a:t>Pod</a:t>
            </a:r>
            <a:endParaRPr lang="fr-FR" sz="1600" dirty="0">
              <a:solidFill>
                <a:srgbClr val="2A2A2A"/>
              </a:solidFill>
              <a:latin typeface="Avenir Next" panose="020B0503020202020204" pitchFamily="34" charset="0"/>
            </a:endParaRPr>
          </a:p>
        </p:txBody>
      </p:sp>
      <p:sp>
        <p:nvSpPr>
          <p:cNvPr id="65" name="Rectangle 64">
            <a:hlinkClick r:id="" action="ppaction://noaction"/>
            <a:extLst>
              <a:ext uri="{FF2B5EF4-FFF2-40B4-BE49-F238E27FC236}">
                <a16:creationId xmlns:a16="http://schemas.microsoft.com/office/drawing/2014/main" id="{5BDCC5B0-752B-CE40-820A-FF6865144032}"/>
              </a:ext>
            </a:extLst>
          </p:cNvPr>
          <p:cNvSpPr/>
          <p:nvPr/>
        </p:nvSpPr>
        <p:spPr>
          <a:xfrm>
            <a:off x="252030" y="529630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Multi</a:t>
            </a:r>
          </a:p>
          <a:p>
            <a:pPr algn="ctr"/>
            <a:r>
              <a:rPr lang="fr-FR" sz="1600" dirty="0">
                <a:solidFill>
                  <a:srgbClr val="2A2A2A"/>
                </a:solidFill>
                <a:latin typeface="Avenir Next" panose="020B0503020202020204" pitchFamily="34" charset="0"/>
              </a:rPr>
              <a:t>Compteurs</a:t>
            </a:r>
          </a:p>
        </p:txBody>
      </p:sp>
      <p:pic>
        <p:nvPicPr>
          <p:cNvPr id="4" name="Image 3">
            <a:extLst>
              <a:ext uri="{FF2B5EF4-FFF2-40B4-BE49-F238E27FC236}">
                <a16:creationId xmlns:a16="http://schemas.microsoft.com/office/drawing/2014/main" id="{80554B08-60FA-164A-A53B-DB49CCAD28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983" y="4302861"/>
            <a:ext cx="887253" cy="887253"/>
          </a:xfrm>
          <a:prstGeom prst="rect">
            <a:avLst/>
          </a:prstGeom>
        </p:spPr>
      </p:pic>
      <p:sp>
        <p:nvSpPr>
          <p:cNvPr id="29" name="Rectangle 28">
            <a:hlinkClick r:id="" action="ppaction://noaction"/>
            <a:extLst>
              <a:ext uri="{FF2B5EF4-FFF2-40B4-BE49-F238E27FC236}">
                <a16:creationId xmlns:a16="http://schemas.microsoft.com/office/drawing/2014/main" id="{ADE808C7-8A5C-8949-97F0-55889171B098}"/>
              </a:ext>
            </a:extLst>
          </p:cNvPr>
          <p:cNvSpPr/>
          <p:nvPr/>
        </p:nvSpPr>
        <p:spPr>
          <a:xfrm>
            <a:off x="1627452" y="4246961"/>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MultiCompteur</a:t>
            </a:r>
            <a:r>
              <a:rPr lang="fr-FR" sz="1600" dirty="0">
                <a:solidFill>
                  <a:srgbClr val="2A2A2A"/>
                </a:solidFill>
                <a:latin typeface="Avenir Next" panose="020B0503020202020204" pitchFamily="34" charset="0"/>
              </a:rPr>
              <a:t> vous permet de faire compter à peu près n’importe quel observable aux élèves. Il existe de nombreuses autres applications de compteur, à vous de trouver la plus appropriée à vos élèves.</a:t>
            </a:r>
          </a:p>
        </p:txBody>
      </p:sp>
      <p:pic>
        <p:nvPicPr>
          <p:cNvPr id="31" name="Image 30">
            <a:extLst>
              <a:ext uri="{FF2B5EF4-FFF2-40B4-BE49-F238E27FC236}">
                <a16:creationId xmlns:a16="http://schemas.microsoft.com/office/drawing/2014/main" id="{8C5F5C42-1352-6D49-955B-3409AFE61B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0562" y="4894341"/>
            <a:ext cx="986579" cy="986579"/>
          </a:xfrm>
          <a:prstGeom prst="rect">
            <a:avLst/>
          </a:prstGeom>
        </p:spPr>
      </p:pic>
      <p:sp>
        <p:nvSpPr>
          <p:cNvPr id="32" name="Rectangle 31">
            <a:hlinkClick r:id="" action="ppaction://noaction"/>
            <a:extLst>
              <a:ext uri="{FF2B5EF4-FFF2-40B4-BE49-F238E27FC236}">
                <a16:creationId xmlns:a16="http://schemas.microsoft.com/office/drawing/2014/main" id="{56F1DE3E-F99D-6D4B-948E-560419353F24}"/>
              </a:ext>
            </a:extLst>
          </p:cNvPr>
          <p:cNvSpPr/>
          <p:nvPr/>
        </p:nvSpPr>
        <p:spPr>
          <a:xfrm>
            <a:off x="7140623" y="576119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CoachBase</a:t>
            </a:r>
            <a:endParaRPr lang="fr-FR" sz="1600" dirty="0">
              <a:solidFill>
                <a:srgbClr val="2A2A2A"/>
              </a:solidFill>
              <a:latin typeface="Avenir Next" panose="020B0503020202020204" pitchFamily="34" charset="0"/>
            </a:endParaRPr>
          </a:p>
        </p:txBody>
      </p:sp>
      <p:sp>
        <p:nvSpPr>
          <p:cNvPr id="34" name="Rectangle 33">
            <a:hlinkClick r:id="" action="ppaction://noaction"/>
            <a:extLst>
              <a:ext uri="{FF2B5EF4-FFF2-40B4-BE49-F238E27FC236}">
                <a16:creationId xmlns:a16="http://schemas.microsoft.com/office/drawing/2014/main" id="{BE7A70AF-20B2-5646-B7BD-ED1978367D41}"/>
              </a:ext>
            </a:extLst>
          </p:cNvPr>
          <p:cNvSpPr/>
          <p:nvPr/>
        </p:nvSpPr>
        <p:spPr>
          <a:xfrm>
            <a:off x="8555912" y="4898872"/>
            <a:ext cx="5377696"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représenter graphiquement une situation d’apprentissage en pouvant animer les déplacements. Plusieurs sports possibles…</a:t>
            </a:r>
          </a:p>
        </p:txBody>
      </p:sp>
      <p:pic>
        <p:nvPicPr>
          <p:cNvPr id="10" name="Image 9">
            <a:extLst>
              <a:ext uri="{FF2B5EF4-FFF2-40B4-BE49-F238E27FC236}">
                <a16:creationId xmlns:a16="http://schemas.microsoft.com/office/drawing/2014/main" id="{660F63E8-8389-7E4C-AC4E-D0FB5AD305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39234" y="5469814"/>
            <a:ext cx="1130164" cy="571875"/>
          </a:xfrm>
          <a:prstGeom prst="rect">
            <a:avLst/>
          </a:prstGeom>
        </p:spPr>
      </p:pic>
      <p:pic>
        <p:nvPicPr>
          <p:cNvPr id="12" name="Image 11">
            <a:extLst>
              <a:ext uri="{FF2B5EF4-FFF2-40B4-BE49-F238E27FC236}">
                <a16:creationId xmlns:a16="http://schemas.microsoft.com/office/drawing/2014/main" id="{DBA3DA05-F555-D647-AB2B-187C8B64CC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608913" flipH="1">
            <a:off x="12774780" y="5378869"/>
            <a:ext cx="417933" cy="514893"/>
          </a:xfrm>
          <a:prstGeom prst="rect">
            <a:avLst/>
          </a:prstGeom>
        </p:spPr>
      </p:pic>
      <p:sp>
        <p:nvSpPr>
          <p:cNvPr id="48" name="Rectangle 47">
            <a:hlinkClick r:id="" action="ppaction://noaction"/>
            <a:extLst>
              <a:ext uri="{FF2B5EF4-FFF2-40B4-BE49-F238E27FC236}">
                <a16:creationId xmlns:a16="http://schemas.microsoft.com/office/drawing/2014/main" id="{1A3E4273-0989-E84C-AA0F-29A8F09E0F1F}"/>
              </a:ext>
            </a:extLst>
          </p:cNvPr>
          <p:cNvSpPr/>
          <p:nvPr/>
        </p:nvSpPr>
        <p:spPr>
          <a:xfrm>
            <a:off x="8418811" y="8439379"/>
            <a:ext cx="949634"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49" name="Rectangle 48">
            <a:hlinkClick r:id="" action="ppaction://noaction"/>
            <a:extLst>
              <a:ext uri="{FF2B5EF4-FFF2-40B4-BE49-F238E27FC236}">
                <a16:creationId xmlns:a16="http://schemas.microsoft.com/office/drawing/2014/main" id="{70EC3B10-0475-9140-99BA-ED4EC49622C0}"/>
              </a:ext>
            </a:extLst>
          </p:cNvPr>
          <p:cNvSpPr/>
          <p:nvPr/>
        </p:nvSpPr>
        <p:spPr>
          <a:xfrm>
            <a:off x="7246852" y="8440553"/>
            <a:ext cx="1162923"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Technique</a:t>
            </a:r>
          </a:p>
        </p:txBody>
      </p:sp>
      <p:sp>
        <p:nvSpPr>
          <p:cNvPr id="50" name="Rectangle 49">
            <a:hlinkClick r:id="" action="ppaction://noaction"/>
            <a:extLst>
              <a:ext uri="{FF2B5EF4-FFF2-40B4-BE49-F238E27FC236}">
                <a16:creationId xmlns:a16="http://schemas.microsoft.com/office/drawing/2014/main" id="{031BC3BC-7CDB-FF43-87C9-F162FEBCC116}"/>
              </a:ext>
            </a:extLst>
          </p:cNvPr>
          <p:cNvSpPr/>
          <p:nvPr/>
        </p:nvSpPr>
        <p:spPr>
          <a:xfrm>
            <a:off x="9598759" y="7470892"/>
            <a:ext cx="3507647" cy="1057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analyse technique du geste avec annotation possible !</a:t>
            </a:r>
          </a:p>
        </p:txBody>
      </p:sp>
      <p:sp>
        <p:nvSpPr>
          <p:cNvPr id="41" name="Titre 1">
            <a:extLst>
              <a:ext uri="{FF2B5EF4-FFF2-40B4-BE49-F238E27FC236}">
                <a16:creationId xmlns:a16="http://schemas.microsoft.com/office/drawing/2014/main" id="{9F9E9E7C-DD12-C548-A0CF-435FA4F0CAAE}"/>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App </a:t>
            </a:r>
            <a:r>
              <a:rPr lang="fr-FR" dirty="0" err="1">
                <a:latin typeface="Avenir Next" panose="020B0503020202020204" pitchFamily="34" charset="0"/>
              </a:rPr>
              <a:t>trans</a:t>
            </a:r>
            <a:endParaRPr lang="fr-FR" dirty="0">
              <a:latin typeface="Avenir Next" panose="020B0503020202020204" pitchFamily="34" charset="0"/>
            </a:endParaRPr>
          </a:p>
        </p:txBody>
      </p:sp>
      <p:pic>
        <p:nvPicPr>
          <p:cNvPr id="43" name="Image 42">
            <a:hlinkClick r:id="rId11" action="ppaction://hlinksldjump"/>
            <a:extLst>
              <a:ext uri="{FF2B5EF4-FFF2-40B4-BE49-F238E27FC236}">
                <a16:creationId xmlns:a16="http://schemas.microsoft.com/office/drawing/2014/main" id="{9C34EBF4-E9C2-9047-A622-75EC5F1028C7}"/>
              </a:ext>
            </a:extLst>
          </p:cNvPr>
          <p:cNvPicPr>
            <a:picLocks noChangeAspect="1"/>
          </p:cNvPicPr>
          <p:nvPr/>
        </p:nvPicPr>
        <p:blipFill>
          <a:blip r:embed="rId12"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
        <p:nvSpPr>
          <p:cNvPr id="44" name="Rectangle 43">
            <a:hlinkClick r:id="" action="ppaction://noaction"/>
            <a:extLst>
              <a:ext uri="{FF2B5EF4-FFF2-40B4-BE49-F238E27FC236}">
                <a16:creationId xmlns:a16="http://schemas.microsoft.com/office/drawing/2014/main" id="{2906A904-67B2-3946-B883-11380B7F13A8}"/>
              </a:ext>
            </a:extLst>
          </p:cNvPr>
          <p:cNvSpPr/>
          <p:nvPr/>
        </p:nvSpPr>
        <p:spPr>
          <a:xfrm>
            <a:off x="323519" y="673490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Stat’EPS</a:t>
            </a:r>
            <a:endParaRPr lang="fr-FR" sz="1600" dirty="0">
              <a:solidFill>
                <a:srgbClr val="2A2A2A"/>
              </a:solidFill>
              <a:latin typeface="Avenir Next" panose="020B0503020202020204" pitchFamily="34" charset="0"/>
            </a:endParaRPr>
          </a:p>
        </p:txBody>
      </p:sp>
      <p:pic>
        <p:nvPicPr>
          <p:cNvPr id="45" name="Image 44">
            <a:hlinkClick r:id="rId13"/>
            <a:extLst>
              <a:ext uri="{FF2B5EF4-FFF2-40B4-BE49-F238E27FC236}">
                <a16:creationId xmlns:a16="http://schemas.microsoft.com/office/drawing/2014/main" id="{211A837C-41D9-5D4C-BC03-21CBBC4F1811}"/>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03056" y="5931263"/>
            <a:ext cx="887253" cy="887253"/>
          </a:xfrm>
          <a:prstGeom prst="rect">
            <a:avLst/>
          </a:prstGeom>
        </p:spPr>
      </p:pic>
      <p:sp>
        <p:nvSpPr>
          <p:cNvPr id="47" name="Rectangle 46">
            <a:hlinkClick r:id="" action="ppaction://noaction"/>
            <a:extLst>
              <a:ext uri="{FF2B5EF4-FFF2-40B4-BE49-F238E27FC236}">
                <a16:creationId xmlns:a16="http://schemas.microsoft.com/office/drawing/2014/main" id="{855F9085-D4D1-C64F-9D4B-A555E3143489}"/>
              </a:ext>
            </a:extLst>
          </p:cNvPr>
          <p:cNvSpPr/>
          <p:nvPr/>
        </p:nvSpPr>
        <p:spPr>
          <a:xfrm>
            <a:off x="1667525" y="5875363"/>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Après avoir défini votre fiche d'observation, vous pouvez observer simultanément de 1 à 4 élèves ou athlètes en action.</a:t>
            </a:r>
          </a:p>
        </p:txBody>
      </p:sp>
      <p:pic>
        <p:nvPicPr>
          <p:cNvPr id="51" name="Image 50">
            <a:hlinkClick r:id="rId15"/>
            <a:extLst>
              <a:ext uri="{FF2B5EF4-FFF2-40B4-BE49-F238E27FC236}">
                <a16:creationId xmlns:a16="http://schemas.microsoft.com/office/drawing/2014/main" id="{56B81932-6C54-CD47-9BE3-79C6ABBBE1C5}"/>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06677" y="6210237"/>
            <a:ext cx="974348" cy="986579"/>
          </a:xfrm>
          <a:prstGeom prst="rect">
            <a:avLst/>
          </a:prstGeom>
        </p:spPr>
      </p:pic>
      <p:sp>
        <p:nvSpPr>
          <p:cNvPr id="52" name="Rectangle 51">
            <a:hlinkClick r:id="" action="ppaction://noaction"/>
            <a:extLst>
              <a:ext uri="{FF2B5EF4-FFF2-40B4-BE49-F238E27FC236}">
                <a16:creationId xmlns:a16="http://schemas.microsoft.com/office/drawing/2014/main" id="{6267037C-612F-2E47-A967-8353E8C2AE14}"/>
              </a:ext>
            </a:extLst>
          </p:cNvPr>
          <p:cNvSpPr/>
          <p:nvPr/>
        </p:nvSpPr>
        <p:spPr>
          <a:xfrm>
            <a:off x="7140623" y="697291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Match points</a:t>
            </a:r>
          </a:p>
        </p:txBody>
      </p:sp>
      <p:sp>
        <p:nvSpPr>
          <p:cNvPr id="55" name="Rectangle 54">
            <a:hlinkClick r:id="" action="ppaction://noaction"/>
            <a:extLst>
              <a:ext uri="{FF2B5EF4-FFF2-40B4-BE49-F238E27FC236}">
                <a16:creationId xmlns:a16="http://schemas.microsoft.com/office/drawing/2014/main" id="{C59E242F-91C9-E844-BA9F-8692B8BAED93}"/>
              </a:ext>
            </a:extLst>
          </p:cNvPr>
          <p:cNvSpPr/>
          <p:nvPr/>
        </p:nvSpPr>
        <p:spPr>
          <a:xfrm>
            <a:off x="8555912" y="6529565"/>
            <a:ext cx="5528600" cy="61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2A2A2A"/>
                </a:solidFill>
                <a:latin typeface="Avenir Next" panose="020B0503020202020204" pitchFamily="34" charset="0"/>
              </a:rPr>
              <a:t>3 modes de gestion des points :VDN : « Victoire, Défaite ou Nul ». La gestion traditionnelle des rencontres.</a:t>
            </a:r>
          </a:p>
          <a:p>
            <a:r>
              <a:rPr lang="fr-FR" sz="1400" dirty="0">
                <a:solidFill>
                  <a:srgbClr val="2A2A2A"/>
                </a:solidFill>
                <a:latin typeface="Avenir Next" panose="020B0503020202020204" pitchFamily="34" charset="0"/>
              </a:rPr>
              <a:t>TPC : « Tous les Points Comptes ». L’ envie de se battre sur tous les points. ATP : Système emblématique avec le gain ou la perte de points en fonction du nombre de points « initial » de l’adversaire.</a:t>
            </a:r>
          </a:p>
          <a:p>
            <a:r>
              <a:rPr lang="fr-FR" sz="1400" dirty="0">
                <a:solidFill>
                  <a:srgbClr val="2A2A2A"/>
                </a:solidFill>
                <a:latin typeface="Avenir Next" panose="020B0503020202020204" pitchFamily="34" charset="0"/>
              </a:rPr>
              <a:t>…</a:t>
            </a:r>
          </a:p>
        </p:txBody>
      </p:sp>
      <p:pic>
        <p:nvPicPr>
          <p:cNvPr id="56" name="Image 55">
            <a:hlinkClick r:id="rId17"/>
            <a:extLst>
              <a:ext uri="{FF2B5EF4-FFF2-40B4-BE49-F238E27FC236}">
                <a16:creationId xmlns:a16="http://schemas.microsoft.com/office/drawing/2014/main" id="{97EFFF81-2FC8-D94A-9BFB-331230C069C6}"/>
              </a:ext>
            </a:extLst>
          </p:cNvPr>
          <p:cNvPicPr preferRelativeResize="0">
            <a:picLocks/>
          </p:cNvPicPr>
          <p:nvPr/>
        </p:nvPicPr>
        <p:blipFill>
          <a:blip r:embed="rId18"/>
          <a:stretch>
            <a:fillRect/>
          </a:stretch>
        </p:blipFill>
        <p:spPr>
          <a:xfrm>
            <a:off x="1832677" y="2202386"/>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 name="Image 56">
            <a:hlinkClick r:id="rId19"/>
            <a:extLst>
              <a:ext uri="{FF2B5EF4-FFF2-40B4-BE49-F238E27FC236}">
                <a16:creationId xmlns:a16="http://schemas.microsoft.com/office/drawing/2014/main" id="{B2E357FA-5ED8-714C-8AF8-3CDB5C4D6E4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20111" y="3678693"/>
            <a:ext cx="955522" cy="967034"/>
          </a:xfrm>
          <a:prstGeom prst="rect">
            <a:avLst/>
          </a:prstGeom>
        </p:spPr>
      </p:pic>
      <p:pic>
        <p:nvPicPr>
          <p:cNvPr id="58" name="Image 57">
            <a:hlinkClick r:id="rId21"/>
            <a:extLst>
              <a:ext uri="{FF2B5EF4-FFF2-40B4-BE49-F238E27FC236}">
                <a16:creationId xmlns:a16="http://schemas.microsoft.com/office/drawing/2014/main" id="{C92E24E9-C934-8D4D-B568-46DA2D1D0D2E}"/>
              </a:ext>
            </a:extLst>
          </p:cNvPr>
          <p:cNvPicPr/>
          <p:nvPr/>
        </p:nvPicPr>
        <p:blipFill>
          <a:blip r:embed="rId22" cstate="screen">
            <a:extLst>
              <a:ext uri="{28A0092B-C50C-407E-A947-70E740481C1C}">
                <a14:useLocalDpi xmlns:a14="http://schemas.microsoft.com/office/drawing/2010/main"/>
              </a:ext>
            </a:extLst>
          </a:blip>
          <a:srcRect/>
          <a:stretch/>
        </p:blipFill>
        <p:spPr bwMode="auto">
          <a:xfrm>
            <a:off x="8436433" y="7470892"/>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Image 59">
            <a:hlinkClick r:id="rId23"/>
            <a:extLst>
              <a:ext uri="{FF2B5EF4-FFF2-40B4-BE49-F238E27FC236}">
                <a16:creationId xmlns:a16="http://schemas.microsoft.com/office/drawing/2014/main" id="{069129DE-9FDE-9D42-9E41-0AEA579E4352}"/>
              </a:ext>
            </a:extLst>
          </p:cNvPr>
          <p:cNvPicPr preferRelativeResize="0">
            <a:picLocks/>
          </p:cNvPicPr>
          <p:nvPr/>
        </p:nvPicPr>
        <p:blipFill>
          <a:blip r:embed="rId24"/>
          <a:stretch>
            <a:fillRect/>
          </a:stretch>
        </p:blipFill>
        <p:spPr>
          <a:xfrm>
            <a:off x="11332426" y="2246140"/>
            <a:ext cx="914389" cy="978610"/>
          </a:xfrm>
          <a:prstGeom prst="rect">
            <a:avLst/>
          </a:prstGeom>
        </p:spPr>
      </p:pic>
      <p:pic>
        <p:nvPicPr>
          <p:cNvPr id="66" name="Picture 4" descr="Hudl Technique IPA Cracked for iOS Free Download">
            <a:hlinkClick r:id="rId25"/>
            <a:extLst>
              <a:ext uri="{FF2B5EF4-FFF2-40B4-BE49-F238E27FC236}">
                <a16:creationId xmlns:a16="http://schemas.microsoft.com/office/drawing/2014/main" id="{39DDD792-77E6-D64D-A297-E6B1D390E9AF}"/>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385782" y="7533498"/>
            <a:ext cx="885061" cy="88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0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applications spécifiques et diverses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a:endCxn id="60" idx="1"/>
          </p:cNvCxnSpPr>
          <p:nvPr/>
        </p:nvCxnSpPr>
        <p:spPr>
          <a:xfrm>
            <a:off x="7199187" y="1949039"/>
            <a:ext cx="3069" cy="34108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pic>
        <p:nvPicPr>
          <p:cNvPr id="36" name="Image 35">
            <a:hlinkClick r:id="" action="ppaction://noaction"/>
            <a:extLst>
              <a:ext uri="{FF2B5EF4-FFF2-40B4-BE49-F238E27FC236}">
                <a16:creationId xmlns:a16="http://schemas.microsoft.com/office/drawing/2014/main" id="{817B3CE9-F003-DB41-84C0-D997F14970AB}"/>
              </a:ext>
            </a:extLst>
          </p:cNvPr>
          <p:cNvPicPr>
            <a:picLocks noChangeAspect="1"/>
          </p:cNvPicPr>
          <p:nvPr/>
        </p:nvPicPr>
        <p:blipFill>
          <a:blip r:embed="rId5"/>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4617" y="7238504"/>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9671159" y="8248341"/>
            <a:ext cx="3979557" cy="1502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chaîne SIKANA pour apprendre et progresser. Des tutoriels simples et accessibles.</a:t>
            </a:r>
          </a:p>
        </p:txBody>
      </p:sp>
      <p:sp>
        <p:nvSpPr>
          <p:cNvPr id="53" name="Rectangle 52">
            <a:hlinkClick r:id="" action="ppaction://noaction"/>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9" name="Image 8">
            <a:extLst>
              <a:ext uri="{FF2B5EF4-FFF2-40B4-BE49-F238E27FC236}">
                <a16:creationId xmlns:a16="http://schemas.microsoft.com/office/drawing/2014/main" id="{4B895B71-6803-544C-ACAC-D7FB1F89DE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89" y="3157280"/>
            <a:ext cx="940445" cy="940445"/>
          </a:xfrm>
          <a:prstGeom prst="rect">
            <a:avLst/>
          </a:prstGeom>
        </p:spPr>
      </p:pic>
      <p:pic>
        <p:nvPicPr>
          <p:cNvPr id="4" name="Image 3">
            <a:extLst>
              <a:ext uri="{FF2B5EF4-FFF2-40B4-BE49-F238E27FC236}">
                <a16:creationId xmlns:a16="http://schemas.microsoft.com/office/drawing/2014/main" id="{BA2CF654-19E8-BD43-BDB1-1B634BF620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5644" y="1832432"/>
            <a:ext cx="825090" cy="825090"/>
          </a:xfrm>
          <a:prstGeom prst="rect">
            <a:avLst/>
          </a:prstGeom>
        </p:spPr>
      </p:pic>
      <p:sp>
        <p:nvSpPr>
          <p:cNvPr id="25" name="Rectangle 24">
            <a:hlinkClick r:id="" action="ppaction://noaction"/>
            <a:extLst>
              <a:ext uri="{FF2B5EF4-FFF2-40B4-BE49-F238E27FC236}">
                <a16:creationId xmlns:a16="http://schemas.microsoft.com/office/drawing/2014/main" id="{83F85E0E-3C49-6649-B01C-FA8E91D2B98A}"/>
              </a:ext>
            </a:extLst>
          </p:cNvPr>
          <p:cNvSpPr/>
          <p:nvPr/>
        </p:nvSpPr>
        <p:spPr>
          <a:xfrm>
            <a:off x="1671553" y="1694688"/>
            <a:ext cx="4980008" cy="1537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Application d’observation très spécifique, liée à une logique précise : la conservation du ballon et la marque. Bonne application si votre vision est la même que le développeur.</a:t>
            </a:r>
          </a:p>
        </p:txBody>
      </p:sp>
      <p:sp>
        <p:nvSpPr>
          <p:cNvPr id="26" name="Rectangle 25">
            <a:hlinkClick r:id="" action="ppaction://noaction"/>
            <a:extLst>
              <a:ext uri="{FF2B5EF4-FFF2-40B4-BE49-F238E27FC236}">
                <a16:creationId xmlns:a16="http://schemas.microsoft.com/office/drawing/2014/main" id="{1544A0A7-8098-8D47-93EA-C7F4AE229E5E}"/>
              </a:ext>
            </a:extLst>
          </p:cNvPr>
          <p:cNvSpPr/>
          <p:nvPr/>
        </p:nvSpPr>
        <p:spPr>
          <a:xfrm>
            <a:off x="1641992" y="2996214"/>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excellente application d’observation, très visuelle et efficace, là aussi liée à une vision peu être plus généraliste de l’activité (tir et perte de balle). Vous ne pourrez pas paramétrer les observables.</a:t>
            </a:r>
          </a:p>
        </p:txBody>
      </p:sp>
      <p:pic>
        <p:nvPicPr>
          <p:cNvPr id="1026" name="Picture 2">
            <a:extLst>
              <a:ext uri="{FF2B5EF4-FFF2-40B4-BE49-F238E27FC236}">
                <a16:creationId xmlns:a16="http://schemas.microsoft.com/office/drawing/2014/main" id="{1C0DE595-2019-054E-96CA-8D99CBC0F5D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1783" y="7548085"/>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hlinkClick r:id="" action="ppaction://noaction"/>
            <a:extLst>
              <a:ext uri="{FF2B5EF4-FFF2-40B4-BE49-F238E27FC236}">
                <a16:creationId xmlns:a16="http://schemas.microsoft.com/office/drawing/2014/main" id="{147B95D3-3B25-1B48-A414-C342DC17C1FF}"/>
              </a:ext>
            </a:extLst>
          </p:cNvPr>
          <p:cNvSpPr/>
          <p:nvPr/>
        </p:nvSpPr>
        <p:spPr>
          <a:xfrm>
            <a:off x="283610" y="2629614"/>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BasketEPS</a:t>
            </a:r>
            <a:endParaRPr lang="fr-FR" sz="1600" dirty="0">
              <a:solidFill>
                <a:srgbClr val="2A2A2A"/>
              </a:solidFill>
              <a:latin typeface="Avenir Next" panose="020B0503020202020204" pitchFamily="34" charset="0"/>
            </a:endParaRPr>
          </a:p>
        </p:txBody>
      </p:sp>
      <p:sp>
        <p:nvSpPr>
          <p:cNvPr id="29" name="Rectangle 28">
            <a:hlinkClick r:id="" action="ppaction://noaction"/>
            <a:extLst>
              <a:ext uri="{FF2B5EF4-FFF2-40B4-BE49-F238E27FC236}">
                <a16:creationId xmlns:a16="http://schemas.microsoft.com/office/drawing/2014/main" id="{B4666EBE-9401-4C4C-8AE6-0B37D6DF2F35}"/>
              </a:ext>
            </a:extLst>
          </p:cNvPr>
          <p:cNvSpPr/>
          <p:nvPr/>
        </p:nvSpPr>
        <p:spPr>
          <a:xfrm>
            <a:off x="214357" y="40079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aPTB</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21EECEDE-AF68-2942-95F3-B0B0C6B9A7BB}"/>
              </a:ext>
            </a:extLst>
          </p:cNvPr>
          <p:cNvSpPr/>
          <p:nvPr/>
        </p:nvSpPr>
        <p:spPr>
          <a:xfrm>
            <a:off x="309001" y="851018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APP</a:t>
            </a:r>
          </a:p>
        </p:txBody>
      </p:sp>
      <p:sp>
        <p:nvSpPr>
          <p:cNvPr id="32" name="Rectangle 31">
            <a:hlinkClick r:id="" action="ppaction://noaction"/>
            <a:extLst>
              <a:ext uri="{FF2B5EF4-FFF2-40B4-BE49-F238E27FC236}">
                <a16:creationId xmlns:a16="http://schemas.microsoft.com/office/drawing/2014/main" id="{BF6C022A-E882-B248-AE16-4313CA2D9999}"/>
              </a:ext>
            </a:extLst>
          </p:cNvPr>
          <p:cNvSpPr/>
          <p:nvPr/>
        </p:nvSpPr>
        <p:spPr>
          <a:xfrm>
            <a:off x="1818159" y="728662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Pierre DRIVOT, application universelle permettant d’observer les tirs seuls (1pt) et les paniers seuls (4pts). Si les 4 élèves réussissent l’un ou l’autres des paramètres, Les lettres G.A.I.N. apparaissent : l’équipe obtient alors un bonus !</a:t>
            </a:r>
          </a:p>
        </p:txBody>
      </p:sp>
      <p:pic>
        <p:nvPicPr>
          <p:cNvPr id="6" name="Image 5">
            <a:extLst>
              <a:ext uri="{FF2B5EF4-FFF2-40B4-BE49-F238E27FC236}">
                <a16:creationId xmlns:a16="http://schemas.microsoft.com/office/drawing/2014/main" id="{3B317C63-12A9-3B45-816D-DCE4679A1E4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21512" y="8479356"/>
            <a:ext cx="1975141" cy="1091452"/>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35898" y="9051703"/>
            <a:ext cx="1077936" cy="1077936"/>
          </a:xfrm>
          <a:prstGeom prst="rect">
            <a:avLst/>
          </a:prstGeom>
        </p:spPr>
      </p:pic>
      <p:pic>
        <p:nvPicPr>
          <p:cNvPr id="33" name="Picture 2">
            <a:extLst>
              <a:ext uri="{FF2B5EF4-FFF2-40B4-BE49-F238E27FC236}">
                <a16:creationId xmlns:a16="http://schemas.microsoft.com/office/drawing/2014/main" id="{A2F56F42-91E1-4945-99F5-CC956CFDE97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2048" y="9154426"/>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extLst>
              <a:ext uri="{FF2B5EF4-FFF2-40B4-BE49-F238E27FC236}">
                <a16:creationId xmlns:a16="http://schemas.microsoft.com/office/drawing/2014/main" id="{B7E4F9DC-3C5A-1F4C-A71D-CC7909332877}"/>
              </a:ext>
            </a:extLst>
          </p:cNvPr>
          <p:cNvSpPr/>
          <p:nvPr/>
        </p:nvSpPr>
        <p:spPr>
          <a:xfrm>
            <a:off x="329266" y="1011653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a:t>
            </a:r>
          </a:p>
        </p:txBody>
      </p:sp>
      <p:sp>
        <p:nvSpPr>
          <p:cNvPr id="35" name="Rectangle 34">
            <a:hlinkClick r:id="" action="ppaction://noaction"/>
            <a:extLst>
              <a:ext uri="{FF2B5EF4-FFF2-40B4-BE49-F238E27FC236}">
                <a16:creationId xmlns:a16="http://schemas.microsoft.com/office/drawing/2014/main" id="{1B6D5165-AE14-784D-9455-AB511F589FAE}"/>
              </a:ext>
            </a:extLst>
          </p:cNvPr>
          <p:cNvSpPr/>
          <p:nvPr/>
        </p:nvSpPr>
        <p:spPr>
          <a:xfrm>
            <a:off x="1852998" y="887914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a:t>
            </a:r>
            <a:r>
              <a:rPr lang="fr-FR" sz="1600" dirty="0" err="1">
                <a:solidFill>
                  <a:srgbClr val="2A2A2A"/>
                </a:solidFill>
                <a:latin typeface="Avenir Next" panose="020B0503020202020204" pitchFamily="34" charset="0"/>
              </a:rPr>
              <a:t>Webjéjé</a:t>
            </a:r>
            <a:r>
              <a:rPr lang="fr-FR" sz="1600" dirty="0">
                <a:solidFill>
                  <a:srgbClr val="2A2A2A"/>
                </a:solidFill>
                <a:latin typeface="Avenir Next" panose="020B0503020202020204" pitchFamily="34" charset="0"/>
              </a:rPr>
              <a:t>, application universelle permettant d’observer l’efficacité individuelle en basket-ball. Uniquement en ligne.</a:t>
            </a:r>
          </a:p>
        </p:txBody>
      </p:sp>
      <p:pic>
        <p:nvPicPr>
          <p:cNvPr id="14" name="Image 13">
            <a:extLst>
              <a:ext uri="{FF2B5EF4-FFF2-40B4-BE49-F238E27FC236}">
                <a16:creationId xmlns:a16="http://schemas.microsoft.com/office/drawing/2014/main" id="{9E6AC844-A2BA-084C-B0C9-D6F237019BD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89370" y="1841705"/>
            <a:ext cx="948869" cy="945118"/>
          </a:xfrm>
          <a:prstGeom prst="rect">
            <a:avLst/>
          </a:prstGeom>
        </p:spPr>
      </p:pic>
      <p:sp>
        <p:nvSpPr>
          <p:cNvPr id="44" name="Rectangle 43">
            <a:hlinkClick r:id="" action="ppaction://noaction"/>
            <a:extLst>
              <a:ext uri="{FF2B5EF4-FFF2-40B4-BE49-F238E27FC236}">
                <a16:creationId xmlns:a16="http://schemas.microsoft.com/office/drawing/2014/main" id="{90FCE610-48A2-A74F-814D-B0323FBD9371}"/>
              </a:ext>
            </a:extLst>
          </p:cNvPr>
          <p:cNvSpPr/>
          <p:nvPr/>
        </p:nvSpPr>
        <p:spPr>
          <a:xfrm>
            <a:off x="8457682" y="1740565"/>
            <a:ext cx="590077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mais limitée : impressionnante application d’analyse de tirs et de travail de dribble en réalité augmentée ! Plutôt dédiée à une utilisation en association sportive ou en section sportive.</a:t>
            </a:r>
          </a:p>
        </p:txBody>
      </p:sp>
      <p:sp>
        <p:nvSpPr>
          <p:cNvPr id="47" name="Rectangle 46">
            <a:hlinkClick r:id="" action="ppaction://noaction"/>
            <a:extLst>
              <a:ext uri="{FF2B5EF4-FFF2-40B4-BE49-F238E27FC236}">
                <a16:creationId xmlns:a16="http://schemas.microsoft.com/office/drawing/2014/main" id="{33EDDF9C-66F8-3E47-A45F-F14D209587D6}"/>
              </a:ext>
            </a:extLst>
          </p:cNvPr>
          <p:cNvSpPr/>
          <p:nvPr/>
        </p:nvSpPr>
        <p:spPr>
          <a:xfrm>
            <a:off x="7244807" y="265429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HomeCourt</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E0F565DE-9096-8244-B91E-2D17CA2D7FC8}"/>
              </a:ext>
            </a:extLst>
          </p:cNvPr>
          <p:cNvSpPr/>
          <p:nvPr/>
        </p:nvSpPr>
        <p:spPr>
          <a:xfrm>
            <a:off x="10036537" y="5682925"/>
            <a:ext cx="3586045"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Représenter graphiquement une situation d’apprentissage en pouvant animer les déplacements.</a:t>
            </a:r>
          </a:p>
        </p:txBody>
      </p:sp>
      <p:cxnSp>
        <p:nvCxnSpPr>
          <p:cNvPr id="38" name="Connecteur droit 37">
            <a:extLst>
              <a:ext uri="{FF2B5EF4-FFF2-40B4-BE49-F238E27FC236}">
                <a16:creationId xmlns:a16="http://schemas.microsoft.com/office/drawing/2014/main" id="{BB6C13BE-70E7-F34D-B37D-EAF1F2B5CBE3}"/>
              </a:ext>
            </a:extLst>
          </p:cNvPr>
          <p:cNvCxnSpPr>
            <a:cxnSpLocks/>
          </p:cNvCxnSpPr>
          <p:nvPr/>
        </p:nvCxnSpPr>
        <p:spPr>
          <a:xfrm flipV="1">
            <a:off x="7280392" y="5457893"/>
            <a:ext cx="6804120" cy="3565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70AE6A11-F302-AB47-B7D3-3D3E57745E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67480" y="5493543"/>
            <a:ext cx="1101336" cy="1107488"/>
          </a:xfrm>
          <a:prstGeom prst="rect">
            <a:avLst/>
          </a:prstGeom>
        </p:spPr>
      </p:pic>
      <p:pic>
        <p:nvPicPr>
          <p:cNvPr id="17" name="Image 16">
            <a:extLst>
              <a:ext uri="{FF2B5EF4-FFF2-40B4-BE49-F238E27FC236}">
                <a16:creationId xmlns:a16="http://schemas.microsoft.com/office/drawing/2014/main" id="{C369B70A-0662-7D49-BC91-596554EBF2D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17237" y="5554856"/>
            <a:ext cx="1044739" cy="1050096"/>
          </a:xfrm>
          <a:prstGeom prst="rect">
            <a:avLst/>
          </a:prstGeom>
        </p:spPr>
      </p:pic>
      <p:sp>
        <p:nvSpPr>
          <p:cNvPr id="48" name="Rectangle 47">
            <a:hlinkClick r:id="" action="ppaction://noaction"/>
            <a:extLst>
              <a:ext uri="{FF2B5EF4-FFF2-40B4-BE49-F238E27FC236}">
                <a16:creationId xmlns:a16="http://schemas.microsoft.com/office/drawing/2014/main" id="{992C4307-B7C2-8244-8D08-56F54A6ADF52}"/>
              </a:ext>
            </a:extLst>
          </p:cNvPr>
          <p:cNvSpPr/>
          <p:nvPr/>
        </p:nvSpPr>
        <p:spPr>
          <a:xfrm>
            <a:off x="8234004" y="6583928"/>
            <a:ext cx="2236635" cy="495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Planche </a:t>
            </a:r>
          </a:p>
          <a:p>
            <a:pPr algn="ctr"/>
            <a:r>
              <a:rPr lang="fr-FR" sz="1600" dirty="0">
                <a:solidFill>
                  <a:srgbClr val="2A2A2A"/>
                </a:solidFill>
                <a:latin typeface="Avenir Next" panose="020B0503020202020204" pitchFamily="34" charset="0"/>
              </a:rPr>
              <a:t>Tactique Basket</a:t>
            </a:r>
          </a:p>
        </p:txBody>
      </p:sp>
      <p:sp>
        <p:nvSpPr>
          <p:cNvPr id="39" name="Titre 1">
            <a:extLst>
              <a:ext uri="{FF2B5EF4-FFF2-40B4-BE49-F238E27FC236}">
                <a16:creationId xmlns:a16="http://schemas.microsoft.com/office/drawing/2014/main" id="{F0D0CC4D-73D2-894F-9586-3BFB59A43598}"/>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a:t>
            </a:r>
            <a:r>
              <a:rPr lang="fr-FR" dirty="0" err="1">
                <a:latin typeface="Avenir Next" panose="020B0503020202020204" pitchFamily="34" charset="0"/>
              </a:rPr>
              <a:t>app</a:t>
            </a:r>
            <a:r>
              <a:rPr lang="fr-FR" dirty="0">
                <a:latin typeface="Avenir Next" panose="020B0503020202020204" pitchFamily="34" charset="0"/>
              </a:rPr>
              <a:t> spé</a:t>
            </a:r>
          </a:p>
        </p:txBody>
      </p:sp>
      <p:pic>
        <p:nvPicPr>
          <p:cNvPr id="40" name="Image 39">
            <a:hlinkClick r:id="rId14" action="ppaction://hlinksldjump"/>
            <a:extLst>
              <a:ext uri="{FF2B5EF4-FFF2-40B4-BE49-F238E27FC236}">
                <a16:creationId xmlns:a16="http://schemas.microsoft.com/office/drawing/2014/main" id="{46512696-15B9-C14B-8A8A-A92BE7C6ABFC}"/>
              </a:ext>
            </a:extLst>
          </p:cNvPr>
          <p:cNvPicPr>
            <a:picLocks noChangeAspect="1"/>
          </p:cNvPicPr>
          <p:nvPr/>
        </p:nvPicPr>
        <p:blipFill>
          <a:blip r:embed="rId1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pic>
        <p:nvPicPr>
          <p:cNvPr id="43" name="Image 42">
            <a:hlinkClick r:id="rId16"/>
            <a:extLst>
              <a:ext uri="{FF2B5EF4-FFF2-40B4-BE49-F238E27FC236}">
                <a16:creationId xmlns:a16="http://schemas.microsoft.com/office/drawing/2014/main" id="{240285BF-7461-2D4F-9531-F74EC7BA6412}"/>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585343" y="4517448"/>
            <a:ext cx="940445" cy="940445"/>
          </a:xfrm>
          <a:prstGeom prst="rect">
            <a:avLst/>
          </a:prstGeom>
        </p:spPr>
      </p:pic>
      <p:sp>
        <p:nvSpPr>
          <p:cNvPr id="49" name="Rectangle 48">
            <a:hlinkClick r:id="" action="ppaction://noaction"/>
            <a:extLst>
              <a:ext uri="{FF2B5EF4-FFF2-40B4-BE49-F238E27FC236}">
                <a16:creationId xmlns:a16="http://schemas.microsoft.com/office/drawing/2014/main" id="{0629611D-B097-2D4C-A2B0-49C7BD7DB4FE}"/>
              </a:ext>
            </a:extLst>
          </p:cNvPr>
          <p:cNvSpPr/>
          <p:nvPr/>
        </p:nvSpPr>
        <p:spPr>
          <a:xfrm>
            <a:off x="1717046" y="4356382"/>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Permet d’avoir des indicateurs sur l'efficacité d'équipes ou de joueurs en Basketball (contre attaque, efficacité défensive, zone de récupération ou de perte de balle, distance de tir et efficacité.</a:t>
            </a:r>
          </a:p>
        </p:txBody>
      </p:sp>
      <p:sp>
        <p:nvSpPr>
          <p:cNvPr id="50" name="Rectangle 49">
            <a:hlinkClick r:id="" action="ppaction://noaction"/>
            <a:extLst>
              <a:ext uri="{FF2B5EF4-FFF2-40B4-BE49-F238E27FC236}">
                <a16:creationId xmlns:a16="http://schemas.microsoft.com/office/drawing/2014/main" id="{A749D624-A43C-1C45-B324-98DA73366D75}"/>
              </a:ext>
            </a:extLst>
          </p:cNvPr>
          <p:cNvSpPr/>
          <p:nvPr/>
        </p:nvSpPr>
        <p:spPr>
          <a:xfrm>
            <a:off x="13043" y="5321291"/>
            <a:ext cx="2137590" cy="57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 coach</a:t>
            </a:r>
          </a:p>
        </p:txBody>
      </p:sp>
      <p:sp>
        <p:nvSpPr>
          <p:cNvPr id="51" name="Rectangle 50">
            <a:hlinkClick r:id="" action="ppaction://noaction"/>
            <a:extLst>
              <a:ext uri="{FF2B5EF4-FFF2-40B4-BE49-F238E27FC236}">
                <a16:creationId xmlns:a16="http://schemas.microsoft.com/office/drawing/2014/main" id="{31FFD901-9402-DF42-9005-B61801D59928}"/>
              </a:ext>
            </a:extLst>
          </p:cNvPr>
          <p:cNvSpPr/>
          <p:nvPr/>
        </p:nvSpPr>
        <p:spPr>
          <a:xfrm>
            <a:off x="7280392" y="657458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Basketball </a:t>
            </a:r>
            <a:r>
              <a:rPr lang="fr-FR" sz="1600" dirty="0" err="1">
                <a:solidFill>
                  <a:srgbClr val="2A2A2A"/>
                </a:solidFill>
                <a:latin typeface="Avenir Next" panose="020B0503020202020204" pitchFamily="34" charset="0"/>
              </a:rPr>
              <a:t>board</a:t>
            </a:r>
            <a:endParaRPr lang="fr-FR" sz="1600" dirty="0">
              <a:solidFill>
                <a:srgbClr val="2A2A2A"/>
              </a:solidFill>
              <a:latin typeface="Avenir Next" panose="020B0503020202020204" pitchFamily="34" charset="0"/>
            </a:endParaRPr>
          </a:p>
        </p:txBody>
      </p:sp>
      <p:pic>
        <p:nvPicPr>
          <p:cNvPr id="52" name="Image 51">
            <a:hlinkClick r:id="rId18"/>
            <a:extLst>
              <a:ext uri="{FF2B5EF4-FFF2-40B4-BE49-F238E27FC236}">
                <a16:creationId xmlns:a16="http://schemas.microsoft.com/office/drawing/2014/main" id="{833D7D56-07EC-5243-BBCA-C84B28E56B53}"/>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604172" y="5794521"/>
            <a:ext cx="940445" cy="940445"/>
          </a:xfrm>
          <a:prstGeom prst="rect">
            <a:avLst/>
          </a:prstGeom>
        </p:spPr>
      </p:pic>
      <p:sp>
        <p:nvSpPr>
          <p:cNvPr id="54" name="Rectangle 53">
            <a:hlinkClick r:id="" action="ppaction://noaction"/>
            <a:extLst>
              <a:ext uri="{FF2B5EF4-FFF2-40B4-BE49-F238E27FC236}">
                <a16:creationId xmlns:a16="http://schemas.microsoft.com/office/drawing/2014/main" id="{EFD5AEC3-18F8-3D4E-9DD4-32808A625E73}"/>
              </a:ext>
            </a:extLst>
          </p:cNvPr>
          <p:cNvSpPr/>
          <p:nvPr/>
        </p:nvSpPr>
        <p:spPr>
          <a:xfrm>
            <a:off x="1735875" y="5770281"/>
            <a:ext cx="557585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Observations paramétrables d'un joueur de basket-ball en situation de match. Affichage du profil et des statistiques. Application utilisable par les élèves (collège et lycée) et leur enseignant d'EPS. Possibilité de sauvegarder les données et les partager avec un correspondant (enseignant par ex) via mail, </a:t>
            </a:r>
            <a:r>
              <a:rPr lang="fr-FR" sz="1600" dirty="0" err="1">
                <a:solidFill>
                  <a:srgbClr val="2A2A2A"/>
                </a:solidFill>
                <a:latin typeface="Avenir Next" panose="020B0503020202020204" pitchFamily="34" charset="0"/>
              </a:rPr>
              <a:t>bluetooh</a:t>
            </a:r>
            <a:r>
              <a:rPr lang="fr-FR" sz="1600" dirty="0">
                <a:solidFill>
                  <a:srgbClr val="2A2A2A"/>
                </a:solidFill>
                <a:latin typeface="Avenir Next" panose="020B0503020202020204" pitchFamily="34" charset="0"/>
              </a:rPr>
              <a:t> ou sms.</a:t>
            </a:r>
          </a:p>
        </p:txBody>
      </p:sp>
      <p:sp>
        <p:nvSpPr>
          <p:cNvPr id="55" name="Rectangle 54">
            <a:hlinkClick r:id="" action="ppaction://noaction"/>
            <a:extLst>
              <a:ext uri="{FF2B5EF4-FFF2-40B4-BE49-F238E27FC236}">
                <a16:creationId xmlns:a16="http://schemas.microsoft.com/office/drawing/2014/main" id="{260B9C2B-CF68-FA49-A898-35422802CFD1}"/>
              </a:ext>
            </a:extLst>
          </p:cNvPr>
          <p:cNvSpPr/>
          <p:nvPr/>
        </p:nvSpPr>
        <p:spPr>
          <a:xfrm>
            <a:off x="327259" y="675896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à la loupe</a:t>
            </a:r>
          </a:p>
        </p:txBody>
      </p:sp>
      <p:pic>
        <p:nvPicPr>
          <p:cNvPr id="56" name="Image 55">
            <a:extLst>
              <a:ext uri="{FF2B5EF4-FFF2-40B4-BE49-F238E27FC236}">
                <a16:creationId xmlns:a16="http://schemas.microsoft.com/office/drawing/2014/main" id="{A711F507-DCDA-0043-8AD3-C3D85CBD4015}"/>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7517237" y="3123571"/>
            <a:ext cx="847775" cy="847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Rectangle 56">
            <a:hlinkClick r:id="" action="ppaction://noaction"/>
            <a:extLst>
              <a:ext uri="{FF2B5EF4-FFF2-40B4-BE49-F238E27FC236}">
                <a16:creationId xmlns:a16="http://schemas.microsoft.com/office/drawing/2014/main" id="{0D0D2A55-A5B6-AA4B-9CDA-EA873ABF6278}"/>
              </a:ext>
            </a:extLst>
          </p:cNvPr>
          <p:cNvSpPr/>
          <p:nvPr/>
        </p:nvSpPr>
        <p:spPr>
          <a:xfrm>
            <a:off x="8530672" y="2906312"/>
            <a:ext cx="581386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excellente application d’observation, très visuelle et efficace, là aussi liée à une vision peu être plus généraliste de l’activité (tir et perte de balle). Vous ne pourrez pas paramétrer les observables.</a:t>
            </a:r>
          </a:p>
        </p:txBody>
      </p:sp>
      <p:sp>
        <p:nvSpPr>
          <p:cNvPr id="58" name="Rectangle 57">
            <a:hlinkClick r:id="" action="ppaction://noaction"/>
            <a:extLst>
              <a:ext uri="{FF2B5EF4-FFF2-40B4-BE49-F238E27FC236}">
                <a16:creationId xmlns:a16="http://schemas.microsoft.com/office/drawing/2014/main" id="{5D0EF874-E205-214E-91F3-219F89F5B5F6}"/>
              </a:ext>
            </a:extLst>
          </p:cNvPr>
          <p:cNvSpPr/>
          <p:nvPr/>
        </p:nvSpPr>
        <p:spPr>
          <a:xfrm>
            <a:off x="7157037" y="389533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iPTB</a:t>
            </a:r>
            <a:endParaRPr lang="fr-FR" sz="1600" dirty="0">
              <a:solidFill>
                <a:srgbClr val="2A2A2A"/>
              </a:solidFill>
              <a:latin typeface="Avenir Next" panose="020B0503020202020204" pitchFamily="34" charset="0"/>
            </a:endParaRPr>
          </a:p>
        </p:txBody>
      </p:sp>
      <p:pic>
        <p:nvPicPr>
          <p:cNvPr id="59" name="Image 58">
            <a:hlinkClick r:id="rId21"/>
            <a:extLst>
              <a:ext uri="{FF2B5EF4-FFF2-40B4-BE49-F238E27FC236}">
                <a16:creationId xmlns:a16="http://schemas.microsoft.com/office/drawing/2014/main" id="{D841F981-1F61-7D40-9A5C-1797EF5654F5}"/>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7468310" y="4339773"/>
            <a:ext cx="974348" cy="986579"/>
          </a:xfrm>
          <a:prstGeom prst="rect">
            <a:avLst/>
          </a:prstGeom>
        </p:spPr>
      </p:pic>
      <p:sp>
        <p:nvSpPr>
          <p:cNvPr id="60" name="Rectangle 59">
            <a:hlinkClick r:id="" action="ppaction://noaction"/>
            <a:extLst>
              <a:ext uri="{FF2B5EF4-FFF2-40B4-BE49-F238E27FC236}">
                <a16:creationId xmlns:a16="http://schemas.microsoft.com/office/drawing/2014/main" id="{EC4B9214-059C-D04B-9CA4-CA7A5071D83B}"/>
              </a:ext>
            </a:extLst>
          </p:cNvPr>
          <p:cNvSpPr/>
          <p:nvPr/>
        </p:nvSpPr>
        <p:spPr>
          <a:xfrm>
            <a:off x="7202256" y="510244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Match points</a:t>
            </a:r>
          </a:p>
        </p:txBody>
      </p:sp>
      <p:sp>
        <p:nvSpPr>
          <p:cNvPr id="61" name="Rectangle 60">
            <a:hlinkClick r:id="" action="ppaction://noaction"/>
            <a:extLst>
              <a:ext uri="{FF2B5EF4-FFF2-40B4-BE49-F238E27FC236}">
                <a16:creationId xmlns:a16="http://schemas.microsoft.com/office/drawing/2014/main" id="{E4910225-3451-9F4F-A2A0-84CE5DD4C073}"/>
              </a:ext>
            </a:extLst>
          </p:cNvPr>
          <p:cNvSpPr/>
          <p:nvPr/>
        </p:nvSpPr>
        <p:spPr>
          <a:xfrm>
            <a:off x="8617545" y="4659101"/>
            <a:ext cx="5528600" cy="61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2A2A2A"/>
                </a:solidFill>
                <a:latin typeface="Avenir Next" panose="020B0503020202020204" pitchFamily="34" charset="0"/>
              </a:rPr>
              <a:t>3 modes de gestion des points :VDN : « Victoire, Défaite ou Nul ». La gestion traditionnelle des rencontres.</a:t>
            </a:r>
          </a:p>
          <a:p>
            <a:r>
              <a:rPr lang="fr-FR" sz="1400" dirty="0">
                <a:solidFill>
                  <a:srgbClr val="2A2A2A"/>
                </a:solidFill>
                <a:latin typeface="Avenir Next" panose="020B0503020202020204" pitchFamily="34" charset="0"/>
              </a:rPr>
              <a:t>TPC : « Tous les Points Comptes ». L’ envie de se battre sur tous les points. ATP : Système emblématique avec le gain ou la perte de points en fonction du nombre de points « initial » de l’adversaire.</a:t>
            </a:r>
          </a:p>
          <a:p>
            <a:r>
              <a:rPr lang="fr-FR" sz="1400" dirty="0">
                <a:solidFill>
                  <a:srgbClr val="2A2A2A"/>
                </a:solidFill>
                <a:latin typeface="Avenir Next" panose="020B0503020202020204" pitchFamily="34" charset="0"/>
              </a:rPr>
              <a:t>…</a:t>
            </a:r>
          </a:p>
        </p:txBody>
      </p:sp>
    </p:spTree>
    <p:extLst>
      <p:ext uri="{BB962C8B-B14F-4D97-AF65-F5344CB8AC3E}">
        <p14:creationId xmlns:p14="http://schemas.microsoft.com/office/powerpoint/2010/main" val="153621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BASKET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basket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flipH="1">
            <a:off x="7200100" y="1744653"/>
            <a:ext cx="6" cy="82622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87522" y="238928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Plate-forme d’observation (fiche ou sur PC en direct)</a:t>
            </a:r>
          </a:p>
          <a:p>
            <a:r>
              <a:rPr lang="fr-FR" sz="1600" dirty="0">
                <a:solidFill>
                  <a:srgbClr val="2A2A2A"/>
                </a:solidFill>
                <a:latin typeface="Avenir Next" panose="020B0503020202020204" pitchFamily="34" charset="0"/>
              </a:rPr>
              <a:t>Gérer une classe en tournoi – 5 équipes de 3 à 8 joueurs</a:t>
            </a:r>
          </a:p>
          <a:p>
            <a:r>
              <a:rPr lang="fr-FR" sz="1600" dirty="0">
                <a:solidFill>
                  <a:srgbClr val="2A2A2A"/>
                </a:solidFill>
                <a:latin typeface="Avenir Next" panose="020B0503020202020204" pitchFamily="34" charset="0"/>
              </a:rPr>
              <a:t>Evaluation des 4 composantes collectives : TIR, CONSERVATION, RECUPERATION et PROGRESSION</a:t>
            </a:r>
          </a:p>
          <a:p>
            <a:r>
              <a:rPr lang="fr-FR" sz="1600" dirty="0">
                <a:solidFill>
                  <a:srgbClr val="2A2A2A"/>
                </a:solidFill>
                <a:latin typeface="Avenir Next" panose="020B0503020202020204" pitchFamily="34" charset="0"/>
              </a:rPr>
              <a:t>Bilan chiffré et graphique de progression par équipe et classement par composante collective</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367032" y="226098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Tournoi 7 terrains – 3 ou 4 joueurs</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544594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Bask’EPS</a:t>
            </a:r>
            <a:r>
              <a:rPr lang="fr-FR" sz="1600" dirty="0">
                <a:solidFill>
                  <a:srgbClr val="2A2A2A"/>
                </a:solidFill>
                <a:latin typeface="Avenir Next" panose="020B0503020202020204" pitchFamily="34" charset="0"/>
              </a:rPr>
              <a:t> propose quelques situations d’apprentissage, des situations repères et une situation référence pour rendre l’élève acteur de son apprentissage et de l’appropriation des compétences attendues en niveau 3.</a:t>
            </a:r>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504810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Ce diaporama permet de comptabiliser le nombre de points marqués, le nombre de consignes réalisées (contrats) et le nombre de fautes (à partir de 3 fautes, 2 points sont ajoutés sur le score de l’adversaire).</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95576" y="2407464"/>
            <a:ext cx="1119769" cy="588956"/>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Observation basket</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87043" y="7405311"/>
            <a:ext cx="1008401"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6924"/>
            <a:ext cx="992555" cy="742697"/>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15"/>
            <a:extLst>
              <a:ext uri="{FF2B5EF4-FFF2-40B4-BE49-F238E27FC236}">
                <a16:creationId xmlns:a16="http://schemas.microsoft.com/office/drawing/2014/main" id="{C83F5D5C-B7EC-7F4C-B918-120ABD4A0DF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88458" y="2280494"/>
            <a:ext cx="723884" cy="1094357"/>
          </a:xfrm>
          <a:prstGeom prst="rect">
            <a:avLst/>
          </a:prstGeom>
        </p:spPr>
      </p:pic>
      <p:pic>
        <p:nvPicPr>
          <p:cNvPr id="29" name="Image 28">
            <a:hlinkClick r:id="rId17" action="ppaction://hlinksldjump"/>
            <a:extLst>
              <a:ext uri="{FF2B5EF4-FFF2-40B4-BE49-F238E27FC236}">
                <a16:creationId xmlns:a16="http://schemas.microsoft.com/office/drawing/2014/main" id="{7ECD3F28-2B2F-D840-AD5C-82597C166650}"/>
              </a:ext>
            </a:extLst>
          </p:cNvPr>
          <p:cNvPicPr>
            <a:picLocks noChangeAspect="1"/>
          </p:cNvPicPr>
          <p:nvPr/>
        </p:nvPicPr>
        <p:blipFill>
          <a:blip r:embed="rId1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92447" y="117714"/>
            <a:ext cx="692065" cy="840992"/>
          </a:xfrm>
          <a:prstGeom prst="rect">
            <a:avLst/>
          </a:prstGeom>
          <a:solidFill>
            <a:schemeClr val="bg1"/>
          </a:solidFill>
        </p:spPr>
      </p:pic>
      <p:sp>
        <p:nvSpPr>
          <p:cNvPr id="30" name="Rectangle 29">
            <a:hlinkClick r:id="" action="ppaction://noaction"/>
            <a:extLst>
              <a:ext uri="{FF2B5EF4-FFF2-40B4-BE49-F238E27FC236}">
                <a16:creationId xmlns:a16="http://schemas.microsoft.com/office/drawing/2014/main" id="{64D5D74D-125A-904C-846B-59443FD480DE}"/>
              </a:ext>
            </a:extLst>
          </p:cNvPr>
          <p:cNvSpPr/>
          <p:nvPr/>
        </p:nvSpPr>
        <p:spPr>
          <a:xfrm>
            <a:off x="1424561" y="3952390"/>
            <a:ext cx="577553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Relever des données statistiques individuelles et collectives servant de base à la mise en projet des élèves. A partir de ces données les élèves pourront définir des contrats personnalisés évolutifs au fil des matchs et des séances. Le suivi permettra d’analyser l’évolution des résultats des élèves et rendre compte des progrès effectués.</a:t>
            </a:r>
          </a:p>
        </p:txBody>
      </p:sp>
      <p:pic>
        <p:nvPicPr>
          <p:cNvPr id="31" name="Image 30">
            <a:hlinkClick r:id="rId19"/>
            <a:extLst>
              <a:ext uri="{FF2B5EF4-FFF2-40B4-BE49-F238E27FC236}">
                <a16:creationId xmlns:a16="http://schemas.microsoft.com/office/drawing/2014/main" id="{E8F42746-0796-2349-B4FB-F78A9F106E55}"/>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415122" y="3865930"/>
            <a:ext cx="773463" cy="778655"/>
          </a:xfrm>
          <a:prstGeom prst="rect">
            <a:avLst/>
          </a:prstGeom>
        </p:spPr>
      </p:pic>
      <p:sp>
        <p:nvSpPr>
          <p:cNvPr id="32" name="Rectangle 31">
            <a:hlinkClick r:id="" action="ppaction://noaction"/>
            <a:extLst>
              <a:ext uri="{FF2B5EF4-FFF2-40B4-BE49-F238E27FC236}">
                <a16:creationId xmlns:a16="http://schemas.microsoft.com/office/drawing/2014/main" id="{440FEE16-3584-9243-962F-BE5937E0DA58}"/>
              </a:ext>
            </a:extLst>
          </p:cNvPr>
          <p:cNvSpPr/>
          <p:nvPr/>
        </p:nvSpPr>
        <p:spPr>
          <a:xfrm>
            <a:off x="79164" y="475437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Les matchs d’Alex et BB coach</a:t>
            </a:r>
          </a:p>
        </p:txBody>
      </p:sp>
      <p:sp>
        <p:nvSpPr>
          <p:cNvPr id="33" name="Rectangle 32">
            <a:hlinkClick r:id="" action="ppaction://noaction"/>
            <a:extLst>
              <a:ext uri="{FF2B5EF4-FFF2-40B4-BE49-F238E27FC236}">
                <a16:creationId xmlns:a16="http://schemas.microsoft.com/office/drawing/2014/main" id="{146B090D-AC57-954F-B0DD-18D059D051FF}"/>
              </a:ext>
            </a:extLst>
          </p:cNvPr>
          <p:cNvSpPr/>
          <p:nvPr/>
        </p:nvSpPr>
        <p:spPr>
          <a:xfrm>
            <a:off x="79164" y="97119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Basket multi-score</a:t>
            </a:r>
          </a:p>
        </p:txBody>
      </p:sp>
      <p:sp>
        <p:nvSpPr>
          <p:cNvPr id="44" name="Rectangle 43">
            <a:hlinkClick r:id="" action="ppaction://noaction"/>
            <a:extLst>
              <a:ext uri="{FF2B5EF4-FFF2-40B4-BE49-F238E27FC236}">
                <a16:creationId xmlns:a16="http://schemas.microsoft.com/office/drawing/2014/main" id="{3AEB82C9-EAF3-4D48-8EAE-838D099AFB82}"/>
              </a:ext>
            </a:extLst>
          </p:cNvPr>
          <p:cNvSpPr/>
          <p:nvPr/>
        </p:nvSpPr>
        <p:spPr>
          <a:xfrm>
            <a:off x="162082" y="820243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Bask’EPS</a:t>
            </a:r>
            <a:endParaRPr lang="fr-FR" sz="1600" dirty="0">
              <a:solidFill>
                <a:srgbClr val="2A2A2A"/>
              </a:solidFill>
              <a:latin typeface="Avenir Next" panose="020B0503020202020204" pitchFamily="34" charset="0"/>
            </a:endParaRPr>
          </a:p>
        </p:txBody>
      </p:sp>
      <p:sp>
        <p:nvSpPr>
          <p:cNvPr id="46" name="Rectangle 45">
            <a:hlinkClick r:id="" action="ppaction://noaction"/>
            <a:extLst>
              <a:ext uri="{FF2B5EF4-FFF2-40B4-BE49-F238E27FC236}">
                <a16:creationId xmlns:a16="http://schemas.microsoft.com/office/drawing/2014/main" id="{D5C1381D-F5E6-3C47-8ED7-B31685ACB768}"/>
              </a:ext>
            </a:extLst>
          </p:cNvPr>
          <p:cNvSpPr/>
          <p:nvPr/>
        </p:nvSpPr>
        <p:spPr>
          <a:xfrm>
            <a:off x="8385278" y="352772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Tournoi 3 équipes Aller-retour et BONUS</a:t>
            </a:r>
          </a:p>
        </p:txBody>
      </p:sp>
      <p:pic>
        <p:nvPicPr>
          <p:cNvPr id="47" name="Image 46">
            <a:hlinkClick r:id="rId21"/>
            <a:extLst>
              <a:ext uri="{FF2B5EF4-FFF2-40B4-BE49-F238E27FC236}">
                <a16:creationId xmlns:a16="http://schemas.microsoft.com/office/drawing/2014/main" id="{923325DE-C43B-D646-AD0E-A24F2BE3EEAE}"/>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7506704" y="3828581"/>
            <a:ext cx="723884" cy="531666"/>
          </a:xfrm>
          <a:prstGeom prst="rect">
            <a:avLst/>
          </a:prstGeom>
        </p:spPr>
      </p:pic>
    </p:spTree>
    <p:extLst>
      <p:ext uri="{BB962C8B-B14F-4D97-AF65-F5344CB8AC3E}">
        <p14:creationId xmlns:p14="http://schemas.microsoft.com/office/powerpoint/2010/main" val="359744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Bad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 action="ppaction://noaction"/>
            <a:extLst>
              <a:ext uri="{FF2B5EF4-FFF2-40B4-BE49-F238E27FC236}">
                <a16:creationId xmlns:a16="http://schemas.microsoft.com/office/drawing/2014/main" id="{B555C9AF-AFE7-0947-8FA2-5EC02717ADF1}"/>
              </a:ext>
            </a:extLst>
          </p:cNvPr>
          <p:cNvPicPr>
            <a:picLocks noChangeAspect="1"/>
          </p:cNvPicPr>
          <p:nvPr/>
        </p:nvPicPr>
        <p:blipFill>
          <a:blip r:embed="rId3"/>
          <a:srcRect/>
          <a:stretch/>
        </p:blipFill>
        <p:spPr>
          <a:xfrm>
            <a:off x="329286" y="238560"/>
            <a:ext cx="615891" cy="561146"/>
          </a:xfrm>
          <a:prstGeom prst="rect">
            <a:avLst/>
          </a:prstGeom>
        </p:spPr>
      </p:pic>
      <p:sp>
        <p:nvSpPr>
          <p:cNvPr id="41" name="Rectangle 40">
            <a:hlinkClick r:id="rId4"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Matériels numériques</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hlinkClick r:id="rId5"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transversales utilisables dans cette APSA</a:t>
            </a:r>
          </a:p>
        </p:txBody>
      </p:sp>
      <p:sp>
        <p:nvSpPr>
          <p:cNvPr id="83" name="Rectangle 82">
            <a:hlinkClick r:id="rId6"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Tableurs </a:t>
            </a:r>
          </a:p>
          <a:p>
            <a:pPr algn="ctr"/>
            <a:r>
              <a:rPr lang="fr-FR" sz="2600" dirty="0">
                <a:solidFill>
                  <a:srgbClr val="2A2A2A"/>
                </a:solidFill>
                <a:latin typeface="Avenir Next" panose="020B0503020202020204" pitchFamily="34" charset="0"/>
              </a:rPr>
              <a:t>Et</a:t>
            </a:r>
          </a:p>
          <a:p>
            <a:pPr algn="ctr"/>
            <a:r>
              <a:rPr lang="fr-FR" sz="2600" dirty="0">
                <a:solidFill>
                  <a:srgbClr val="2A2A2A"/>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BADMINTON</a:t>
            </a:r>
          </a:p>
        </p:txBody>
      </p:sp>
      <p:sp>
        <p:nvSpPr>
          <p:cNvPr id="13" name="Rectangle 12">
            <a:hlinkClick r:id="" action="ppaction://noaction"/>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16" name="Rectangle 15">
            <a:hlinkClick r:id="rId7" action="ppaction://hlinksldjump"/>
            <a:extLst>
              <a:ext uri="{FF2B5EF4-FFF2-40B4-BE49-F238E27FC236}">
                <a16:creationId xmlns:a16="http://schemas.microsoft.com/office/drawing/2014/main" id="{1F26C91C-AB98-994C-A5B0-77A2E483ED88}"/>
              </a:ext>
            </a:extLst>
          </p:cNvPr>
          <p:cNvSpPr/>
          <p:nvPr/>
        </p:nvSpPr>
        <p:spPr>
          <a:xfrm>
            <a:off x="7887121" y="5886205"/>
            <a:ext cx="3148531" cy="3141949"/>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2A2A2A"/>
                </a:solidFill>
                <a:latin typeface="Avenir Next" panose="020B0503020202020204" pitchFamily="34" charset="0"/>
              </a:rPr>
              <a:t>Applications spécifiques à cette APSA</a:t>
            </a:r>
          </a:p>
          <a:p>
            <a:pPr algn="ctr"/>
            <a:r>
              <a:rPr lang="fr-FR" sz="2600" dirty="0">
                <a:solidFill>
                  <a:srgbClr val="2A2A2A"/>
                </a:solidFill>
                <a:latin typeface="Avenir Next" panose="020B0503020202020204" pitchFamily="34" charset="0"/>
              </a:rPr>
              <a:t>+ code/chaine vidéo</a:t>
            </a:r>
          </a:p>
        </p:txBody>
      </p:sp>
      <p:pic>
        <p:nvPicPr>
          <p:cNvPr id="14" name="Image 13">
            <a:hlinkClick r:id="" action="ppaction://noaction"/>
            <a:extLst>
              <a:ext uri="{FF2B5EF4-FFF2-40B4-BE49-F238E27FC236}">
                <a16:creationId xmlns:a16="http://schemas.microsoft.com/office/drawing/2014/main" id="{16321A73-F458-3C46-992E-F94F2C7EEE38}"/>
              </a:ext>
            </a:extLst>
          </p:cNvPr>
          <p:cNvPicPr>
            <a:picLocks noChangeAspect="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01629" y="28887"/>
            <a:ext cx="850894" cy="1009025"/>
          </a:xfrm>
          <a:prstGeom prst="rect">
            <a:avLst/>
          </a:prstGeom>
        </p:spPr>
      </p:pic>
    </p:spTree>
    <p:extLst>
      <p:ext uri="{BB962C8B-B14F-4D97-AF65-F5344CB8AC3E}">
        <p14:creationId xmlns:p14="http://schemas.microsoft.com/office/powerpoint/2010/main" val="122095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BADMINTON : matériels numériques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Bad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hlinkClick r:id="" action="ppaction://noaction"/>
            <a:extLst>
              <a:ext uri="{FF2B5EF4-FFF2-40B4-BE49-F238E27FC236}">
                <a16:creationId xmlns:a16="http://schemas.microsoft.com/office/drawing/2014/main" id="{C1E8DFF2-A9D1-954D-AC11-84242298C861}"/>
              </a:ext>
            </a:extLst>
          </p:cNvPr>
          <p:cNvPicPr>
            <a:picLocks noChangeAspect="1"/>
          </p:cNvPicPr>
          <p:nvPr/>
        </p:nvPicPr>
        <p:blipFill>
          <a:blip r:embed="rId3"/>
          <a:srcRect/>
          <a:stretch/>
        </p:blipFill>
        <p:spPr>
          <a:xfrm>
            <a:off x="329286" y="238560"/>
            <a:ext cx="615891" cy="561146"/>
          </a:xfrm>
          <a:prstGeom prst="rect">
            <a:avLst/>
          </a:prstGeom>
        </p:spPr>
      </p:pic>
      <p:sp>
        <p:nvSpPr>
          <p:cNvPr id="40" name="Rectangle 39">
            <a:hlinkClick r:id="" action="ppaction://noaction"/>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20" name="Image 19">
            <a:extLst>
              <a:ext uri="{FF2B5EF4-FFF2-40B4-BE49-F238E27FC236}">
                <a16:creationId xmlns:a16="http://schemas.microsoft.com/office/drawing/2014/main" id="{F9B29A22-70E2-7644-8D92-D2509C7801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556" y="3308817"/>
            <a:ext cx="1402628" cy="1246780"/>
          </a:xfrm>
          <a:prstGeom prst="rect">
            <a:avLst/>
          </a:prstGeom>
        </p:spPr>
      </p:pic>
      <p:pic>
        <p:nvPicPr>
          <p:cNvPr id="21" name="Image 20">
            <a:extLst>
              <a:ext uri="{FF2B5EF4-FFF2-40B4-BE49-F238E27FC236}">
                <a16:creationId xmlns:a16="http://schemas.microsoft.com/office/drawing/2014/main" id="{6605934F-3DD4-F24A-AB51-00A6BF92BF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5730" y="1358283"/>
            <a:ext cx="1648654" cy="1078559"/>
          </a:xfrm>
          <a:prstGeom prst="rect">
            <a:avLst/>
          </a:prstGeom>
        </p:spPr>
      </p:pic>
      <p:sp>
        <p:nvSpPr>
          <p:cNvPr id="22" name="Rectangle 21">
            <a:hlinkClick r:id="" action="ppaction://noaction"/>
            <a:extLst>
              <a:ext uri="{FF2B5EF4-FFF2-40B4-BE49-F238E27FC236}">
                <a16:creationId xmlns:a16="http://schemas.microsoft.com/office/drawing/2014/main" id="{661D9D86-CD21-6740-8FEA-0A37FAFA856A}"/>
              </a:ext>
            </a:extLst>
          </p:cNvPr>
          <p:cNvSpPr/>
          <p:nvPr/>
        </p:nvSpPr>
        <p:spPr>
          <a:xfrm>
            <a:off x="3664599" y="1759183"/>
            <a:ext cx="7896626"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Utilisation d’applications (natives, tableurs, diaporamas)</a:t>
            </a:r>
          </a:p>
        </p:txBody>
      </p:sp>
      <p:sp>
        <p:nvSpPr>
          <p:cNvPr id="23" name="Rectangle 22">
            <a:hlinkClick r:id="" action="ppaction://noaction"/>
            <a:extLst>
              <a:ext uri="{FF2B5EF4-FFF2-40B4-BE49-F238E27FC236}">
                <a16:creationId xmlns:a16="http://schemas.microsoft.com/office/drawing/2014/main" id="{9091ED36-BF40-B24B-AC05-D442F0A85440}"/>
              </a:ext>
            </a:extLst>
          </p:cNvPr>
          <p:cNvSpPr/>
          <p:nvPr/>
        </p:nvSpPr>
        <p:spPr>
          <a:xfrm>
            <a:off x="3719674" y="3525248"/>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 ou fiche d’exercice</a:t>
            </a:r>
          </a:p>
          <a:p>
            <a:r>
              <a:rPr lang="fr-FR" sz="1600" dirty="0">
                <a:solidFill>
                  <a:srgbClr val="2A2A2A"/>
                </a:solidFill>
                <a:latin typeface="Avenir Next" panose="020B0503020202020204" pitchFamily="34" charset="0"/>
              </a:rPr>
              <a:t>Démonstration d’exercices spécifiques, déléguer l’apprentissage de nouveaux exercices</a:t>
            </a:r>
          </a:p>
          <a:p>
            <a:r>
              <a:rPr lang="fr-FR" sz="1600" dirty="0">
                <a:solidFill>
                  <a:srgbClr val="2A2A2A"/>
                </a:solidFill>
                <a:latin typeface="Avenir Next" panose="020B0503020202020204" pitchFamily="34" charset="0"/>
              </a:rPr>
              <a:t>Projeter un </a:t>
            </a:r>
            <a:r>
              <a:rPr lang="fr-FR" sz="1600" dirty="0" err="1">
                <a:solidFill>
                  <a:srgbClr val="2A2A2A"/>
                </a:solidFill>
                <a:latin typeface="Avenir Next" panose="020B0503020202020204" pitchFamily="34" charset="0"/>
              </a:rPr>
              <a:t>timer</a:t>
            </a:r>
            <a:r>
              <a:rPr lang="fr-FR" sz="1600" dirty="0">
                <a:solidFill>
                  <a:srgbClr val="2A2A2A"/>
                </a:solidFill>
                <a:latin typeface="Avenir Next" panose="020B0503020202020204" pitchFamily="34" charset="0"/>
              </a:rPr>
              <a:t> et responsabiliser les élèves sur l’organisation d’un tournoi.</a:t>
            </a:r>
          </a:p>
        </p:txBody>
      </p:sp>
      <p:sp>
        <p:nvSpPr>
          <p:cNvPr id="24" name="Rectangle 23">
            <a:hlinkClick r:id="" action="ppaction://noaction"/>
            <a:extLst>
              <a:ext uri="{FF2B5EF4-FFF2-40B4-BE49-F238E27FC236}">
                <a16:creationId xmlns:a16="http://schemas.microsoft.com/office/drawing/2014/main" id="{34B4630D-A1E3-6E48-BECE-4977144AAB7C}"/>
              </a:ext>
            </a:extLst>
          </p:cNvPr>
          <p:cNvSpPr/>
          <p:nvPr/>
        </p:nvSpPr>
        <p:spPr>
          <a:xfrm>
            <a:off x="945177" y="2544936"/>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5" name="Rectangle 24">
            <a:hlinkClick r:id="" action="ppaction://noaction"/>
            <a:extLst>
              <a:ext uri="{FF2B5EF4-FFF2-40B4-BE49-F238E27FC236}">
                <a16:creationId xmlns:a16="http://schemas.microsoft.com/office/drawing/2014/main" id="{43F7C9F0-35E8-2945-810B-44AE46A678D9}"/>
              </a:ext>
            </a:extLst>
          </p:cNvPr>
          <p:cNvSpPr/>
          <p:nvPr/>
        </p:nvSpPr>
        <p:spPr>
          <a:xfrm>
            <a:off x="926990" y="4449280"/>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pic>
        <p:nvPicPr>
          <p:cNvPr id="30" name="Image 29">
            <a:extLst>
              <a:ext uri="{FF2B5EF4-FFF2-40B4-BE49-F238E27FC236}">
                <a16:creationId xmlns:a16="http://schemas.microsoft.com/office/drawing/2014/main" id="{6A7F0464-344E-9540-8C80-7BC2411B1E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6255" y="5577041"/>
            <a:ext cx="1281854" cy="2063591"/>
          </a:xfrm>
          <a:prstGeom prst="rect">
            <a:avLst/>
          </a:prstGeom>
        </p:spPr>
      </p:pic>
      <p:sp>
        <p:nvSpPr>
          <p:cNvPr id="31" name="Rectangle 30">
            <a:hlinkClick r:id="" action="ppaction://noaction"/>
            <a:extLst>
              <a:ext uri="{FF2B5EF4-FFF2-40B4-BE49-F238E27FC236}">
                <a16:creationId xmlns:a16="http://schemas.microsoft.com/office/drawing/2014/main" id="{B47FDFDF-132D-F140-8EAB-BF512E046932}"/>
              </a:ext>
            </a:extLst>
          </p:cNvPr>
          <p:cNvSpPr/>
          <p:nvPr/>
        </p:nvSpPr>
        <p:spPr>
          <a:xfrm>
            <a:off x="1053602" y="7503794"/>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2" name="Rectangle 31">
            <a:hlinkClick r:id="" action="ppaction://noaction"/>
            <a:extLst>
              <a:ext uri="{FF2B5EF4-FFF2-40B4-BE49-F238E27FC236}">
                <a16:creationId xmlns:a16="http://schemas.microsoft.com/office/drawing/2014/main" id="{48C0A6A7-9D67-0846-AB9D-5741138D0906}"/>
              </a:ext>
            </a:extLst>
          </p:cNvPr>
          <p:cNvSpPr/>
          <p:nvPr/>
        </p:nvSpPr>
        <p:spPr>
          <a:xfrm>
            <a:off x="3745618" y="5599450"/>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Pour permettre les situations d’autoscopie</a:t>
            </a:r>
          </a:p>
        </p:txBody>
      </p:sp>
      <p:pic>
        <p:nvPicPr>
          <p:cNvPr id="28" name="Image 27">
            <a:hlinkClick r:id="" action="ppaction://noaction"/>
            <a:extLst>
              <a:ext uri="{FF2B5EF4-FFF2-40B4-BE49-F238E27FC236}">
                <a16:creationId xmlns:a16="http://schemas.microsoft.com/office/drawing/2014/main" id="{8F49A30A-A1E1-F94C-BA67-927B03CF524F}"/>
              </a:ext>
            </a:extLst>
          </p:cNvPr>
          <p:cNvPicPr>
            <a:picLocks noChangeAspect="1"/>
          </p:cNvPicPr>
          <p:nvPr/>
        </p:nvPicPr>
        <p:blipFill>
          <a:blip r:embed="rId7"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01629" y="28887"/>
            <a:ext cx="850894" cy="1009025"/>
          </a:xfrm>
          <a:prstGeom prst="rect">
            <a:avLst/>
          </a:prstGeom>
        </p:spPr>
      </p:pic>
      <p:pic>
        <p:nvPicPr>
          <p:cNvPr id="5" name="Image 4">
            <a:extLst>
              <a:ext uri="{FF2B5EF4-FFF2-40B4-BE49-F238E27FC236}">
                <a16:creationId xmlns:a16="http://schemas.microsoft.com/office/drawing/2014/main" id="{22C85DF7-2DA0-C34C-AC52-279DE76B07B0}"/>
              </a:ext>
            </a:extLst>
          </p:cNvPr>
          <p:cNvPicPr>
            <a:picLocks noChangeAspect="1"/>
          </p:cNvPicPr>
          <p:nvPr/>
        </p:nvPicPr>
        <p:blipFill>
          <a:blip r:embed="rId8">
            <a:clrChange>
              <a:clrFrom>
                <a:srgbClr val="E7E9EA"/>
              </a:clrFrom>
              <a:clrTo>
                <a:srgbClr val="E7E9EA">
                  <a:alpha val="0"/>
                </a:srgbClr>
              </a:clrTo>
            </a:clrChange>
          </a:blip>
          <a:stretch>
            <a:fillRect/>
          </a:stretch>
        </p:blipFill>
        <p:spPr>
          <a:xfrm>
            <a:off x="1180180" y="8236380"/>
            <a:ext cx="1752932" cy="1484836"/>
          </a:xfrm>
          <a:prstGeom prst="rect">
            <a:avLst/>
          </a:prstGeom>
        </p:spPr>
      </p:pic>
      <p:sp>
        <p:nvSpPr>
          <p:cNvPr id="33" name="Rectangle 32">
            <a:hlinkClick r:id="" action="ppaction://noaction"/>
            <a:extLst>
              <a:ext uri="{FF2B5EF4-FFF2-40B4-BE49-F238E27FC236}">
                <a16:creationId xmlns:a16="http://schemas.microsoft.com/office/drawing/2014/main" id="{7F5D43FB-84FF-4443-B036-19D384C66039}"/>
              </a:ext>
            </a:extLst>
          </p:cNvPr>
          <p:cNvSpPr/>
          <p:nvPr/>
        </p:nvSpPr>
        <p:spPr>
          <a:xfrm>
            <a:off x="1053602" y="9441480"/>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GoPro</a:t>
            </a:r>
            <a:endParaRPr lang="fr-FR" sz="1600" dirty="0">
              <a:solidFill>
                <a:srgbClr val="2A2A2A"/>
              </a:solidFill>
              <a:latin typeface="Avenir Next" panose="020B0503020202020204" pitchFamily="34" charset="0"/>
            </a:endParaRPr>
          </a:p>
        </p:txBody>
      </p:sp>
      <p:sp>
        <p:nvSpPr>
          <p:cNvPr id="34" name="Rectangle 33">
            <a:hlinkClick r:id="" action="ppaction://noaction"/>
            <a:extLst>
              <a:ext uri="{FF2B5EF4-FFF2-40B4-BE49-F238E27FC236}">
                <a16:creationId xmlns:a16="http://schemas.microsoft.com/office/drawing/2014/main" id="{7CEB2CC5-BA7C-F948-8729-ABDC6CEADBB9}"/>
              </a:ext>
            </a:extLst>
          </p:cNvPr>
          <p:cNvSpPr/>
          <p:nvPr/>
        </p:nvSpPr>
        <p:spPr>
          <a:xfrm>
            <a:off x="3719674" y="8254827"/>
            <a:ext cx="9238340" cy="167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Pour permettre d’avoir un grand angle et filmer plusieurs terrains en même temps</a:t>
            </a:r>
          </a:p>
        </p:txBody>
      </p:sp>
    </p:spTree>
    <p:extLst>
      <p:ext uri="{BB962C8B-B14F-4D97-AF65-F5344CB8AC3E}">
        <p14:creationId xmlns:p14="http://schemas.microsoft.com/office/powerpoint/2010/main" val="2576511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BADMINTON : applications transversales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p:cNvCxnSpPr>
          <p:nvPr/>
        </p:nvCxnSpPr>
        <p:spPr>
          <a:xfrm>
            <a:off x="7178555" y="3782691"/>
            <a:ext cx="21771" cy="471040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547090" y="4293178"/>
            <a:ext cx="5377696" cy="723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suivi et validation des compétences.</a:t>
            </a:r>
          </a:p>
        </p:txBody>
      </p:sp>
      <p:pic>
        <p:nvPicPr>
          <p:cNvPr id="54" name="Image 53">
            <a:hlinkClick r:id="" action="ppaction://noaction"/>
            <a:extLst>
              <a:ext uri="{FF2B5EF4-FFF2-40B4-BE49-F238E27FC236}">
                <a16:creationId xmlns:a16="http://schemas.microsoft.com/office/drawing/2014/main" id="{D72007BA-3C77-CF46-9AE7-FE8E322625F1}"/>
              </a:ext>
            </a:extLst>
          </p:cNvPr>
          <p:cNvPicPr>
            <a:picLocks noChangeAspect="1"/>
          </p:cNvPicPr>
          <p:nvPr/>
        </p:nvPicPr>
        <p:blipFill>
          <a:blip r:embed="rId5"/>
          <a:srcRect/>
          <a:stretch/>
        </p:blipFill>
        <p:spPr>
          <a:xfrm>
            <a:off x="329286" y="238560"/>
            <a:ext cx="615891" cy="561146"/>
          </a:xfrm>
          <a:prstGeom prst="rect">
            <a:avLst/>
          </a:prstGeom>
        </p:spPr>
      </p:pic>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43293" y="497816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11101410" y="317509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33785" y="327424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 </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3175399" y="1938180"/>
            <a:ext cx="7892820" cy="1752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Payantes : analyse de la motricité en différé : dans le cadre d’une organisation en autoscopie, laisser la tablette en fonctionnement afin que les élèves puissent analyser les raisons de leurs réussites ou non dans la situation qu’ils viennent de vivre.</a:t>
            </a:r>
          </a:p>
        </p:txBody>
      </p:sp>
      <p:sp>
        <p:nvSpPr>
          <p:cNvPr id="62" name="Rectangle 61">
            <a:hlinkClick r:id="" action="ppaction://noaction"/>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65" name="Rectangle 64">
            <a:hlinkClick r:id="" action="ppaction://noaction"/>
            <a:extLst>
              <a:ext uri="{FF2B5EF4-FFF2-40B4-BE49-F238E27FC236}">
                <a16:creationId xmlns:a16="http://schemas.microsoft.com/office/drawing/2014/main" id="{5BDCC5B0-752B-CE40-820A-FF6865144032}"/>
              </a:ext>
            </a:extLst>
          </p:cNvPr>
          <p:cNvSpPr/>
          <p:nvPr/>
        </p:nvSpPr>
        <p:spPr>
          <a:xfrm>
            <a:off x="252030" y="529630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Multi</a:t>
            </a:r>
          </a:p>
          <a:p>
            <a:pPr algn="ctr"/>
            <a:r>
              <a:rPr lang="fr-FR" sz="1600" dirty="0">
                <a:solidFill>
                  <a:srgbClr val="2A2A2A"/>
                </a:solidFill>
                <a:latin typeface="Avenir Next" panose="020B0503020202020204" pitchFamily="34" charset="0"/>
              </a:rPr>
              <a:t>Compteurs</a:t>
            </a:r>
          </a:p>
        </p:txBody>
      </p:sp>
      <p:pic>
        <p:nvPicPr>
          <p:cNvPr id="4" name="Image 3">
            <a:extLst>
              <a:ext uri="{FF2B5EF4-FFF2-40B4-BE49-F238E27FC236}">
                <a16:creationId xmlns:a16="http://schemas.microsoft.com/office/drawing/2014/main" id="{80554B08-60FA-164A-A53B-DB49CCAD28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983" y="4302861"/>
            <a:ext cx="887253" cy="887253"/>
          </a:xfrm>
          <a:prstGeom prst="rect">
            <a:avLst/>
          </a:prstGeom>
        </p:spPr>
      </p:pic>
      <p:sp>
        <p:nvSpPr>
          <p:cNvPr id="29" name="Rectangle 28">
            <a:hlinkClick r:id="" action="ppaction://noaction"/>
            <a:extLst>
              <a:ext uri="{FF2B5EF4-FFF2-40B4-BE49-F238E27FC236}">
                <a16:creationId xmlns:a16="http://schemas.microsoft.com/office/drawing/2014/main" id="{ADE808C7-8A5C-8949-97F0-55889171B098}"/>
              </a:ext>
            </a:extLst>
          </p:cNvPr>
          <p:cNvSpPr/>
          <p:nvPr/>
        </p:nvSpPr>
        <p:spPr>
          <a:xfrm>
            <a:off x="1627452" y="4246961"/>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MultiCompteur</a:t>
            </a:r>
            <a:r>
              <a:rPr lang="fr-FR" sz="1600" dirty="0">
                <a:solidFill>
                  <a:srgbClr val="2A2A2A"/>
                </a:solidFill>
                <a:latin typeface="Avenir Next" panose="020B0503020202020204" pitchFamily="34" charset="0"/>
              </a:rPr>
              <a:t> vous permet de faire compter à peu près n’importe quel observable aux élèves. Il existe de nombreuses autres applications de compteur, à vous de trouver la plus appropriée à vos élèves.</a:t>
            </a:r>
          </a:p>
        </p:txBody>
      </p:sp>
      <p:sp>
        <p:nvSpPr>
          <p:cNvPr id="48" name="Rectangle 47">
            <a:hlinkClick r:id="" action="ppaction://noaction"/>
            <a:extLst>
              <a:ext uri="{FF2B5EF4-FFF2-40B4-BE49-F238E27FC236}">
                <a16:creationId xmlns:a16="http://schemas.microsoft.com/office/drawing/2014/main" id="{1A3E4273-0989-E84C-AA0F-29A8F09E0F1F}"/>
              </a:ext>
            </a:extLst>
          </p:cNvPr>
          <p:cNvSpPr/>
          <p:nvPr/>
        </p:nvSpPr>
        <p:spPr>
          <a:xfrm>
            <a:off x="7517874" y="8064434"/>
            <a:ext cx="949634"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49" name="Rectangle 48">
            <a:hlinkClick r:id="" action="ppaction://noaction"/>
            <a:extLst>
              <a:ext uri="{FF2B5EF4-FFF2-40B4-BE49-F238E27FC236}">
                <a16:creationId xmlns:a16="http://schemas.microsoft.com/office/drawing/2014/main" id="{70EC3B10-0475-9140-99BA-ED4EC49622C0}"/>
              </a:ext>
            </a:extLst>
          </p:cNvPr>
          <p:cNvSpPr/>
          <p:nvPr/>
        </p:nvSpPr>
        <p:spPr>
          <a:xfrm>
            <a:off x="7353932" y="6454306"/>
            <a:ext cx="1162923" cy="3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Technique</a:t>
            </a:r>
          </a:p>
        </p:txBody>
      </p:sp>
      <p:sp>
        <p:nvSpPr>
          <p:cNvPr id="50" name="Rectangle 49">
            <a:hlinkClick r:id="" action="ppaction://noaction"/>
            <a:extLst>
              <a:ext uri="{FF2B5EF4-FFF2-40B4-BE49-F238E27FC236}">
                <a16:creationId xmlns:a16="http://schemas.microsoft.com/office/drawing/2014/main" id="{031BC3BC-7CDB-FF43-87C9-F162FEBCC116}"/>
              </a:ext>
            </a:extLst>
          </p:cNvPr>
          <p:cNvSpPr/>
          <p:nvPr/>
        </p:nvSpPr>
        <p:spPr>
          <a:xfrm>
            <a:off x="8710406" y="6913302"/>
            <a:ext cx="3507647" cy="1057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Gratuite : analyse technique du geste avec annotation possible !</a:t>
            </a:r>
          </a:p>
        </p:txBody>
      </p:sp>
      <p:sp>
        <p:nvSpPr>
          <p:cNvPr id="41" name="Titre 1">
            <a:extLst>
              <a:ext uri="{FF2B5EF4-FFF2-40B4-BE49-F238E27FC236}">
                <a16:creationId xmlns:a16="http://schemas.microsoft.com/office/drawing/2014/main" id="{9F9E9E7C-DD12-C548-A0CF-435FA4F0CAAE}"/>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Bad App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44" name="Rectangle 43">
            <a:hlinkClick r:id="" action="ppaction://noaction"/>
            <a:extLst>
              <a:ext uri="{FF2B5EF4-FFF2-40B4-BE49-F238E27FC236}">
                <a16:creationId xmlns:a16="http://schemas.microsoft.com/office/drawing/2014/main" id="{2906A904-67B2-3946-B883-11380B7F13A8}"/>
              </a:ext>
            </a:extLst>
          </p:cNvPr>
          <p:cNvSpPr/>
          <p:nvPr/>
        </p:nvSpPr>
        <p:spPr>
          <a:xfrm>
            <a:off x="323519" y="673490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Stat’EPS</a:t>
            </a:r>
            <a:endParaRPr lang="fr-FR" sz="1600" dirty="0">
              <a:solidFill>
                <a:srgbClr val="2A2A2A"/>
              </a:solidFill>
              <a:latin typeface="Avenir Next" panose="020B0503020202020204" pitchFamily="34" charset="0"/>
            </a:endParaRPr>
          </a:p>
        </p:txBody>
      </p:sp>
      <p:pic>
        <p:nvPicPr>
          <p:cNvPr id="45" name="Image 44">
            <a:hlinkClick r:id="rId7"/>
            <a:extLst>
              <a:ext uri="{FF2B5EF4-FFF2-40B4-BE49-F238E27FC236}">
                <a16:creationId xmlns:a16="http://schemas.microsoft.com/office/drawing/2014/main" id="{211A837C-41D9-5D4C-BC03-21CBBC4F181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03056" y="5931263"/>
            <a:ext cx="887253" cy="887253"/>
          </a:xfrm>
          <a:prstGeom prst="rect">
            <a:avLst/>
          </a:prstGeom>
        </p:spPr>
      </p:pic>
      <p:sp>
        <p:nvSpPr>
          <p:cNvPr id="47" name="Rectangle 46">
            <a:hlinkClick r:id="" action="ppaction://noaction"/>
            <a:extLst>
              <a:ext uri="{FF2B5EF4-FFF2-40B4-BE49-F238E27FC236}">
                <a16:creationId xmlns:a16="http://schemas.microsoft.com/office/drawing/2014/main" id="{855F9085-D4D1-C64F-9D4B-A555E3143489}"/>
              </a:ext>
            </a:extLst>
          </p:cNvPr>
          <p:cNvSpPr/>
          <p:nvPr/>
        </p:nvSpPr>
        <p:spPr>
          <a:xfrm>
            <a:off x="1667525" y="5875363"/>
            <a:ext cx="5133161" cy="1052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Après avoir défini votre fiche d'observation, vous pouvez observer simultanément de 1 à 4 élèves ou athlètes en action.</a:t>
            </a:r>
          </a:p>
        </p:txBody>
      </p:sp>
      <p:pic>
        <p:nvPicPr>
          <p:cNvPr id="56" name="Image 55">
            <a:hlinkClick r:id="rId9"/>
            <a:extLst>
              <a:ext uri="{FF2B5EF4-FFF2-40B4-BE49-F238E27FC236}">
                <a16:creationId xmlns:a16="http://schemas.microsoft.com/office/drawing/2014/main" id="{97EFFF81-2FC8-D94A-9BFB-331230C069C6}"/>
              </a:ext>
            </a:extLst>
          </p:cNvPr>
          <p:cNvPicPr preferRelativeResize="0">
            <a:picLocks/>
          </p:cNvPicPr>
          <p:nvPr/>
        </p:nvPicPr>
        <p:blipFill>
          <a:blip r:embed="rId10"/>
          <a:stretch>
            <a:fillRect/>
          </a:stretch>
        </p:blipFill>
        <p:spPr>
          <a:xfrm>
            <a:off x="1832677" y="2202386"/>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 name="Image 56">
            <a:hlinkClick r:id="rId11"/>
            <a:extLst>
              <a:ext uri="{FF2B5EF4-FFF2-40B4-BE49-F238E27FC236}">
                <a16:creationId xmlns:a16="http://schemas.microsoft.com/office/drawing/2014/main" id="{B2E357FA-5ED8-714C-8AF8-3CDB5C4D6E4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20111" y="4122028"/>
            <a:ext cx="955522" cy="967034"/>
          </a:xfrm>
          <a:prstGeom prst="rect">
            <a:avLst/>
          </a:prstGeom>
        </p:spPr>
      </p:pic>
      <p:pic>
        <p:nvPicPr>
          <p:cNvPr id="58" name="Image 57">
            <a:hlinkClick r:id="rId13"/>
            <a:extLst>
              <a:ext uri="{FF2B5EF4-FFF2-40B4-BE49-F238E27FC236}">
                <a16:creationId xmlns:a16="http://schemas.microsoft.com/office/drawing/2014/main" id="{C92E24E9-C934-8D4D-B568-46DA2D1D0D2E}"/>
              </a:ext>
            </a:extLst>
          </p:cNvPr>
          <p:cNvPicPr/>
          <p:nvPr/>
        </p:nvPicPr>
        <p:blipFill>
          <a:blip r:embed="rId14" cstate="screen">
            <a:extLst>
              <a:ext uri="{28A0092B-C50C-407E-A947-70E740481C1C}">
                <a14:useLocalDpi xmlns:a14="http://schemas.microsoft.com/office/drawing/2010/main"/>
              </a:ext>
            </a:extLst>
          </a:blip>
          <a:srcRect/>
          <a:stretch/>
        </p:blipFill>
        <p:spPr bwMode="auto">
          <a:xfrm>
            <a:off x="7512466" y="6992353"/>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Image 59">
            <a:hlinkClick r:id="rId15"/>
            <a:extLst>
              <a:ext uri="{FF2B5EF4-FFF2-40B4-BE49-F238E27FC236}">
                <a16:creationId xmlns:a16="http://schemas.microsoft.com/office/drawing/2014/main" id="{069129DE-9FDE-9D42-9E41-0AEA579E4352}"/>
              </a:ext>
            </a:extLst>
          </p:cNvPr>
          <p:cNvPicPr preferRelativeResize="0">
            <a:picLocks/>
          </p:cNvPicPr>
          <p:nvPr/>
        </p:nvPicPr>
        <p:blipFill>
          <a:blip r:embed="rId16"/>
          <a:stretch>
            <a:fillRect/>
          </a:stretch>
        </p:blipFill>
        <p:spPr>
          <a:xfrm>
            <a:off x="11332426" y="2246140"/>
            <a:ext cx="914389" cy="978610"/>
          </a:xfrm>
          <a:prstGeom prst="rect">
            <a:avLst/>
          </a:prstGeom>
        </p:spPr>
      </p:pic>
      <p:pic>
        <p:nvPicPr>
          <p:cNvPr id="66" name="Picture 4" descr="Hudl Technique IPA Cracked for iOS Free Download">
            <a:hlinkClick r:id="rId17"/>
            <a:extLst>
              <a:ext uri="{FF2B5EF4-FFF2-40B4-BE49-F238E27FC236}">
                <a16:creationId xmlns:a16="http://schemas.microsoft.com/office/drawing/2014/main" id="{39DDD792-77E6-D64D-A297-E6B1D390E9AF}"/>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460833" y="5502664"/>
            <a:ext cx="885061" cy="885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6" name="Image 45">
            <a:hlinkClick r:id="" action="ppaction://noaction"/>
            <a:extLst>
              <a:ext uri="{FF2B5EF4-FFF2-40B4-BE49-F238E27FC236}">
                <a16:creationId xmlns:a16="http://schemas.microsoft.com/office/drawing/2014/main" id="{4C5A2DC1-DF1A-1C49-BE4B-C0B05CEFFAC7}"/>
              </a:ext>
            </a:extLst>
          </p:cNvPr>
          <p:cNvPicPr>
            <a:picLocks noChangeAspect="1"/>
          </p:cNvPicPr>
          <p:nvPr/>
        </p:nvPicPr>
        <p:blipFill>
          <a:blip r:embed="rId1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01629" y="28887"/>
            <a:ext cx="850894" cy="1009025"/>
          </a:xfrm>
          <a:prstGeom prst="rect">
            <a:avLst/>
          </a:prstGeom>
        </p:spPr>
      </p:pic>
      <p:sp>
        <p:nvSpPr>
          <p:cNvPr id="59" name="Rectangle 58">
            <a:hlinkClick r:id="" action="ppaction://noaction"/>
            <a:extLst>
              <a:ext uri="{FF2B5EF4-FFF2-40B4-BE49-F238E27FC236}">
                <a16:creationId xmlns:a16="http://schemas.microsoft.com/office/drawing/2014/main" id="{0ADF582C-7BCE-F14D-BB60-10FF2591CDE7}"/>
              </a:ext>
            </a:extLst>
          </p:cNvPr>
          <p:cNvSpPr/>
          <p:nvPr/>
        </p:nvSpPr>
        <p:spPr>
          <a:xfrm>
            <a:off x="317072" y="847693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67" name="Rectangle 66">
            <a:hlinkClick r:id="" action="ppaction://noaction"/>
            <a:extLst>
              <a:ext uri="{FF2B5EF4-FFF2-40B4-BE49-F238E27FC236}">
                <a16:creationId xmlns:a16="http://schemas.microsoft.com/office/drawing/2014/main" id="{D3CB1681-61BF-0748-A2F3-2E84A2B7CDF5}"/>
              </a:ext>
            </a:extLst>
          </p:cNvPr>
          <p:cNvSpPr/>
          <p:nvPr/>
        </p:nvSpPr>
        <p:spPr>
          <a:xfrm>
            <a:off x="1783179" y="7374867"/>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Analyse technico-tactique</a:t>
            </a:r>
          </a:p>
        </p:txBody>
      </p:sp>
      <p:pic>
        <p:nvPicPr>
          <p:cNvPr id="68" name="Image 67">
            <a:hlinkClick r:id="rId20"/>
            <a:extLst>
              <a:ext uri="{FF2B5EF4-FFF2-40B4-BE49-F238E27FC236}">
                <a16:creationId xmlns:a16="http://schemas.microsoft.com/office/drawing/2014/main" id="{CB31F4B6-F2DA-364E-98E0-D67F4A757A68}"/>
              </a:ext>
            </a:extLst>
          </p:cNvPr>
          <p:cNvPicPr/>
          <p:nvPr/>
        </p:nvPicPr>
        <p:blipFill>
          <a:blip r:embed="rId21">
            <a:extLst>
              <a:ext uri="{28A0092B-C50C-407E-A947-70E740481C1C}">
                <a14:useLocalDpi xmlns:a14="http://schemas.microsoft.com/office/drawing/2010/main"/>
              </a:ext>
            </a:extLst>
          </a:blip>
          <a:srcRect/>
          <a:stretch>
            <a:fillRect/>
          </a:stretch>
        </p:blipFill>
        <p:spPr bwMode="auto">
          <a:xfrm>
            <a:off x="544950" y="7415405"/>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3568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A2A2A"/>
              </a:solidFill>
            </a:endParaRP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BADMINTON : applications spécifiques et diverses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199187" y="1949039"/>
            <a:ext cx="3069" cy="34108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pic>
        <p:nvPicPr>
          <p:cNvPr id="36" name="Image 35">
            <a:hlinkClick r:id="" action="ppaction://noaction"/>
            <a:extLst>
              <a:ext uri="{FF2B5EF4-FFF2-40B4-BE49-F238E27FC236}">
                <a16:creationId xmlns:a16="http://schemas.microsoft.com/office/drawing/2014/main" id="{817B3CE9-F003-DB41-84C0-D997F14970AB}"/>
              </a:ext>
            </a:extLst>
          </p:cNvPr>
          <p:cNvPicPr>
            <a:picLocks noChangeAspect="1"/>
          </p:cNvPicPr>
          <p:nvPr/>
        </p:nvPicPr>
        <p:blipFill>
          <a:blip r:embed="rId5"/>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4617" y="7238504"/>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9671159" y="8248341"/>
            <a:ext cx="3979557" cy="1502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chaîne SIKANA pour apprendre et progresser. Des tutoriels simples et accessibles.</a:t>
            </a:r>
          </a:p>
        </p:txBody>
      </p:sp>
      <p:sp>
        <p:nvSpPr>
          <p:cNvPr id="53" name="Rectangle 52">
            <a:hlinkClick r:id="" action="ppaction://noaction"/>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9" name="Image 8">
            <a:hlinkClick r:id="rId6"/>
            <a:extLst>
              <a:ext uri="{FF2B5EF4-FFF2-40B4-BE49-F238E27FC236}">
                <a16:creationId xmlns:a16="http://schemas.microsoft.com/office/drawing/2014/main" id="{4B895B71-6803-544C-ACAC-D7FB1F89DEDA}"/>
              </a:ext>
            </a:extLst>
          </p:cNvPr>
          <p:cNvPicPr>
            <a:picLocks noChangeAspect="1"/>
          </p:cNvPicPr>
          <p:nvPr/>
        </p:nvPicPr>
        <p:blipFill>
          <a:blip r:embed="rId7"/>
          <a:srcRect/>
          <a:stretch/>
        </p:blipFill>
        <p:spPr>
          <a:xfrm>
            <a:off x="544494" y="3535465"/>
            <a:ext cx="940445" cy="940445"/>
          </a:xfrm>
          <a:prstGeom prst="rect">
            <a:avLst/>
          </a:prstGeom>
        </p:spPr>
      </p:pic>
      <p:pic>
        <p:nvPicPr>
          <p:cNvPr id="4" name="Image 3">
            <a:hlinkClick r:id="rId8"/>
            <a:extLst>
              <a:ext uri="{FF2B5EF4-FFF2-40B4-BE49-F238E27FC236}">
                <a16:creationId xmlns:a16="http://schemas.microsoft.com/office/drawing/2014/main" id="{BA2CF654-19E8-BD43-BDB1-1B634BF620E4}"/>
              </a:ext>
            </a:extLst>
          </p:cNvPr>
          <p:cNvPicPr>
            <a:picLocks noChangeAspect="1"/>
          </p:cNvPicPr>
          <p:nvPr/>
        </p:nvPicPr>
        <p:blipFill>
          <a:blip r:embed="rId9"/>
          <a:srcRect/>
          <a:stretch/>
        </p:blipFill>
        <p:spPr>
          <a:xfrm>
            <a:off x="615370" y="1953561"/>
            <a:ext cx="825090" cy="825090"/>
          </a:xfrm>
          <a:prstGeom prst="rect">
            <a:avLst/>
          </a:prstGeom>
        </p:spPr>
      </p:pic>
      <p:sp>
        <p:nvSpPr>
          <p:cNvPr id="25" name="Rectangle 24">
            <a:hlinkClick r:id="" action="ppaction://noaction"/>
            <a:extLst>
              <a:ext uri="{FF2B5EF4-FFF2-40B4-BE49-F238E27FC236}">
                <a16:creationId xmlns:a16="http://schemas.microsoft.com/office/drawing/2014/main" id="{83F85E0E-3C49-6649-B01C-FA8E91D2B98A}"/>
              </a:ext>
            </a:extLst>
          </p:cNvPr>
          <p:cNvSpPr/>
          <p:nvPr/>
        </p:nvSpPr>
        <p:spPr>
          <a:xfrm>
            <a:off x="1725601" y="1915420"/>
            <a:ext cx="4980008" cy="1537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Pour gagner le match, faire des choix tactiques, et produire des frappes variées en direction, longueur et hauteur afin de faire évoluer le rapport de force en sa faveur. Analyse spatiale et séquentielle.</a:t>
            </a:r>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1544A0A7-8098-8D47-93EA-C7F4AE229E5E}"/>
              </a:ext>
            </a:extLst>
          </p:cNvPr>
          <p:cNvSpPr/>
          <p:nvPr/>
        </p:nvSpPr>
        <p:spPr>
          <a:xfrm>
            <a:off x="1676197" y="3374399"/>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3 </a:t>
            </a:r>
            <a:r>
              <a:rPr lang="fr-FR" sz="1600" dirty="0" err="1">
                <a:solidFill>
                  <a:srgbClr val="2A2A2A"/>
                </a:solidFill>
                <a:latin typeface="Avenir Next" panose="020B0503020202020204" pitchFamily="34" charset="0"/>
              </a:rPr>
              <a:t>scorers</a:t>
            </a:r>
            <a:r>
              <a:rPr lang="fr-FR" sz="1600" dirty="0">
                <a:solidFill>
                  <a:srgbClr val="2A2A2A"/>
                </a:solidFill>
                <a:latin typeface="Avenir Next" panose="020B0503020202020204" pitchFamily="34" charset="0"/>
              </a:rPr>
              <a:t> avec localisation et marquage des points d'impact des volants sur simple touché.</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Possibilité d'affecter des "bonus" sur chaque zone ciblée.</a:t>
            </a:r>
            <a:br>
              <a:rPr lang="fr-FR" sz="1600" dirty="0">
                <a:solidFill>
                  <a:srgbClr val="2A2A2A"/>
                </a:solidFill>
                <a:latin typeface="Avenir Next" panose="020B0503020202020204" pitchFamily="34" charset="0"/>
              </a:rPr>
            </a:br>
            <a:r>
              <a:rPr lang="fr-FR" sz="1600" dirty="0">
                <a:solidFill>
                  <a:srgbClr val="2A2A2A"/>
                </a:solidFill>
                <a:latin typeface="Avenir Next" panose="020B0503020202020204" pitchFamily="34" charset="0"/>
              </a:rPr>
              <a:t>Possibilité de régler la taille de la zone</a:t>
            </a:r>
          </a:p>
        </p:txBody>
      </p:sp>
      <p:pic>
        <p:nvPicPr>
          <p:cNvPr id="1026" name="Picture 2">
            <a:hlinkClick r:id="rId10"/>
            <a:extLst>
              <a:ext uri="{FF2B5EF4-FFF2-40B4-BE49-F238E27FC236}">
                <a16:creationId xmlns:a16="http://schemas.microsoft.com/office/drawing/2014/main" id="{1C0DE595-2019-054E-96CA-8D99CBC0F5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1783" y="7548085"/>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hlinkClick r:id="" action="ppaction://noaction"/>
            <a:extLst>
              <a:ext uri="{FF2B5EF4-FFF2-40B4-BE49-F238E27FC236}">
                <a16:creationId xmlns:a16="http://schemas.microsoft.com/office/drawing/2014/main" id="{147B95D3-3B25-1B48-A414-C342DC17C1FF}"/>
              </a:ext>
            </a:extLst>
          </p:cNvPr>
          <p:cNvSpPr/>
          <p:nvPr/>
        </p:nvSpPr>
        <p:spPr>
          <a:xfrm>
            <a:off x="213106" y="2769994"/>
            <a:ext cx="156938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BadmintonEPS</a:t>
            </a:r>
            <a:r>
              <a:rPr lang="fr-FR" sz="1600" dirty="0">
                <a:solidFill>
                  <a:srgbClr val="2A2A2A"/>
                </a:solidFill>
                <a:latin typeface="Avenir Next" panose="020B0503020202020204" pitchFamily="34" charset="0"/>
              </a:rPr>
              <a:t> V3</a:t>
            </a:r>
          </a:p>
        </p:txBody>
      </p:sp>
      <p:sp>
        <p:nvSpPr>
          <p:cNvPr id="29" name="Rectangle 28">
            <a:hlinkClick r:id="" action="ppaction://noaction"/>
            <a:extLst>
              <a:ext uri="{FF2B5EF4-FFF2-40B4-BE49-F238E27FC236}">
                <a16:creationId xmlns:a16="http://schemas.microsoft.com/office/drawing/2014/main" id="{B4666EBE-9401-4C4C-8AE6-0B37D6DF2F35}"/>
              </a:ext>
            </a:extLst>
          </p:cNvPr>
          <p:cNvSpPr/>
          <p:nvPr/>
        </p:nvSpPr>
        <p:spPr>
          <a:xfrm>
            <a:off x="248562" y="438611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Badminton V2</a:t>
            </a:r>
          </a:p>
        </p:txBody>
      </p:sp>
      <p:sp>
        <p:nvSpPr>
          <p:cNvPr id="30" name="Rectangle 29">
            <a:hlinkClick r:id="" action="ppaction://noaction"/>
            <a:extLst>
              <a:ext uri="{FF2B5EF4-FFF2-40B4-BE49-F238E27FC236}">
                <a16:creationId xmlns:a16="http://schemas.microsoft.com/office/drawing/2014/main" id="{21EECEDE-AF68-2942-95F3-B0B0C6B9A7BB}"/>
              </a:ext>
            </a:extLst>
          </p:cNvPr>
          <p:cNvSpPr/>
          <p:nvPr/>
        </p:nvSpPr>
        <p:spPr>
          <a:xfrm>
            <a:off x="309001" y="851018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Badminton zones</a:t>
            </a:r>
          </a:p>
        </p:txBody>
      </p:sp>
      <p:sp>
        <p:nvSpPr>
          <p:cNvPr id="32" name="Rectangle 31">
            <a:hlinkClick r:id="" action="ppaction://noaction"/>
            <a:extLst>
              <a:ext uri="{FF2B5EF4-FFF2-40B4-BE49-F238E27FC236}">
                <a16:creationId xmlns:a16="http://schemas.microsoft.com/office/drawing/2014/main" id="{BF6C022A-E882-B248-AE16-4313CA2D9999}"/>
              </a:ext>
            </a:extLst>
          </p:cNvPr>
          <p:cNvSpPr/>
          <p:nvPr/>
        </p:nvSpPr>
        <p:spPr>
          <a:xfrm>
            <a:off x="1818159" y="728662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a:t>
            </a:r>
            <a:r>
              <a:rPr lang="fr-FR" sz="1600" dirty="0" err="1">
                <a:solidFill>
                  <a:srgbClr val="2A2A2A"/>
                </a:solidFill>
                <a:latin typeface="Avenir Next" panose="020B0503020202020204" pitchFamily="34" charset="0"/>
              </a:rPr>
              <a:t>Webjéjé</a:t>
            </a:r>
            <a:r>
              <a:rPr lang="fr-FR" sz="1600" dirty="0">
                <a:solidFill>
                  <a:srgbClr val="2A2A2A"/>
                </a:solidFill>
                <a:latin typeface="Avenir Next" panose="020B0503020202020204" pitchFamily="34" charset="0"/>
              </a:rPr>
              <a:t>, compteur de points dans l’espace avant/central/arrière</a:t>
            </a:r>
          </a:p>
        </p:txBody>
      </p:sp>
      <p:pic>
        <p:nvPicPr>
          <p:cNvPr id="6" name="Image 5">
            <a:hlinkClick r:id="rId12"/>
            <a:extLst>
              <a:ext uri="{FF2B5EF4-FFF2-40B4-BE49-F238E27FC236}">
                <a16:creationId xmlns:a16="http://schemas.microsoft.com/office/drawing/2014/main" id="{3B317C63-12A9-3B45-816D-DCE4679A1E41}"/>
              </a:ext>
            </a:extLst>
          </p:cNvPr>
          <p:cNvPicPr>
            <a:picLocks noChangeAspect="1"/>
          </p:cNvPicPr>
          <p:nvPr/>
        </p:nvPicPr>
        <p:blipFill>
          <a:blip r:embed="rId13"/>
          <a:srcRect/>
          <a:stretch/>
        </p:blipFill>
        <p:spPr>
          <a:xfrm>
            <a:off x="8364285" y="8068093"/>
            <a:ext cx="1200020" cy="1539649"/>
          </a:xfrm>
          <a:prstGeom prst="rect">
            <a:avLst/>
          </a:prstGeom>
        </p:spPr>
      </p:pic>
      <p:pic>
        <p:nvPicPr>
          <p:cNvPr id="33" name="Picture 2">
            <a:hlinkClick r:id="rId14"/>
            <a:extLst>
              <a:ext uri="{FF2B5EF4-FFF2-40B4-BE49-F238E27FC236}">
                <a16:creationId xmlns:a16="http://schemas.microsoft.com/office/drawing/2014/main" id="{A2F56F42-91E1-4945-99F5-CC956CFDE97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2048" y="9154426"/>
            <a:ext cx="963595" cy="95080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extLst>
              <a:ext uri="{FF2B5EF4-FFF2-40B4-BE49-F238E27FC236}">
                <a16:creationId xmlns:a16="http://schemas.microsoft.com/office/drawing/2014/main" id="{B7E4F9DC-3C5A-1F4C-A71D-CC7909332877}"/>
              </a:ext>
            </a:extLst>
          </p:cNvPr>
          <p:cNvSpPr/>
          <p:nvPr/>
        </p:nvSpPr>
        <p:spPr>
          <a:xfrm>
            <a:off x="329266" y="1011653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 impact</a:t>
            </a:r>
          </a:p>
        </p:txBody>
      </p:sp>
      <p:sp>
        <p:nvSpPr>
          <p:cNvPr id="35" name="Rectangle 34">
            <a:hlinkClick r:id="" action="ppaction://noaction"/>
            <a:extLst>
              <a:ext uri="{FF2B5EF4-FFF2-40B4-BE49-F238E27FC236}">
                <a16:creationId xmlns:a16="http://schemas.microsoft.com/office/drawing/2014/main" id="{1B6D5165-AE14-784D-9455-AB511F589FAE}"/>
              </a:ext>
            </a:extLst>
          </p:cNvPr>
          <p:cNvSpPr/>
          <p:nvPr/>
        </p:nvSpPr>
        <p:spPr>
          <a:xfrm>
            <a:off x="1852998" y="8879147"/>
            <a:ext cx="5055338" cy="16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Codée par </a:t>
            </a:r>
            <a:r>
              <a:rPr lang="fr-FR" sz="1600" dirty="0" err="1">
                <a:solidFill>
                  <a:srgbClr val="2A2A2A"/>
                </a:solidFill>
                <a:latin typeface="Avenir Next" panose="020B0503020202020204" pitchFamily="34" charset="0"/>
              </a:rPr>
              <a:t>Webjéjé</a:t>
            </a:r>
            <a:r>
              <a:rPr lang="fr-FR" sz="1600" dirty="0">
                <a:solidFill>
                  <a:srgbClr val="2A2A2A"/>
                </a:solidFill>
                <a:latin typeface="Avenir Next" panose="020B0503020202020204" pitchFamily="34" charset="0"/>
              </a:rPr>
              <a:t>, localisation des impacts sur un demi-terrain</a:t>
            </a:r>
          </a:p>
        </p:txBody>
      </p:sp>
      <p:pic>
        <p:nvPicPr>
          <p:cNvPr id="14" name="Image 13">
            <a:hlinkClick r:id="rId15"/>
            <a:extLst>
              <a:ext uri="{FF2B5EF4-FFF2-40B4-BE49-F238E27FC236}">
                <a16:creationId xmlns:a16="http://schemas.microsoft.com/office/drawing/2014/main" id="{9E6AC844-A2BA-084C-B0C9-D6F237019BD2}"/>
              </a:ext>
            </a:extLst>
          </p:cNvPr>
          <p:cNvPicPr>
            <a:picLocks noChangeAspect="1"/>
          </p:cNvPicPr>
          <p:nvPr/>
        </p:nvPicPr>
        <p:blipFill>
          <a:blip r:embed="rId16"/>
          <a:srcRect/>
          <a:stretch/>
        </p:blipFill>
        <p:spPr>
          <a:xfrm>
            <a:off x="7500735" y="1841705"/>
            <a:ext cx="926139" cy="945118"/>
          </a:xfrm>
          <a:prstGeom prst="rect">
            <a:avLst/>
          </a:prstGeom>
        </p:spPr>
      </p:pic>
      <p:sp>
        <p:nvSpPr>
          <p:cNvPr id="44" name="Rectangle 43">
            <a:hlinkClick r:id="" action="ppaction://noaction"/>
            <a:extLst>
              <a:ext uri="{FF2B5EF4-FFF2-40B4-BE49-F238E27FC236}">
                <a16:creationId xmlns:a16="http://schemas.microsoft.com/office/drawing/2014/main" id="{90FCE610-48A2-A74F-814D-B0323FBD9371}"/>
              </a:ext>
            </a:extLst>
          </p:cNvPr>
          <p:cNvSpPr/>
          <p:nvPr/>
        </p:nvSpPr>
        <p:spPr>
          <a:xfrm>
            <a:off x="8487217" y="2208717"/>
            <a:ext cx="5900770" cy="706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BadEPS</a:t>
            </a:r>
            <a:r>
              <a:rPr lang="fr-FR" sz="1600" dirty="0">
                <a:solidFill>
                  <a:srgbClr val="2A2A2A"/>
                </a:solidFill>
                <a:latin typeface="Avenir Next" panose="020B0503020202020204" pitchFamily="34" charset="0"/>
              </a:rPr>
              <a:t> est une ressource numérique destinée à l'enseignement du Badminton en EPS et invitant l'élève à valider plus d'une trentaine d'exercices.</a:t>
            </a:r>
          </a:p>
          <a:p>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47" name="Rectangle 46">
            <a:hlinkClick r:id="" action="ppaction://noaction"/>
            <a:extLst>
              <a:ext uri="{FF2B5EF4-FFF2-40B4-BE49-F238E27FC236}">
                <a16:creationId xmlns:a16="http://schemas.microsoft.com/office/drawing/2014/main" id="{33EDDF9C-66F8-3E47-A45F-F14D209587D6}"/>
              </a:ext>
            </a:extLst>
          </p:cNvPr>
          <p:cNvSpPr/>
          <p:nvPr/>
        </p:nvSpPr>
        <p:spPr>
          <a:xfrm>
            <a:off x="7244807" y="265429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BadEPS</a:t>
            </a:r>
            <a:endParaRPr lang="fr-FR" sz="1600" dirty="0">
              <a:solidFill>
                <a:srgbClr val="2A2A2A"/>
              </a:solidFill>
              <a:latin typeface="Avenir Next" panose="020B0503020202020204" pitchFamily="34" charset="0"/>
            </a:endParaRPr>
          </a:p>
        </p:txBody>
      </p:sp>
      <p:sp>
        <p:nvSpPr>
          <p:cNvPr id="39" name="Titre 1">
            <a:extLst>
              <a:ext uri="{FF2B5EF4-FFF2-40B4-BE49-F238E27FC236}">
                <a16:creationId xmlns:a16="http://schemas.microsoft.com/office/drawing/2014/main" id="{F0D0CC4D-73D2-894F-9586-3BFB59A43598}"/>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Bad </a:t>
            </a:r>
            <a:r>
              <a:rPr lang="fr-FR" dirty="0" err="1">
                <a:latin typeface="Avenir Next" panose="020B0503020202020204" pitchFamily="34" charset="0"/>
              </a:rPr>
              <a:t>app</a:t>
            </a:r>
            <a:r>
              <a:rPr lang="fr-FR" dirty="0">
                <a:latin typeface="Avenir Next" panose="020B0503020202020204" pitchFamily="34" charset="0"/>
              </a:rPr>
              <a:t> spé</a:t>
            </a:r>
          </a:p>
        </p:txBody>
      </p:sp>
      <p:pic>
        <p:nvPicPr>
          <p:cNvPr id="43" name="Image 42">
            <a:hlinkClick r:id="rId17"/>
            <a:extLst>
              <a:ext uri="{FF2B5EF4-FFF2-40B4-BE49-F238E27FC236}">
                <a16:creationId xmlns:a16="http://schemas.microsoft.com/office/drawing/2014/main" id="{240285BF-7461-2D4F-9531-F74EC7BA6412}"/>
              </a:ext>
            </a:extLst>
          </p:cNvPr>
          <p:cNvPicPr>
            <a:picLocks noChangeAspect="1"/>
          </p:cNvPicPr>
          <p:nvPr/>
        </p:nvPicPr>
        <p:blipFill>
          <a:blip r:embed="rId18"/>
          <a:srcRect/>
          <a:stretch/>
        </p:blipFill>
        <p:spPr>
          <a:xfrm>
            <a:off x="539237" y="5133254"/>
            <a:ext cx="940445" cy="940445"/>
          </a:xfrm>
          <a:prstGeom prst="rect">
            <a:avLst/>
          </a:prstGeom>
        </p:spPr>
      </p:pic>
      <p:sp>
        <p:nvSpPr>
          <p:cNvPr id="49" name="Rectangle 48">
            <a:hlinkClick r:id="" action="ppaction://noaction"/>
            <a:extLst>
              <a:ext uri="{FF2B5EF4-FFF2-40B4-BE49-F238E27FC236}">
                <a16:creationId xmlns:a16="http://schemas.microsoft.com/office/drawing/2014/main" id="{0629611D-B097-2D4C-A2B0-49C7BD7DB4FE}"/>
              </a:ext>
            </a:extLst>
          </p:cNvPr>
          <p:cNvSpPr/>
          <p:nvPr/>
        </p:nvSpPr>
        <p:spPr>
          <a:xfrm>
            <a:off x="1670940" y="4972188"/>
            <a:ext cx="505533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3 actions, l'observateur indique l'endroit, la nature du point et le type de frappe utilisée pour marquer.</a:t>
            </a:r>
          </a:p>
        </p:txBody>
      </p:sp>
      <p:sp>
        <p:nvSpPr>
          <p:cNvPr id="50" name="Rectangle 49">
            <a:hlinkClick r:id="" action="ppaction://noaction"/>
            <a:extLst>
              <a:ext uri="{FF2B5EF4-FFF2-40B4-BE49-F238E27FC236}">
                <a16:creationId xmlns:a16="http://schemas.microsoft.com/office/drawing/2014/main" id="{A749D624-A43C-1C45-B324-98DA73366D75}"/>
              </a:ext>
            </a:extLst>
          </p:cNvPr>
          <p:cNvSpPr/>
          <p:nvPr/>
        </p:nvSpPr>
        <p:spPr>
          <a:xfrm>
            <a:off x="-33063" y="5937097"/>
            <a:ext cx="2137590" cy="57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Badminton badges</a:t>
            </a:r>
          </a:p>
        </p:txBody>
      </p:sp>
      <p:pic>
        <p:nvPicPr>
          <p:cNvPr id="56" name="Image 55">
            <a:hlinkClick r:id="rId19"/>
            <a:extLst>
              <a:ext uri="{FF2B5EF4-FFF2-40B4-BE49-F238E27FC236}">
                <a16:creationId xmlns:a16="http://schemas.microsoft.com/office/drawing/2014/main" id="{A711F507-DCDA-0043-8AD3-C3D85CBD4015}"/>
              </a:ext>
            </a:extLst>
          </p:cNvPr>
          <p:cNvPicPr>
            <a:picLocks noChangeAspect="1"/>
          </p:cNvPicPr>
          <p:nvPr/>
        </p:nvPicPr>
        <p:blipFill>
          <a:blip r:embed="rId20"/>
          <a:srcRect l="600" r="600"/>
          <a:stretch/>
        </p:blipFill>
        <p:spPr>
          <a:xfrm>
            <a:off x="7500735" y="3420782"/>
            <a:ext cx="847775" cy="847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Rectangle 56">
            <a:hlinkClick r:id="" action="ppaction://noaction"/>
            <a:extLst>
              <a:ext uri="{FF2B5EF4-FFF2-40B4-BE49-F238E27FC236}">
                <a16:creationId xmlns:a16="http://schemas.microsoft.com/office/drawing/2014/main" id="{0D0D2A55-A5B6-AA4B-9CDA-EA873ABF6278}"/>
              </a:ext>
            </a:extLst>
          </p:cNvPr>
          <p:cNvSpPr/>
          <p:nvPr/>
        </p:nvSpPr>
        <p:spPr>
          <a:xfrm>
            <a:off x="8511896" y="3303236"/>
            <a:ext cx="581386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Payante : Un jeu de cartes évolutif avec tirage au sort! 58 cartes prêtes à l'emploi pour pimenter vos matchs de Badminton. Vous pouvez modifier et créer de nouvelles cartes.</a:t>
            </a:r>
          </a:p>
        </p:txBody>
      </p:sp>
      <p:sp>
        <p:nvSpPr>
          <p:cNvPr id="58" name="Rectangle 57">
            <a:hlinkClick r:id="" action="ppaction://noaction"/>
            <a:extLst>
              <a:ext uri="{FF2B5EF4-FFF2-40B4-BE49-F238E27FC236}">
                <a16:creationId xmlns:a16="http://schemas.microsoft.com/office/drawing/2014/main" id="{5D0EF874-E205-214E-91F3-219F89F5B5F6}"/>
              </a:ext>
            </a:extLst>
          </p:cNvPr>
          <p:cNvSpPr/>
          <p:nvPr/>
        </p:nvSpPr>
        <p:spPr>
          <a:xfrm>
            <a:off x="7153741" y="435363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Carte </a:t>
            </a:r>
            <a:r>
              <a:rPr lang="fr-FR" sz="1600" dirty="0" err="1">
                <a:solidFill>
                  <a:srgbClr val="2A2A2A"/>
                </a:solidFill>
                <a:latin typeface="Avenir Next" panose="020B0503020202020204" pitchFamily="34" charset="0"/>
              </a:rPr>
              <a:t>EducBAD</a:t>
            </a:r>
            <a:endParaRPr lang="fr-FR" sz="1600" dirty="0">
              <a:solidFill>
                <a:srgbClr val="2A2A2A"/>
              </a:solidFill>
              <a:latin typeface="Avenir Next" panose="020B0503020202020204" pitchFamily="34" charset="0"/>
            </a:endParaRPr>
          </a:p>
        </p:txBody>
      </p:sp>
      <p:pic>
        <p:nvPicPr>
          <p:cNvPr id="62" name="Image 61">
            <a:hlinkClick r:id="" action="ppaction://noaction"/>
            <a:extLst>
              <a:ext uri="{FF2B5EF4-FFF2-40B4-BE49-F238E27FC236}">
                <a16:creationId xmlns:a16="http://schemas.microsoft.com/office/drawing/2014/main" id="{CD729E26-D06D-3E48-99F2-CD1FB0B3503D}"/>
              </a:ext>
            </a:extLst>
          </p:cNvPr>
          <p:cNvPicPr>
            <a:picLocks noChangeAspect="1"/>
          </p:cNvPicPr>
          <p:nvPr/>
        </p:nvPicPr>
        <p:blipFill>
          <a:blip r:embed="rId21"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01629" y="28887"/>
            <a:ext cx="850894" cy="1009025"/>
          </a:xfrm>
          <a:prstGeom prst="rect">
            <a:avLst/>
          </a:prstGeom>
        </p:spPr>
      </p:pic>
    </p:spTree>
    <p:extLst>
      <p:ext uri="{BB962C8B-B14F-4D97-AF65-F5344CB8AC3E}">
        <p14:creationId xmlns:p14="http://schemas.microsoft.com/office/powerpoint/2010/main" val="2671558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2A2A2A"/>
                </a:solidFill>
                <a:latin typeface="Avenir Next" panose="020B0503020202020204" pitchFamily="34" charset="0"/>
              </a:rPr>
              <a:t>BADMINTON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Bad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flipH="1">
            <a:off x="7200100" y="1744653"/>
            <a:ext cx="6" cy="82622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85000" y="2171202"/>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permettant la réalisation de l’échauffement et la mise en place d’une SA en autonomie. Comptabilisation des points classiques et autres. Entrer dans la méthodologie de projet (</a:t>
            </a:r>
            <a:r>
              <a:rPr lang="fr-FR" sz="1600" dirty="0" err="1">
                <a:solidFill>
                  <a:srgbClr val="2A2A2A"/>
                </a:solidFill>
                <a:latin typeface="Avenir Next" panose="020B0503020202020204" pitchFamily="34" charset="0"/>
              </a:rPr>
              <a:t>observatio</a:t>
            </a:r>
            <a:r>
              <a:rPr lang="fr-FR" sz="1600" dirty="0">
                <a:solidFill>
                  <a:srgbClr val="2A2A2A"/>
                </a:solidFill>
                <a:latin typeface="Avenir Next" panose="020B0503020202020204" pitchFamily="34" charset="0"/>
              </a:rPr>
              <a:t> , analyse, choix)</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770081" y="228075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Relevé de points selon le profondeur des impacts</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544594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Badminton’EPS</a:t>
            </a:r>
            <a:r>
              <a:rPr lang="fr-FR" sz="1600" dirty="0">
                <a:solidFill>
                  <a:srgbClr val="2A2A2A"/>
                </a:solidFill>
                <a:latin typeface="Avenir Next" panose="020B0503020202020204" pitchFamily="34" charset="0"/>
              </a:rPr>
              <a:t> permet à son utilisateur de naviguer et de choisir un ensemble de situations classés par objectifs. Les différentes situations proposées (situation de référence, routines, multi-volants, poste fixe, match à thème) sont accompagnées des critères de réussites et d’animations vidéos.</a:t>
            </a: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79394" y="8916416"/>
            <a:ext cx="5411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Les compétences retenues, La salle des pouvoirs présente les pouvoirs (les compétences) que l'élève va pouvoir acquérir.</a:t>
            </a:r>
          </a:p>
          <a:p>
            <a:r>
              <a:rPr lang="fr-FR" sz="1600" dirty="0">
                <a:solidFill>
                  <a:srgbClr val="2A2A2A"/>
                </a:solidFill>
                <a:latin typeface="Avenir Next" panose="020B0503020202020204" pitchFamily="34" charset="0"/>
              </a:rPr>
              <a:t>La salle des pouvoirs, La halle du tournoi, …</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1" y="6161394"/>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a:srcRect/>
          <a:stretch/>
        </p:blipFill>
        <p:spPr>
          <a:xfrm>
            <a:off x="199787" y="2299300"/>
            <a:ext cx="1043559" cy="671193"/>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23223" y="2952908"/>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 coach</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a:srcRect/>
          <a:stretch/>
        </p:blipFill>
        <p:spPr>
          <a:xfrm>
            <a:off x="387043" y="7421324"/>
            <a:ext cx="1008401" cy="714284"/>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a:srcRect/>
          <a:stretch/>
        </p:blipFill>
        <p:spPr>
          <a:xfrm>
            <a:off x="397489" y="8876924"/>
            <a:ext cx="987511" cy="742697"/>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5" name="Image 14">
            <a:hlinkClick r:id="rId15"/>
            <a:extLst>
              <a:ext uri="{FF2B5EF4-FFF2-40B4-BE49-F238E27FC236}">
                <a16:creationId xmlns:a16="http://schemas.microsoft.com/office/drawing/2014/main" id="{C83F5D5C-B7EC-7F4C-B918-120ABD4A0DFC}"/>
              </a:ext>
            </a:extLst>
          </p:cNvPr>
          <p:cNvPicPr>
            <a:picLocks noChangeAspect="1"/>
          </p:cNvPicPr>
          <p:nvPr/>
        </p:nvPicPr>
        <p:blipFill>
          <a:blip r:embed="rId16"/>
          <a:srcRect/>
          <a:stretch/>
        </p:blipFill>
        <p:spPr>
          <a:xfrm>
            <a:off x="7488457" y="2526914"/>
            <a:ext cx="1067635" cy="887158"/>
          </a:xfrm>
          <a:prstGeom prst="rect">
            <a:avLst/>
          </a:prstGeom>
        </p:spPr>
      </p:pic>
      <p:sp>
        <p:nvSpPr>
          <p:cNvPr id="30" name="Rectangle 29">
            <a:hlinkClick r:id="" action="ppaction://noaction"/>
            <a:extLst>
              <a:ext uri="{FF2B5EF4-FFF2-40B4-BE49-F238E27FC236}">
                <a16:creationId xmlns:a16="http://schemas.microsoft.com/office/drawing/2014/main" id="{64D5D74D-125A-904C-846B-59443FD480DE}"/>
              </a:ext>
            </a:extLst>
          </p:cNvPr>
          <p:cNvSpPr/>
          <p:nvPr/>
        </p:nvSpPr>
        <p:spPr>
          <a:xfrm>
            <a:off x="1384999" y="3455974"/>
            <a:ext cx="577553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Relever des données statistiques individuelles tout au long d’un cycle. Différents classements accessibles en entrant simplement les scores des matchs : classements défis, nombre de matchs, de victoires, de points marqués et encaissés, points ATP et points thèmes.</a:t>
            </a:r>
          </a:p>
        </p:txBody>
      </p:sp>
      <p:pic>
        <p:nvPicPr>
          <p:cNvPr id="31" name="Image 30">
            <a:hlinkClick r:id="rId9"/>
            <a:extLst>
              <a:ext uri="{FF2B5EF4-FFF2-40B4-BE49-F238E27FC236}">
                <a16:creationId xmlns:a16="http://schemas.microsoft.com/office/drawing/2014/main" id="{E8F42746-0796-2349-B4FB-F78A9F106E55}"/>
              </a:ext>
            </a:extLst>
          </p:cNvPr>
          <p:cNvPicPr>
            <a:picLocks noChangeAspect="1"/>
          </p:cNvPicPr>
          <p:nvPr/>
        </p:nvPicPr>
        <p:blipFill>
          <a:blip r:embed="rId17"/>
          <a:srcRect/>
          <a:stretch/>
        </p:blipFill>
        <p:spPr>
          <a:xfrm>
            <a:off x="196324" y="3595466"/>
            <a:ext cx="1156763" cy="625711"/>
          </a:xfrm>
          <a:prstGeom prst="rect">
            <a:avLst/>
          </a:prstGeom>
        </p:spPr>
      </p:pic>
      <p:sp>
        <p:nvSpPr>
          <p:cNvPr id="32" name="Rectangle 31">
            <a:hlinkClick r:id="" action="ppaction://noaction"/>
            <a:extLst>
              <a:ext uri="{FF2B5EF4-FFF2-40B4-BE49-F238E27FC236}">
                <a16:creationId xmlns:a16="http://schemas.microsoft.com/office/drawing/2014/main" id="{440FEE16-3584-9243-962F-BE5937E0DA58}"/>
              </a:ext>
            </a:extLst>
          </p:cNvPr>
          <p:cNvSpPr/>
          <p:nvPr/>
        </p:nvSpPr>
        <p:spPr>
          <a:xfrm>
            <a:off x="79164" y="4308965"/>
            <a:ext cx="1509158" cy="520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Les matchs de Philippe</a:t>
            </a:r>
          </a:p>
        </p:txBody>
      </p:sp>
      <p:sp>
        <p:nvSpPr>
          <p:cNvPr id="33" name="Rectangle 32">
            <a:hlinkClick r:id="" action="ppaction://noaction"/>
            <a:extLst>
              <a:ext uri="{FF2B5EF4-FFF2-40B4-BE49-F238E27FC236}">
                <a16:creationId xmlns:a16="http://schemas.microsoft.com/office/drawing/2014/main" id="{146B090D-AC57-954F-B0DD-18D059D051FF}"/>
              </a:ext>
            </a:extLst>
          </p:cNvPr>
          <p:cNvSpPr/>
          <p:nvPr/>
        </p:nvSpPr>
        <p:spPr>
          <a:xfrm>
            <a:off x="79164" y="97119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Badminton challenge</a:t>
            </a:r>
          </a:p>
        </p:txBody>
      </p:sp>
      <p:sp>
        <p:nvSpPr>
          <p:cNvPr id="44" name="Rectangle 43">
            <a:hlinkClick r:id="" action="ppaction://noaction"/>
            <a:extLst>
              <a:ext uri="{FF2B5EF4-FFF2-40B4-BE49-F238E27FC236}">
                <a16:creationId xmlns:a16="http://schemas.microsoft.com/office/drawing/2014/main" id="{3AEB82C9-EAF3-4D48-8EAE-838D099AFB82}"/>
              </a:ext>
            </a:extLst>
          </p:cNvPr>
          <p:cNvSpPr/>
          <p:nvPr/>
        </p:nvSpPr>
        <p:spPr>
          <a:xfrm>
            <a:off x="162082" y="8202430"/>
            <a:ext cx="1617312"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Badminton’EPS</a:t>
            </a:r>
            <a:endParaRPr lang="fr-FR" sz="1600" dirty="0">
              <a:solidFill>
                <a:srgbClr val="2A2A2A"/>
              </a:solidFill>
              <a:latin typeface="Avenir Next" panose="020B0503020202020204" pitchFamily="34" charset="0"/>
            </a:endParaRPr>
          </a:p>
        </p:txBody>
      </p:sp>
      <p:sp>
        <p:nvSpPr>
          <p:cNvPr id="46" name="Rectangle 45">
            <a:hlinkClick r:id="" action="ppaction://noaction"/>
            <a:extLst>
              <a:ext uri="{FF2B5EF4-FFF2-40B4-BE49-F238E27FC236}">
                <a16:creationId xmlns:a16="http://schemas.microsoft.com/office/drawing/2014/main" id="{D5C1381D-F5E6-3C47-8ED7-B31685ACB768}"/>
              </a:ext>
            </a:extLst>
          </p:cNvPr>
          <p:cNvSpPr/>
          <p:nvPr/>
        </p:nvSpPr>
        <p:spPr>
          <a:xfrm>
            <a:off x="8741599" y="365860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Tournoi défis au sein d’une classe</a:t>
            </a:r>
          </a:p>
        </p:txBody>
      </p:sp>
      <p:pic>
        <p:nvPicPr>
          <p:cNvPr id="47" name="Image 46">
            <a:hlinkClick r:id="rId15"/>
            <a:extLst>
              <a:ext uri="{FF2B5EF4-FFF2-40B4-BE49-F238E27FC236}">
                <a16:creationId xmlns:a16="http://schemas.microsoft.com/office/drawing/2014/main" id="{923325DE-C43B-D646-AD0E-A24F2BE3EEAE}"/>
              </a:ext>
            </a:extLst>
          </p:cNvPr>
          <p:cNvPicPr>
            <a:picLocks noChangeAspect="1"/>
          </p:cNvPicPr>
          <p:nvPr/>
        </p:nvPicPr>
        <p:blipFill>
          <a:blip r:embed="rId18"/>
          <a:srcRect/>
          <a:stretch/>
        </p:blipFill>
        <p:spPr>
          <a:xfrm>
            <a:off x="7488457" y="4106311"/>
            <a:ext cx="1113692" cy="715034"/>
          </a:xfrm>
          <a:prstGeom prst="rect">
            <a:avLst/>
          </a:prstGeom>
        </p:spPr>
      </p:pic>
      <p:pic>
        <p:nvPicPr>
          <p:cNvPr id="48" name="Image 47">
            <a:hlinkClick r:id="" action="ppaction://noaction"/>
            <a:extLst>
              <a:ext uri="{FF2B5EF4-FFF2-40B4-BE49-F238E27FC236}">
                <a16:creationId xmlns:a16="http://schemas.microsoft.com/office/drawing/2014/main" id="{6867F9BA-B06F-0B49-8A55-0A92B405CFC6}"/>
              </a:ext>
            </a:extLst>
          </p:cNvPr>
          <p:cNvPicPr>
            <a:picLocks noChangeAspect="1"/>
          </p:cNvPicPr>
          <p:nvPr/>
        </p:nvPicPr>
        <p:blipFill>
          <a:blip r:embed="rId1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3301629" y="28887"/>
            <a:ext cx="850894" cy="1009025"/>
          </a:xfrm>
          <a:prstGeom prst="rect">
            <a:avLst/>
          </a:prstGeom>
        </p:spPr>
      </p:pic>
      <p:sp>
        <p:nvSpPr>
          <p:cNvPr id="49" name="Rectangle 48">
            <a:hlinkClick r:id="" action="ppaction://noaction"/>
            <a:extLst>
              <a:ext uri="{FF2B5EF4-FFF2-40B4-BE49-F238E27FC236}">
                <a16:creationId xmlns:a16="http://schemas.microsoft.com/office/drawing/2014/main" id="{196CDBE7-759B-564A-B580-5730B059D563}"/>
              </a:ext>
            </a:extLst>
          </p:cNvPr>
          <p:cNvSpPr/>
          <p:nvPr/>
        </p:nvSpPr>
        <p:spPr>
          <a:xfrm>
            <a:off x="8792176" y="7287970"/>
            <a:ext cx="5445943"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Badminton’EPS</a:t>
            </a:r>
            <a:r>
              <a:rPr lang="fr-FR" sz="1600" dirty="0">
                <a:solidFill>
                  <a:srgbClr val="2A2A2A"/>
                </a:solidFill>
                <a:latin typeface="Avenir Next" panose="020B0503020202020204" pitchFamily="34" charset="0"/>
              </a:rPr>
              <a:t> permet à son utilisateur de naviguer et de choisir un ensemble de situations classés par objectifs. Les différentes situations proposées (situation de référence, routines, multi-volants, poste fixe, match à thème) sont accompagnées des critères de réussites et d’animations vidéos.</a:t>
            </a:r>
          </a:p>
        </p:txBody>
      </p:sp>
      <p:pic>
        <p:nvPicPr>
          <p:cNvPr id="50" name="Image 49">
            <a:hlinkClick r:id="rId11"/>
            <a:extLst>
              <a:ext uri="{FF2B5EF4-FFF2-40B4-BE49-F238E27FC236}">
                <a16:creationId xmlns:a16="http://schemas.microsoft.com/office/drawing/2014/main" id="{BB3130C6-0923-8347-BDAD-16D65A7E1BF8}"/>
              </a:ext>
            </a:extLst>
          </p:cNvPr>
          <p:cNvPicPr>
            <a:picLocks noChangeAspect="1"/>
          </p:cNvPicPr>
          <p:nvPr/>
        </p:nvPicPr>
        <p:blipFill>
          <a:blip r:embed="rId12"/>
          <a:srcRect/>
          <a:stretch/>
        </p:blipFill>
        <p:spPr>
          <a:xfrm>
            <a:off x="7425061" y="7297581"/>
            <a:ext cx="1008401" cy="714284"/>
          </a:xfrm>
          <a:prstGeom prst="rect">
            <a:avLst/>
          </a:prstGeom>
        </p:spPr>
      </p:pic>
      <p:sp>
        <p:nvSpPr>
          <p:cNvPr id="51" name="Rectangle 50">
            <a:hlinkClick r:id="" action="ppaction://noaction"/>
            <a:extLst>
              <a:ext uri="{FF2B5EF4-FFF2-40B4-BE49-F238E27FC236}">
                <a16:creationId xmlns:a16="http://schemas.microsoft.com/office/drawing/2014/main" id="{72BAA18D-BE9A-6243-A15A-ADAE53ADBB2D}"/>
              </a:ext>
            </a:extLst>
          </p:cNvPr>
          <p:cNvSpPr/>
          <p:nvPr/>
        </p:nvSpPr>
        <p:spPr>
          <a:xfrm>
            <a:off x="7200100" y="8078687"/>
            <a:ext cx="1617312"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Badminton’EPS</a:t>
            </a:r>
            <a:endParaRPr lang="fr-FR" sz="1600" dirty="0">
              <a:solidFill>
                <a:srgbClr val="2A2A2A"/>
              </a:solidFill>
              <a:latin typeface="Avenir Next" panose="020B0503020202020204" pitchFamily="34" charset="0"/>
            </a:endParaRPr>
          </a:p>
        </p:txBody>
      </p:sp>
      <p:sp>
        <p:nvSpPr>
          <p:cNvPr id="52" name="Rectangle 51">
            <a:hlinkClick r:id="" action="ppaction://noaction"/>
            <a:extLst>
              <a:ext uri="{FF2B5EF4-FFF2-40B4-BE49-F238E27FC236}">
                <a16:creationId xmlns:a16="http://schemas.microsoft.com/office/drawing/2014/main" id="{EA2AF63E-19F3-6249-92C2-F20FCE32568F}"/>
              </a:ext>
            </a:extLst>
          </p:cNvPr>
          <p:cNvSpPr/>
          <p:nvPr/>
        </p:nvSpPr>
        <p:spPr>
          <a:xfrm>
            <a:off x="7296664" y="3380860"/>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Impact Profondeur</a:t>
            </a:r>
          </a:p>
        </p:txBody>
      </p:sp>
      <p:sp>
        <p:nvSpPr>
          <p:cNvPr id="55" name="Rectangle 54">
            <a:hlinkClick r:id="" action="ppaction://noaction"/>
            <a:extLst>
              <a:ext uri="{FF2B5EF4-FFF2-40B4-BE49-F238E27FC236}">
                <a16:creationId xmlns:a16="http://schemas.microsoft.com/office/drawing/2014/main" id="{E94D8675-3341-CE4E-B1F5-855A118EAD6D}"/>
              </a:ext>
            </a:extLst>
          </p:cNvPr>
          <p:cNvSpPr/>
          <p:nvPr/>
        </p:nvSpPr>
        <p:spPr>
          <a:xfrm>
            <a:off x="7271580" y="462857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Tournoi </a:t>
            </a:r>
            <a:r>
              <a:rPr lang="fr-FR" sz="1600" dirty="0" err="1">
                <a:solidFill>
                  <a:srgbClr val="2A2A2A"/>
                </a:solidFill>
                <a:latin typeface="Avenir Next" panose="020B0503020202020204" pitchFamily="34" charset="0"/>
              </a:rPr>
              <a:t>Defis</a:t>
            </a:r>
            <a:endParaRPr lang="fr-FR" sz="1600" dirty="0">
              <a:solidFill>
                <a:srgbClr val="2A2A2A"/>
              </a:solidFill>
              <a:latin typeface="Avenir Next" panose="020B0503020202020204" pitchFamily="34" charset="0"/>
            </a:endParaRPr>
          </a:p>
        </p:txBody>
      </p:sp>
      <p:sp>
        <p:nvSpPr>
          <p:cNvPr id="56" name="Rectangle 55">
            <a:hlinkClick r:id="" action="ppaction://noaction"/>
            <a:extLst>
              <a:ext uri="{FF2B5EF4-FFF2-40B4-BE49-F238E27FC236}">
                <a16:creationId xmlns:a16="http://schemas.microsoft.com/office/drawing/2014/main" id="{6DCF3263-1381-164A-BBEF-0649343FC898}"/>
              </a:ext>
            </a:extLst>
          </p:cNvPr>
          <p:cNvSpPr/>
          <p:nvPr/>
        </p:nvSpPr>
        <p:spPr>
          <a:xfrm>
            <a:off x="8937370" y="8908437"/>
            <a:ext cx="5411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Les compétences retenues, La salle des pouvoirs présente les pouvoirs (les compétences) que l'élève va pouvoir acquérir.</a:t>
            </a:r>
          </a:p>
          <a:p>
            <a:r>
              <a:rPr lang="fr-FR" sz="1600" dirty="0">
                <a:solidFill>
                  <a:srgbClr val="2A2A2A"/>
                </a:solidFill>
                <a:latin typeface="Avenir Next" panose="020B0503020202020204" pitchFamily="34" charset="0"/>
              </a:rPr>
              <a:t>La salle des pouvoirs, La halle du tournoi, …</a:t>
            </a:r>
          </a:p>
        </p:txBody>
      </p:sp>
      <p:pic>
        <p:nvPicPr>
          <p:cNvPr id="57" name="Image 56">
            <a:hlinkClick r:id="rId13"/>
            <a:extLst>
              <a:ext uri="{FF2B5EF4-FFF2-40B4-BE49-F238E27FC236}">
                <a16:creationId xmlns:a16="http://schemas.microsoft.com/office/drawing/2014/main" id="{CBECBA63-1180-C749-8BC0-B369295D7DAC}"/>
              </a:ext>
            </a:extLst>
          </p:cNvPr>
          <p:cNvPicPr>
            <a:picLocks noChangeAspect="1"/>
          </p:cNvPicPr>
          <p:nvPr/>
        </p:nvPicPr>
        <p:blipFill>
          <a:blip r:embed="rId14"/>
          <a:srcRect/>
          <a:stretch/>
        </p:blipFill>
        <p:spPr>
          <a:xfrm>
            <a:off x="7555465" y="8868945"/>
            <a:ext cx="987511" cy="742697"/>
          </a:xfrm>
          <a:prstGeom prst="rect">
            <a:avLst/>
          </a:prstGeom>
        </p:spPr>
      </p:pic>
      <p:sp>
        <p:nvSpPr>
          <p:cNvPr id="58" name="Rectangle 57">
            <a:hlinkClick r:id="" action="ppaction://noaction"/>
            <a:extLst>
              <a:ext uri="{FF2B5EF4-FFF2-40B4-BE49-F238E27FC236}">
                <a16:creationId xmlns:a16="http://schemas.microsoft.com/office/drawing/2014/main" id="{61F9AA8C-76FD-674C-92B8-F34B6C7D9DDB}"/>
              </a:ext>
            </a:extLst>
          </p:cNvPr>
          <p:cNvSpPr/>
          <p:nvPr/>
        </p:nvSpPr>
        <p:spPr>
          <a:xfrm>
            <a:off x="7237140" y="970396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Badminton challenge</a:t>
            </a:r>
          </a:p>
        </p:txBody>
      </p:sp>
      <p:sp>
        <p:nvSpPr>
          <p:cNvPr id="59" name="Rectangle 58">
            <a:hlinkClick r:id="" action="ppaction://noaction"/>
            <a:extLst>
              <a:ext uri="{FF2B5EF4-FFF2-40B4-BE49-F238E27FC236}">
                <a16:creationId xmlns:a16="http://schemas.microsoft.com/office/drawing/2014/main" id="{7E7907F7-8397-9040-9687-CC22B4FC680D}"/>
              </a:ext>
            </a:extLst>
          </p:cNvPr>
          <p:cNvSpPr/>
          <p:nvPr/>
        </p:nvSpPr>
        <p:spPr>
          <a:xfrm>
            <a:off x="1395444" y="4779603"/>
            <a:ext cx="577553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Outil d’’évaluation des compétences en Badminton en Cycle 4 (Niveau 2 Collège)</a:t>
            </a:r>
          </a:p>
        </p:txBody>
      </p:sp>
      <p:pic>
        <p:nvPicPr>
          <p:cNvPr id="60" name="Image 59">
            <a:hlinkClick r:id="rId20"/>
            <a:extLst>
              <a:ext uri="{FF2B5EF4-FFF2-40B4-BE49-F238E27FC236}">
                <a16:creationId xmlns:a16="http://schemas.microsoft.com/office/drawing/2014/main" id="{A8015C7F-4461-1144-86EE-07DE4E023A5F}"/>
              </a:ext>
            </a:extLst>
          </p:cNvPr>
          <p:cNvPicPr>
            <a:picLocks noChangeAspect="1"/>
          </p:cNvPicPr>
          <p:nvPr/>
        </p:nvPicPr>
        <p:blipFill>
          <a:blip r:embed="rId21"/>
          <a:srcRect/>
          <a:stretch/>
        </p:blipFill>
        <p:spPr>
          <a:xfrm>
            <a:off x="222105" y="4919095"/>
            <a:ext cx="1126091" cy="625711"/>
          </a:xfrm>
          <a:prstGeom prst="rect">
            <a:avLst/>
          </a:prstGeom>
        </p:spPr>
      </p:pic>
      <p:sp>
        <p:nvSpPr>
          <p:cNvPr id="61" name="Rectangle 60">
            <a:hlinkClick r:id="" action="ppaction://noaction"/>
            <a:extLst>
              <a:ext uri="{FF2B5EF4-FFF2-40B4-BE49-F238E27FC236}">
                <a16:creationId xmlns:a16="http://schemas.microsoft.com/office/drawing/2014/main" id="{2EE19B28-CD19-0447-AECC-13E20BC58D5A}"/>
              </a:ext>
            </a:extLst>
          </p:cNvPr>
          <p:cNvSpPr/>
          <p:nvPr/>
        </p:nvSpPr>
        <p:spPr>
          <a:xfrm>
            <a:off x="89609" y="5632594"/>
            <a:ext cx="1509158" cy="520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Evaluation cycle 4</a:t>
            </a:r>
          </a:p>
        </p:txBody>
      </p:sp>
    </p:spTree>
    <p:extLst>
      <p:ext uri="{BB962C8B-B14F-4D97-AF65-F5344CB8AC3E}">
        <p14:creationId xmlns:p14="http://schemas.microsoft.com/office/powerpoint/2010/main" val="23983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avant</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1895150" y="1092253"/>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206358153"/>
              </p:ext>
            </p:extLst>
          </p:nvPr>
        </p:nvGraphicFramePr>
        <p:xfrm>
          <a:off x="637231" y="1662032"/>
          <a:ext cx="13158282" cy="8216238"/>
        </p:xfrm>
        <a:graphic>
          <a:graphicData uri="http://schemas.openxmlformats.org/drawingml/2006/table">
            <a:tbl>
              <a:tblPr firstRow="1" bandRow="1">
                <a:tableStyleId>{073A0DAA-6AF3-43AB-8588-CEC1D06C72B9}</a:tableStyleId>
              </a:tblPr>
              <a:tblGrid>
                <a:gridCol w="3258908">
                  <a:extLst>
                    <a:ext uri="{9D8B030D-6E8A-4147-A177-3AD203B41FA5}">
                      <a16:colId xmlns:a16="http://schemas.microsoft.com/office/drawing/2014/main" val="3767954351"/>
                    </a:ext>
                  </a:extLst>
                </a:gridCol>
                <a:gridCol w="5705061">
                  <a:extLst>
                    <a:ext uri="{9D8B030D-6E8A-4147-A177-3AD203B41FA5}">
                      <a16:colId xmlns:a16="http://schemas.microsoft.com/office/drawing/2014/main" val="2760131956"/>
                    </a:ext>
                  </a:extLst>
                </a:gridCol>
                <a:gridCol w="4194313">
                  <a:extLst>
                    <a:ext uri="{9D8B030D-6E8A-4147-A177-3AD203B41FA5}">
                      <a16:colId xmlns:a16="http://schemas.microsoft.com/office/drawing/2014/main" val="104167646"/>
                    </a:ext>
                  </a:extLst>
                </a:gridCol>
              </a:tblGrid>
              <a:tr h="763116">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chemeClr val="tx1">
                        <a:lumMod val="65000"/>
                        <a:lumOff val="35000"/>
                      </a:schemeClr>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chemeClr val="tx1">
                        <a:lumMod val="65000"/>
                        <a:lumOff val="35000"/>
                      </a:schemeClr>
                    </a:solidFill>
                  </a:tcPr>
                </a:tc>
                <a:tc>
                  <a:txBody>
                    <a:bodyPr/>
                    <a:lstStyle/>
                    <a:p>
                      <a:pPr algn="ctr"/>
                      <a:r>
                        <a:rPr lang="fr-FR" dirty="0">
                          <a:solidFill>
                            <a:schemeClr val="bg1"/>
                          </a:solidFill>
                          <a:latin typeface="Avenir Next" panose="020B0503020202020204" pitchFamily="34" charset="0"/>
                        </a:rPr>
                        <a:t>Plus-values</a:t>
                      </a:r>
                    </a:p>
                  </a:txBody>
                  <a:tcPr anchor="ctr">
                    <a:solidFill>
                      <a:schemeClr val="tx1">
                        <a:lumMod val="65000"/>
                        <a:lumOff val="35000"/>
                      </a:schemeClr>
                    </a:solidFill>
                  </a:tcPr>
                </a:tc>
                <a:extLst>
                  <a:ext uri="{0D108BD9-81ED-4DB2-BD59-A6C34878D82A}">
                    <a16:rowId xmlns:a16="http://schemas.microsoft.com/office/drawing/2014/main" val="893927912"/>
                  </a:ext>
                </a:extLst>
              </a:tr>
              <a:tr h="1338976">
                <a:tc>
                  <a:txBody>
                    <a:bodyPr/>
                    <a:lstStyle/>
                    <a:p>
                      <a:pPr algn="ctr"/>
                      <a:r>
                        <a:rPr lang="fr-FR" dirty="0">
                          <a:latin typeface="Avenir Next" panose="020B0503020202020204" pitchFamily="34" charset="0"/>
                        </a:rPr>
                        <a:t>Déposer des vidéos culturelles diverses sur un ENT, </a:t>
                      </a:r>
                      <a:r>
                        <a:rPr lang="fr-FR" dirty="0" err="1">
                          <a:latin typeface="Avenir Next" panose="020B0503020202020204" pitchFamily="34" charset="0"/>
                        </a:rPr>
                        <a:t>Pronote</a:t>
                      </a:r>
                      <a:r>
                        <a:rPr lang="fr-FR" dirty="0">
                          <a:latin typeface="Avenir Next" panose="020B0503020202020204" pitchFamily="34" charset="0"/>
                        </a:rPr>
                        <a:t>, …</a:t>
                      </a:r>
                    </a:p>
                  </a:txBody>
                  <a:tcPr anchor="ctr"/>
                </a:tc>
                <a:tc>
                  <a:txBody>
                    <a:bodyPr/>
                    <a:lstStyle/>
                    <a:p>
                      <a:pPr marL="342900" indent="-342900" algn="ctr">
                        <a:buFontTx/>
                        <a:buChar char="-"/>
                      </a:pPr>
                      <a:r>
                        <a:rPr lang="fr-FR" sz="2000" dirty="0">
                          <a:latin typeface="Avenir Next" panose="020B0503020202020204" pitchFamily="34" charset="0"/>
                        </a:rPr>
                        <a:t>la vidéo d’un spectacle de </a:t>
                      </a:r>
                      <a:r>
                        <a:rPr lang="fr-FR" sz="2000" dirty="0" err="1">
                          <a:latin typeface="Avenir Next" panose="020B0503020202020204" pitchFamily="34" charset="0"/>
                        </a:rPr>
                        <a:t>Kafig</a:t>
                      </a:r>
                      <a:endParaRPr lang="fr-FR" sz="2000" dirty="0">
                        <a:latin typeface="Avenir Next" panose="020B0503020202020204" pitchFamily="34" charset="0"/>
                      </a:endParaRPr>
                    </a:p>
                    <a:p>
                      <a:pPr marL="342900" indent="-342900" algn="ctr">
                        <a:buFontTx/>
                        <a:buChar char="-"/>
                      </a:pPr>
                      <a:r>
                        <a:rPr lang="fr-FR" sz="2000" dirty="0">
                          <a:latin typeface="Avenir Next" panose="020B0503020202020204" pitchFamily="34" charset="0"/>
                        </a:rPr>
                        <a:t>d’une course aux JO</a:t>
                      </a:r>
                    </a:p>
                    <a:p>
                      <a:pPr marL="342900" indent="-342900" algn="ctr">
                        <a:buFontTx/>
                        <a:buChar char="-"/>
                      </a:pPr>
                      <a:r>
                        <a:rPr lang="fr-FR" sz="2000" dirty="0">
                          <a:latin typeface="Avenir Next" panose="020B0503020202020204" pitchFamily="34" charset="0"/>
                        </a:rPr>
                        <a:t>d’un extrait de match de pro (jeunes ou adultes)</a:t>
                      </a:r>
                    </a:p>
                    <a:p>
                      <a:pPr marL="342900" indent="-342900" algn="ctr">
                        <a:buFontTx/>
                        <a:buChar char="-"/>
                      </a:pPr>
                      <a:r>
                        <a:rPr lang="fr-FR" sz="2000" dirty="0">
                          <a:latin typeface="Avenir Next" panose="020B0503020202020204" pitchFamily="34" charset="0"/>
                        </a:rPr>
                        <a:t>Un enchainement de gym au championnat du monde </a:t>
                      </a:r>
                    </a:p>
                    <a:p>
                      <a:pPr marL="342900" indent="-342900" algn="ctr">
                        <a:buFontTx/>
                        <a:buChar char="-"/>
                      </a:pPr>
                      <a:r>
                        <a:rPr lang="fr-FR" sz="2000" dirty="0">
                          <a:latin typeface="Avenir Next" panose="020B0503020202020204" pitchFamily="34" charset="0"/>
                        </a:rPr>
                        <a:t>….</a:t>
                      </a:r>
                    </a:p>
                  </a:txBody>
                  <a:tcPr anchor="ctr"/>
                </a:tc>
                <a:tc>
                  <a:txBody>
                    <a:bodyPr/>
                    <a:lstStyle/>
                    <a:p>
                      <a:pPr marL="457200" indent="-457200" algn="ctr">
                        <a:buFontTx/>
                        <a:buChar char="-"/>
                      </a:pPr>
                      <a:r>
                        <a:rPr lang="fr-FR" sz="2000" dirty="0">
                          <a:latin typeface="Avenir Next" panose="020B0503020202020204" pitchFamily="34" charset="0"/>
                        </a:rPr>
                        <a:t>Engager le dialogue</a:t>
                      </a:r>
                    </a:p>
                    <a:p>
                      <a:pPr marL="457200" indent="-457200" algn="ctr">
                        <a:buFontTx/>
                        <a:buChar char="-"/>
                      </a:pPr>
                      <a:r>
                        <a:rPr lang="fr-FR" sz="2000" dirty="0">
                          <a:latin typeface="Avenir Next" panose="020B0503020202020204" pitchFamily="34" charset="0"/>
                        </a:rPr>
                        <a:t>Introduire la leçon et les contenus du jour</a:t>
                      </a:r>
                    </a:p>
                    <a:p>
                      <a:pPr marL="457200" indent="-457200" algn="ctr">
                        <a:buFontTx/>
                        <a:buChar char="-"/>
                      </a:pPr>
                      <a:r>
                        <a:rPr lang="fr-FR" sz="2000" dirty="0">
                          <a:latin typeface="Avenir Next" panose="020B0503020202020204" pitchFamily="34" charset="0"/>
                        </a:rPr>
                        <a:t>Faire découvrir hors temps de cours</a:t>
                      </a:r>
                    </a:p>
                    <a:p>
                      <a:pPr marL="457200" indent="-457200" algn="ctr">
                        <a:buFontTx/>
                        <a:buChar char="-"/>
                      </a:pPr>
                      <a:endParaRPr lang="fr-FR" sz="2000" dirty="0">
                        <a:latin typeface="Avenir Next" panose="020B0503020202020204" pitchFamily="34" charset="0"/>
                      </a:endParaRPr>
                    </a:p>
                  </a:txBody>
                  <a:tcPr anchor="ctr"/>
                </a:tc>
                <a:extLst>
                  <a:ext uri="{0D108BD9-81ED-4DB2-BD59-A6C34878D82A}">
                    <a16:rowId xmlns:a16="http://schemas.microsoft.com/office/drawing/2014/main" val="1755579533"/>
                  </a:ext>
                </a:extLst>
              </a:tr>
              <a:tr h="1338976">
                <a:tc>
                  <a:txBody>
                    <a:bodyPr/>
                    <a:lstStyle/>
                    <a:p>
                      <a:pPr algn="ctr"/>
                      <a:r>
                        <a:rPr lang="fr-FR" dirty="0">
                          <a:latin typeface="Avenir Next" panose="020B0503020202020204" pitchFamily="34" charset="0"/>
                        </a:rPr>
                        <a:t>Déposer des vidéos des élèves eux-mêmes</a:t>
                      </a:r>
                    </a:p>
                  </a:txBody>
                  <a:tcPr anchor="ctr"/>
                </a:tc>
                <a:tc>
                  <a:txBody>
                    <a:bodyPr/>
                    <a:lstStyle/>
                    <a:p>
                      <a:pPr algn="ctr"/>
                      <a:r>
                        <a:rPr lang="fr-FR" sz="2000" dirty="0">
                          <a:latin typeface="Avenir Next" panose="020B0503020202020204" pitchFamily="34" charset="0"/>
                        </a:rPr>
                        <a:t>- filmer une transmission en relais et demander une analyse de celle-ci via des critères retenus</a:t>
                      </a:r>
                    </a:p>
                    <a:p>
                      <a:pPr algn="ctr"/>
                      <a:r>
                        <a:rPr lang="fr-FR" sz="2000" dirty="0">
                          <a:latin typeface="Avenir Next" panose="020B0503020202020204" pitchFamily="34" charset="0"/>
                        </a:rPr>
                        <a:t>- déposer le numéro de cirque, l’enchainement de gym, la prestation en </a:t>
                      </a:r>
                      <a:r>
                        <a:rPr lang="fr-FR" sz="2000" dirty="0" err="1">
                          <a:latin typeface="Avenir Next" panose="020B0503020202020204" pitchFamily="34" charset="0"/>
                        </a:rPr>
                        <a:t>step</a:t>
                      </a:r>
                      <a:r>
                        <a:rPr lang="fr-FR" sz="2000" dirty="0">
                          <a:latin typeface="Avenir Next" panose="020B0503020202020204" pitchFamily="34" charset="0"/>
                        </a:rPr>
                        <a:t>, … réalisé et en faire l’analyse</a:t>
                      </a:r>
                    </a:p>
                    <a:p>
                      <a:pPr algn="ctr"/>
                      <a:r>
                        <a:rPr lang="fr-FR" sz="2000" dirty="0">
                          <a:latin typeface="Avenir Next" panose="020B0503020202020204" pitchFamily="34" charset="0"/>
                        </a:rPr>
                        <a:t>- faire l’analyse d’une séquence de jeu précise </a:t>
                      </a:r>
                    </a:p>
                  </a:txBody>
                  <a:tcPr anchor="ctr"/>
                </a:tc>
                <a:tc>
                  <a:txBody>
                    <a:bodyPr/>
                    <a:lstStyle/>
                    <a:p>
                      <a:pPr marL="342900" indent="-342900" algn="ctr">
                        <a:buFontTx/>
                        <a:buChar char="-"/>
                      </a:pPr>
                      <a:r>
                        <a:rPr lang="fr-FR" sz="2000" dirty="0">
                          <a:latin typeface="Avenir Next" panose="020B0503020202020204" pitchFamily="34" charset="0"/>
                        </a:rPr>
                        <a:t>développer le rôle d’observateur, analyse, ..</a:t>
                      </a:r>
                    </a:p>
                    <a:p>
                      <a:pPr marL="342900" indent="-342900" algn="ctr">
                        <a:buFontTx/>
                        <a:buChar char="-"/>
                      </a:pPr>
                      <a:r>
                        <a:rPr lang="fr-FR" sz="2000" dirty="0">
                          <a:latin typeface="Avenir Next" panose="020B0503020202020204" pitchFamily="34" charset="0"/>
                        </a:rPr>
                        <a:t>Encourager l’analyse de sa motricité</a:t>
                      </a:r>
                    </a:p>
                  </a:txBody>
                  <a:tcPr anchor="ctr"/>
                </a:tc>
                <a:extLst>
                  <a:ext uri="{0D108BD9-81ED-4DB2-BD59-A6C34878D82A}">
                    <a16:rowId xmlns:a16="http://schemas.microsoft.com/office/drawing/2014/main" val="3844408791"/>
                  </a:ext>
                </a:extLst>
              </a:tr>
              <a:tr h="1338976">
                <a:tc>
                  <a:txBody>
                    <a:bodyPr/>
                    <a:lstStyle/>
                    <a:p>
                      <a:pPr algn="ctr"/>
                      <a:r>
                        <a:rPr lang="fr-FR" dirty="0">
                          <a:latin typeface="Avenir Next" panose="020B0503020202020204" pitchFamily="34" charset="0"/>
                        </a:rPr>
                        <a:t>Rédiger des documents</a:t>
                      </a:r>
                    </a:p>
                  </a:txBody>
                  <a:tcPr anchor="ctr"/>
                </a:tc>
                <a:tc>
                  <a:txBody>
                    <a:bodyPr/>
                    <a:lstStyle/>
                    <a:p>
                      <a:pPr marL="285750" indent="-285750" algn="ctr">
                        <a:buFontTx/>
                        <a:buChar char="-"/>
                      </a:pPr>
                      <a:r>
                        <a:rPr lang="fr-FR" sz="2000" dirty="0">
                          <a:latin typeface="Avenir Next" panose="020B0503020202020204" pitchFamily="34" charset="0"/>
                        </a:rPr>
                        <a:t> Les objectifs du jour</a:t>
                      </a:r>
                    </a:p>
                    <a:p>
                      <a:pPr marL="285750" indent="-285750" algn="ctr">
                        <a:buFontTx/>
                        <a:buChar char="-"/>
                      </a:pPr>
                      <a:r>
                        <a:rPr lang="fr-FR" sz="2000" dirty="0">
                          <a:latin typeface="Avenir Next" panose="020B0503020202020204" pitchFamily="34" charset="0"/>
                        </a:rPr>
                        <a:t>La trame de la leçon du jour</a:t>
                      </a:r>
                    </a:p>
                    <a:p>
                      <a:pPr marL="285750" indent="-285750" algn="ctr">
                        <a:buFontTx/>
                        <a:buChar char="-"/>
                      </a:pPr>
                      <a:r>
                        <a:rPr lang="fr-FR" sz="2000" dirty="0">
                          <a:latin typeface="Avenir Next" panose="020B0503020202020204" pitchFamily="34" charset="0"/>
                        </a:rPr>
                        <a:t>L’échauffement du jour</a:t>
                      </a:r>
                    </a:p>
                    <a:p>
                      <a:pPr marL="285750" indent="-285750" algn="ctr">
                        <a:buFontTx/>
                        <a:buChar char="-"/>
                      </a:pPr>
                      <a:r>
                        <a:rPr lang="fr-FR" sz="2000" dirty="0">
                          <a:latin typeface="Avenir Next" panose="020B0503020202020204" pitchFamily="34" charset="0"/>
                        </a:rPr>
                        <a:t> Les règles de jeu</a:t>
                      </a:r>
                    </a:p>
                    <a:p>
                      <a:pPr marL="285750" indent="-285750" algn="ctr">
                        <a:buFontTx/>
                        <a:buChar char="-"/>
                      </a:pPr>
                      <a:r>
                        <a:rPr lang="fr-FR" sz="2000" dirty="0">
                          <a:latin typeface="Avenir Next" panose="020B0503020202020204" pitchFamily="34" charset="0"/>
                        </a:rPr>
                        <a:t>Des fiches </a:t>
                      </a:r>
                      <a:r>
                        <a:rPr lang="fr-FR" sz="2000" dirty="0" err="1">
                          <a:latin typeface="Avenir Next" panose="020B0503020202020204" pitchFamily="34" charset="0"/>
                        </a:rPr>
                        <a:t>méthodo</a:t>
                      </a:r>
                      <a:r>
                        <a:rPr lang="fr-FR" sz="2000" dirty="0">
                          <a:latin typeface="Avenir Next" panose="020B0503020202020204" pitchFamily="34" charset="0"/>
                        </a:rPr>
                        <a:t> (</a:t>
                      </a:r>
                      <a:r>
                        <a:rPr lang="fr-FR" sz="2000" dirty="0" err="1">
                          <a:latin typeface="Avenir Next" panose="020B0503020202020204" pitchFamily="34" charset="0"/>
                        </a:rPr>
                        <a:t>muscu</a:t>
                      </a:r>
                      <a:r>
                        <a:rPr lang="fr-FR" sz="2000" dirty="0">
                          <a:latin typeface="Avenir Next" panose="020B0503020202020204" pitchFamily="34" charset="0"/>
                        </a:rPr>
                        <a:t> : précisions physio, sur les méthodes, les exos, …)</a:t>
                      </a:r>
                    </a:p>
                  </a:txBody>
                  <a:tcPr anchor="ctr"/>
                </a:tc>
                <a:tc>
                  <a:txBody>
                    <a:bodyPr/>
                    <a:lstStyle/>
                    <a:p>
                      <a:pPr marL="285750" indent="-285750" algn="ctr">
                        <a:buFontTx/>
                        <a:buChar char="-"/>
                      </a:pPr>
                      <a:r>
                        <a:rPr lang="fr-FR" sz="2000" dirty="0">
                          <a:latin typeface="Avenir Next" panose="020B0503020202020204" pitchFamily="34" charset="0"/>
                        </a:rPr>
                        <a:t>Les élèves savent avant de venir ce qu’ils vont faire pendant la leçon</a:t>
                      </a:r>
                    </a:p>
                    <a:p>
                      <a:pPr marL="285750" indent="-285750" algn="ctr">
                        <a:buFontTx/>
                        <a:buChar char="-"/>
                      </a:pPr>
                      <a:r>
                        <a:rPr lang="fr-FR" sz="2000" dirty="0">
                          <a:latin typeface="Avenir Next" panose="020B0503020202020204" pitchFamily="34" charset="0"/>
                        </a:rPr>
                        <a:t>Créer du sens, de l’intérêt pour les apprentissages</a:t>
                      </a:r>
                    </a:p>
                  </a:txBody>
                  <a:tcPr anchor="ctr"/>
                </a:tc>
                <a:extLst>
                  <a:ext uri="{0D108BD9-81ED-4DB2-BD59-A6C34878D82A}">
                    <a16:rowId xmlns:a16="http://schemas.microsoft.com/office/drawing/2014/main" val="3789269062"/>
                  </a:ext>
                </a:extLst>
              </a:tr>
              <a:tr h="1338976">
                <a:tc>
                  <a:txBody>
                    <a:bodyPr/>
                    <a:lstStyle/>
                    <a:p>
                      <a:pPr algn="ctr"/>
                      <a:r>
                        <a:rPr lang="fr-FR" dirty="0">
                          <a:latin typeface="Avenir Next" panose="020B0503020202020204" pitchFamily="34" charset="0"/>
                        </a:rPr>
                        <a:t>Répondre à un questionnaire en amont</a:t>
                      </a:r>
                    </a:p>
                  </a:txBody>
                  <a:tcPr anchor="ctr"/>
                </a:tc>
                <a:tc>
                  <a:txBody>
                    <a:bodyPr/>
                    <a:lstStyle/>
                    <a:p>
                      <a:pPr marL="285750" indent="-285750" algn="ctr">
                        <a:buFontTx/>
                        <a:buChar char="-"/>
                      </a:pPr>
                      <a:r>
                        <a:rPr lang="fr-FR" sz="2000" dirty="0">
                          <a:latin typeface="Avenir Next" panose="020B0503020202020204" pitchFamily="34" charset="0"/>
                        </a:rPr>
                        <a:t>Demander aux élèves leurs attentes concernant un cycle, une leçon</a:t>
                      </a:r>
                    </a:p>
                    <a:p>
                      <a:pPr marL="285750" indent="-285750" algn="ctr">
                        <a:buFontTx/>
                        <a:buChar char="-"/>
                      </a:pPr>
                      <a:r>
                        <a:rPr lang="fr-FR" sz="2000" dirty="0">
                          <a:latin typeface="Avenir Next" panose="020B0503020202020204" pitchFamily="34" charset="0"/>
                        </a:rPr>
                        <a:t>Déposer un quizz sur l’anatomie, les règles de jeu, les pas de </a:t>
                      </a:r>
                      <a:r>
                        <a:rPr lang="fr-FR" sz="2000" dirty="0" err="1">
                          <a:latin typeface="Avenir Next" panose="020B0503020202020204" pitchFamily="34" charset="0"/>
                        </a:rPr>
                        <a:t>step</a:t>
                      </a:r>
                      <a:r>
                        <a:rPr lang="fr-FR" sz="2000" dirty="0">
                          <a:latin typeface="Avenir Next" panose="020B0503020202020204" pitchFamily="34" charset="0"/>
                        </a:rPr>
                        <a:t>, …</a:t>
                      </a:r>
                    </a:p>
                  </a:txBody>
                  <a:tcPr anchor="ctr"/>
                </a:tc>
                <a:tc>
                  <a:txBody>
                    <a:bodyPr/>
                    <a:lstStyle/>
                    <a:p>
                      <a:pPr marL="285750" indent="-285750" algn="ctr">
                        <a:buFontTx/>
                        <a:buChar char="-"/>
                      </a:pPr>
                      <a:r>
                        <a:rPr lang="fr-FR" sz="2000" dirty="0">
                          <a:latin typeface="Avenir Next" panose="020B0503020202020204" pitchFamily="34" charset="0"/>
                        </a:rPr>
                        <a:t>Prendre en compte les envies des élèves</a:t>
                      </a:r>
                    </a:p>
                    <a:p>
                      <a:pPr marL="285750" indent="-285750" algn="ctr">
                        <a:buFontTx/>
                        <a:buChar char="-"/>
                      </a:pPr>
                      <a:r>
                        <a:rPr lang="fr-FR" sz="2000" dirty="0">
                          <a:latin typeface="Avenir Next" panose="020B0503020202020204" pitchFamily="34" charset="0"/>
                        </a:rPr>
                        <a:t>Évaluer les connaissances </a:t>
                      </a:r>
                    </a:p>
                  </a:txBody>
                  <a:tcPr anchor="ctr"/>
                </a:tc>
                <a:extLst>
                  <a:ext uri="{0D108BD9-81ED-4DB2-BD59-A6C34878D82A}">
                    <a16:rowId xmlns:a16="http://schemas.microsoft.com/office/drawing/2014/main" val="3347109614"/>
                  </a:ext>
                </a:extLst>
              </a:tr>
            </a:tbl>
          </a:graphicData>
        </a:graphic>
      </p:graphicFrame>
      <p:pic>
        <p:nvPicPr>
          <p:cNvPr id="19" name="Image 18">
            <a:hlinkClick r:id="rId3" action="ppaction://hlinksldjump"/>
            <a:extLst>
              <a:ext uri="{FF2B5EF4-FFF2-40B4-BE49-F238E27FC236}">
                <a16:creationId xmlns:a16="http://schemas.microsoft.com/office/drawing/2014/main" id="{58A83450-CBEC-394C-8827-7178955B08F5}"/>
              </a:ext>
            </a:extLst>
          </p:cNvPr>
          <p:cNvPicPr>
            <a:picLocks noChangeAspect="1"/>
          </p:cNvPicPr>
          <p:nvPr/>
        </p:nvPicPr>
        <p:blipFill>
          <a:blip r:embed="rId4"/>
          <a:srcRect/>
          <a:stretch/>
        </p:blipFill>
        <p:spPr>
          <a:xfrm>
            <a:off x="329286" y="238560"/>
            <a:ext cx="615891" cy="561146"/>
          </a:xfrm>
          <a:prstGeom prst="rect">
            <a:avLst/>
          </a:prstGeom>
        </p:spPr>
      </p:pic>
      <p:sp>
        <p:nvSpPr>
          <p:cNvPr id="20" name="ZoneTexte 19">
            <a:hlinkClick r:id="rId5" action="ppaction://hlinksldjump"/>
            <a:extLst>
              <a:ext uri="{FF2B5EF4-FFF2-40B4-BE49-F238E27FC236}">
                <a16:creationId xmlns:a16="http://schemas.microsoft.com/office/drawing/2014/main" id="{7FB02599-FF2F-2042-A228-DAABDE87A88B}"/>
              </a:ext>
            </a:extLst>
          </p:cNvPr>
          <p:cNvSpPr txBox="1"/>
          <p:nvPr/>
        </p:nvSpPr>
        <p:spPr>
          <a:xfrm>
            <a:off x="1406598" y="214931"/>
            <a:ext cx="1354858" cy="584775"/>
          </a:xfrm>
          <a:prstGeom prst="rect">
            <a:avLst/>
          </a:prstGeom>
          <a:noFill/>
        </p:spPr>
        <p:txBody>
          <a:bodyPr wrap="none" rtlCol="0">
            <a:spAutoFit/>
          </a:bodyPr>
          <a:lstStyle/>
          <a:p>
            <a:r>
              <a:rPr lang="fr-FR" sz="3200" b="1" dirty="0">
                <a:solidFill>
                  <a:srgbClr val="2A2A2A"/>
                </a:solidFill>
                <a:latin typeface="Avenir Next" panose="020B0503020202020204" pitchFamily="34" charset="0"/>
              </a:rPr>
              <a:t>Avant</a:t>
            </a:r>
          </a:p>
        </p:txBody>
      </p:sp>
      <p:sp>
        <p:nvSpPr>
          <p:cNvPr id="21" name="ZoneTexte 20">
            <a:hlinkClick r:id="rId6" action="ppaction://hlinksldjump"/>
            <a:extLst>
              <a:ext uri="{FF2B5EF4-FFF2-40B4-BE49-F238E27FC236}">
                <a16:creationId xmlns:a16="http://schemas.microsoft.com/office/drawing/2014/main" id="{1A8201FA-038A-E74E-A996-8D6F71ECC6C4}"/>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23" name="ZoneTexte 22">
            <a:hlinkClick r:id="rId7" action="ppaction://hlinksldjump"/>
            <a:extLst>
              <a:ext uri="{FF2B5EF4-FFF2-40B4-BE49-F238E27FC236}">
                <a16:creationId xmlns:a16="http://schemas.microsoft.com/office/drawing/2014/main" id="{BD622299-CB07-F045-A1E5-AEB7CC125061}"/>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24" name="ZoneTexte 23">
            <a:hlinkClick r:id="rId8" action="ppaction://hlinksldjump"/>
            <a:extLst>
              <a:ext uri="{FF2B5EF4-FFF2-40B4-BE49-F238E27FC236}">
                <a16:creationId xmlns:a16="http://schemas.microsoft.com/office/drawing/2014/main" id="{1FF04E6F-A28F-744D-8E32-1FCD4C6B1194}"/>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25" name="ZoneTexte 24">
            <a:hlinkClick r:id="rId9" action="ppaction://hlinksldjump"/>
            <a:extLst>
              <a:ext uri="{FF2B5EF4-FFF2-40B4-BE49-F238E27FC236}">
                <a16:creationId xmlns:a16="http://schemas.microsoft.com/office/drawing/2014/main" id="{AC063E76-F9F1-8646-8296-CCA313D6FD16}"/>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26" name="ZoneTexte 25">
            <a:hlinkClick r:id="rId10" action="ppaction://hlinksldjump"/>
            <a:extLst>
              <a:ext uri="{FF2B5EF4-FFF2-40B4-BE49-F238E27FC236}">
                <a16:creationId xmlns:a16="http://schemas.microsoft.com/office/drawing/2014/main" id="{B5BA2BA5-E87E-EF48-9D22-D7EEF63D739D}"/>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Tree>
    <p:extLst>
      <p:ext uri="{BB962C8B-B14F-4D97-AF65-F5344CB8AC3E}">
        <p14:creationId xmlns:p14="http://schemas.microsoft.com/office/powerpoint/2010/main" val="3486521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hlinkClick r:id="rId6" action="ppaction://hlinksldjump"/>
            <a:extLst>
              <a:ext uri="{FF2B5EF4-FFF2-40B4-BE49-F238E27FC236}">
                <a16:creationId xmlns:a16="http://schemas.microsoft.com/office/drawing/2014/main" id="{99BC1B6F-74FA-D14F-BBAF-7E3080EF4D03}"/>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12834096" y="57926"/>
            <a:ext cx="960121" cy="1066800"/>
          </a:xfrm>
          <a:prstGeom prst="rect">
            <a:avLst/>
          </a:prstGeom>
        </p:spPr>
      </p:pic>
      <p:sp>
        <p:nvSpPr>
          <p:cNvPr id="79" name="Rectangle 78">
            <a:hlinkClick r:id="rId8"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9"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10"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2829210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74823" y="1459281"/>
            <a:ext cx="1107991"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 personnalisé</a:t>
            </a:r>
          </a:p>
          <a:p>
            <a:r>
              <a:rPr lang="fr-FR" sz="1600" dirty="0">
                <a:solidFill>
                  <a:srgbClr val="2A2A2A"/>
                </a:solidFill>
                <a:latin typeface="Avenir Next" panose="020B0503020202020204" pitchFamily="34" charset="0"/>
              </a:rPr>
              <a:t>Individualisation des contenus (méthode d’entrainement personnalisée, choix d’exercices, suivi des progrès, suivi des validations du permis de se muscler,…)</a:t>
            </a:r>
          </a:p>
          <a:p>
            <a:r>
              <a:rPr lang="fr-FR" sz="1600" dirty="0">
                <a:solidFill>
                  <a:srgbClr val="2A2A2A"/>
                </a:solidFill>
                <a:latin typeface="Avenir Next" panose="020B0503020202020204" pitchFamily="34" charset="0"/>
              </a:rPr>
              <a:t>Analyse de la motricité (réalisation, posture, respiration, …)</a:t>
            </a:r>
          </a:p>
          <a:p>
            <a:r>
              <a:rPr lang="fr-FR" sz="1600" dirty="0">
                <a:solidFill>
                  <a:srgbClr val="2A2A2A"/>
                </a:solidFill>
                <a:latin typeface="Avenir Next" panose="020B0503020202020204" pitchFamily="34" charset="0"/>
              </a:rPr>
              <a:t>Consultation de contenus divers (anatomie, exercices, nutrition,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l’effort :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calories,  …</a:t>
            </a:r>
          </a:p>
          <a:p>
            <a:r>
              <a:rPr lang="fr-FR" sz="1600" dirty="0">
                <a:solidFill>
                  <a:srgbClr val="2A2A2A"/>
                </a:solidFill>
                <a:latin typeface="Avenir Next" panose="020B0503020202020204" pitchFamily="34" charset="0"/>
              </a:rPr>
              <a:t>Individualisation du travail.</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démonstration d’exercices, déléguer l’apprentissage de nouveaux exercices, projection d’un échauffement à suivre,…</a:t>
            </a:r>
          </a:p>
          <a:p>
            <a:r>
              <a:rPr lang="fr-FR" sz="1600" dirty="0">
                <a:solidFill>
                  <a:srgbClr val="2A2A2A"/>
                </a:solidFill>
                <a:latin typeface="Avenir Next" panose="020B0503020202020204" pitchFamily="34" charset="0"/>
              </a:rPr>
              <a:t>Vidéos explicatives sur le fonctionnement du corps humain, …</a:t>
            </a:r>
          </a:p>
          <a:p>
            <a:r>
              <a:rPr lang="fr-FR" sz="1600" dirty="0">
                <a:solidFill>
                  <a:srgbClr val="2A2A2A"/>
                </a:solidFill>
                <a:latin typeface="Avenir Next" panose="020B0503020202020204" pitchFamily="34" charset="0"/>
              </a:rPr>
              <a:t>Projection de plusieurs chronomètres simultanés</a:t>
            </a:r>
          </a:p>
        </p:txBody>
      </p:sp>
      <p:pic>
        <p:nvPicPr>
          <p:cNvPr id="47" name="Image 46">
            <a:hlinkClick r:id="rId8" action="ppaction://hlinksldjump"/>
            <a:extLst>
              <a:ext uri="{FF2B5EF4-FFF2-40B4-BE49-F238E27FC236}">
                <a16:creationId xmlns:a16="http://schemas.microsoft.com/office/drawing/2014/main" id="{6BC5AC0B-5975-0540-A466-9F1C1E12DEFC}"/>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12834096" y="57926"/>
            <a:ext cx="960121" cy="1066800"/>
          </a:xfrm>
          <a:prstGeom prst="rect">
            <a:avLst/>
          </a:prstGeom>
        </p:spPr>
      </p:pic>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304645" y="307811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Ambiance musicale</a:t>
            </a:r>
          </a:p>
          <a:p>
            <a:r>
              <a:rPr lang="fr-FR" sz="1600" dirty="0">
                <a:solidFill>
                  <a:srgbClr val="2A2A2A"/>
                </a:solidFill>
                <a:latin typeface="Avenir Next" panose="020B0503020202020204" pitchFamily="34" charset="0"/>
              </a:rPr>
              <a:t>Gestion automatique des </a:t>
            </a:r>
            <a:r>
              <a:rPr lang="fr-FR" sz="1600" dirty="0" err="1">
                <a:solidFill>
                  <a:srgbClr val="2A2A2A"/>
                </a:solidFill>
                <a:latin typeface="Avenir Next" panose="020B0503020202020204" pitchFamily="34" charset="0"/>
              </a:rPr>
              <a:t>timers</a:t>
            </a:r>
            <a:r>
              <a:rPr lang="fr-FR" sz="1600" dirty="0">
                <a:solidFill>
                  <a:srgbClr val="2A2A2A"/>
                </a:solidFill>
                <a:latin typeface="Avenir Next" panose="020B0503020202020204" pitchFamily="34" charset="0"/>
              </a:rPr>
              <a:t> (TABATA, AMRAP, EMOM, FOR TIME, …)</a:t>
            </a: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carnets d’entrainement, dépôt de fichiers,..</a:t>
            </a:r>
          </a:p>
        </p:txBody>
      </p:sp>
      <p:pic>
        <p:nvPicPr>
          <p:cNvPr id="56" name="Image 55">
            <a:hlinkClick r:id="rId10"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11"/>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Afficher un chronomètre.</a:t>
            </a:r>
          </a:p>
          <a:p>
            <a:r>
              <a:rPr lang="fr-FR" sz="1600" dirty="0">
                <a:solidFill>
                  <a:srgbClr val="2A2A2A"/>
                </a:solidFill>
                <a:latin typeface="Avenir Next" panose="020B0503020202020204" pitchFamily="34" charset="0"/>
              </a:rPr>
              <a:t>Travail du rôle de coach</a:t>
            </a:r>
          </a:p>
          <a:p>
            <a:endParaRPr lang="fr-FR" sz="1600" dirty="0">
              <a:solidFill>
                <a:srgbClr val="2A2A2A"/>
              </a:solidFill>
              <a:latin typeface="Avenir Next" panose="020B0503020202020204" pitchFamily="34" charset="0"/>
            </a:endParaRPr>
          </a:p>
        </p:txBody>
      </p:sp>
      <p:pic>
        <p:nvPicPr>
          <p:cNvPr id="7" name="Image 6">
            <a:extLst>
              <a:ext uri="{FF2B5EF4-FFF2-40B4-BE49-F238E27FC236}">
                <a16:creationId xmlns:a16="http://schemas.microsoft.com/office/drawing/2014/main" id="{1DC2578D-5286-FB4F-B92D-F4C64FC51118}"/>
              </a:ext>
            </a:extLst>
          </p:cNvPr>
          <p:cNvPicPr>
            <a:picLocks noChangeAspect="1"/>
          </p:cNvPicPr>
          <p:nvPr/>
        </p:nvPicPr>
        <p:blipFill>
          <a:blip r:embed="rId13"/>
          <a:stretch>
            <a:fillRect/>
          </a:stretch>
        </p:blipFill>
        <p:spPr>
          <a:xfrm>
            <a:off x="7724956" y="6706945"/>
            <a:ext cx="1433478" cy="1433478"/>
          </a:xfrm>
          <a:prstGeom prst="rect">
            <a:avLst/>
          </a:prstGeom>
        </p:spPr>
      </p:pic>
      <p:sp>
        <p:nvSpPr>
          <p:cNvPr id="24" name="Rectangle 23">
            <a:hlinkClick r:id="" action="ppaction://noaction"/>
            <a:extLst>
              <a:ext uri="{FF2B5EF4-FFF2-40B4-BE49-F238E27FC236}">
                <a16:creationId xmlns:a16="http://schemas.microsoft.com/office/drawing/2014/main" id="{CBDB12A3-96FA-2245-9DAC-35060B8721C2}"/>
              </a:ext>
            </a:extLst>
          </p:cNvPr>
          <p:cNvSpPr/>
          <p:nvPr/>
        </p:nvSpPr>
        <p:spPr>
          <a:xfrm>
            <a:off x="7755905" y="8024637"/>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Corde à sauter</a:t>
            </a: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09471" y="2456492"/>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Montre cardio-fréquencemètre</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sp>
        <p:nvSpPr>
          <p:cNvPr id="31" name="Rectangle 30">
            <a:hlinkClick r:id="" action="ppaction://noaction"/>
            <a:extLst>
              <a:ext uri="{FF2B5EF4-FFF2-40B4-BE49-F238E27FC236}">
                <a16:creationId xmlns:a16="http://schemas.microsoft.com/office/drawing/2014/main" id="{F10D6941-0DE5-6C42-82AA-35DB71350A04}"/>
              </a:ext>
            </a:extLst>
          </p:cNvPr>
          <p:cNvSpPr/>
          <p:nvPr/>
        </p:nvSpPr>
        <p:spPr>
          <a:xfrm>
            <a:off x="9358442" y="6726534"/>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du temps d’effort, comptage de calories, comptage du nombre de boucles, </a:t>
            </a:r>
          </a:p>
        </p:txBody>
      </p:sp>
      <p:pic>
        <p:nvPicPr>
          <p:cNvPr id="9" name="Image 8">
            <a:extLst>
              <a:ext uri="{FF2B5EF4-FFF2-40B4-BE49-F238E27FC236}">
                <a16:creationId xmlns:a16="http://schemas.microsoft.com/office/drawing/2014/main" id="{AB9B225A-3675-0940-AB2D-5F607B7A8EB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74823" y="8547698"/>
            <a:ext cx="1303625" cy="1300728"/>
          </a:xfrm>
          <a:prstGeom prst="rect">
            <a:avLst/>
          </a:prstGeom>
        </p:spPr>
      </p:pic>
      <p:sp>
        <p:nvSpPr>
          <p:cNvPr id="35" name="Rectangle 34">
            <a:hlinkClick r:id="" action="ppaction://noaction"/>
            <a:extLst>
              <a:ext uri="{FF2B5EF4-FFF2-40B4-BE49-F238E27FC236}">
                <a16:creationId xmlns:a16="http://schemas.microsoft.com/office/drawing/2014/main" id="{182B7633-14D1-C143-8D5E-CEC51405F1CB}"/>
              </a:ext>
            </a:extLst>
          </p:cNvPr>
          <p:cNvSpPr/>
          <p:nvPr/>
        </p:nvSpPr>
        <p:spPr>
          <a:xfrm>
            <a:off x="7667325" y="9848426"/>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Balance connectée</a:t>
            </a:r>
          </a:p>
        </p:txBody>
      </p:sp>
      <p:sp>
        <p:nvSpPr>
          <p:cNvPr id="36" name="Rectangle 35">
            <a:hlinkClick r:id="" action="ppaction://noaction"/>
            <a:extLst>
              <a:ext uri="{FF2B5EF4-FFF2-40B4-BE49-F238E27FC236}">
                <a16:creationId xmlns:a16="http://schemas.microsoft.com/office/drawing/2014/main" id="{D3477E52-5C75-A144-899F-611B42F440E1}"/>
              </a:ext>
            </a:extLst>
          </p:cNvPr>
          <p:cNvSpPr/>
          <p:nvPr/>
        </p:nvSpPr>
        <p:spPr>
          <a:xfrm>
            <a:off x="9423563" y="8547698"/>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du poids, de la masse grasse, de la masse musculaire, de la graisse viscérale, .. Visualisation des effets de la musculation sur les masses au regard de son objectif.</a:t>
            </a:r>
          </a:p>
        </p:txBody>
      </p:sp>
      <p:pic>
        <p:nvPicPr>
          <p:cNvPr id="11" name="Image 10">
            <a:extLst>
              <a:ext uri="{FF2B5EF4-FFF2-40B4-BE49-F238E27FC236}">
                <a16:creationId xmlns:a16="http://schemas.microsoft.com/office/drawing/2014/main" id="{E3423971-8D8C-F442-A9E0-3DD9D50AEAC1}"/>
              </a:ext>
            </a:extLst>
          </p:cNvPr>
          <p:cNvPicPr>
            <a:picLocks noChangeAspect="1"/>
          </p:cNvPicPr>
          <p:nvPr/>
        </p:nvPicPr>
        <p:blipFill>
          <a:blip r:embed="rId15"/>
          <a:stretch>
            <a:fillRect/>
          </a:stretch>
        </p:blipFill>
        <p:spPr>
          <a:xfrm>
            <a:off x="435926" y="8421065"/>
            <a:ext cx="1417131" cy="1417131"/>
          </a:xfrm>
          <a:prstGeom prst="rect">
            <a:avLst/>
          </a:prstGeom>
        </p:spPr>
      </p:pic>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1995666" y="8597186"/>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la fréquence cardiaque de l’ensemble des élèves d’une classe (vitesse de course  et distance parcourue avec d’autres modèles)</a:t>
            </a:r>
          </a:p>
          <a:p>
            <a:endParaRPr lang="fr-FR" sz="1600" dirty="0">
              <a:solidFill>
                <a:srgbClr val="2A2A2A"/>
              </a:solidFill>
              <a:latin typeface="Avenir Next" panose="020B0503020202020204" pitchFamily="34" charset="0"/>
            </a:endParaRPr>
          </a:p>
        </p:txBody>
      </p:sp>
      <p:sp>
        <p:nvSpPr>
          <p:cNvPr id="40" name="Rectangle 39">
            <a:hlinkClick r:id="rId10"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892781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9312073"/>
            <a:ext cx="1149831" cy="1019354"/>
          </a:xfrm>
          <a:prstGeom prst="rect">
            <a:avLst/>
          </a:prstGeom>
        </p:spPr>
      </p:pic>
      <p:pic>
        <p:nvPicPr>
          <p:cNvPr id="46" name="Image 45">
            <a:hlinkClick r:id="rId6"/>
            <a:extLst>
              <a:ext uri="{FF2B5EF4-FFF2-40B4-BE49-F238E27FC236}">
                <a16:creationId xmlns:a16="http://schemas.microsoft.com/office/drawing/2014/main" id="{EC3939CD-AB73-3C4B-A289-228383EA09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3008" y="3202017"/>
            <a:ext cx="1053427" cy="1066119"/>
          </a:xfrm>
          <a:prstGeom prst="rect">
            <a:avLst/>
          </a:prstGeom>
        </p:spPr>
      </p:pic>
      <p:pic>
        <p:nvPicPr>
          <p:cNvPr id="48" name="Image 47">
            <a:extLst>
              <a:ext uri="{FF2B5EF4-FFF2-40B4-BE49-F238E27FC236}">
                <a16:creationId xmlns:a16="http://schemas.microsoft.com/office/drawing/2014/main" id="{F0F6A47D-9E56-AE4E-90A3-9AF3AA2F13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564" y="7842586"/>
            <a:ext cx="914400" cy="954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Image 51">
            <a:hlinkClick r:id="rId9"/>
            <a:extLst>
              <a:ext uri="{FF2B5EF4-FFF2-40B4-BE49-F238E27FC236}">
                <a16:creationId xmlns:a16="http://schemas.microsoft.com/office/drawing/2014/main" id="{05942757-5DC8-2747-BEE2-C4E2EDFB633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73886" y="1823032"/>
            <a:ext cx="1053427" cy="1035496"/>
          </a:xfrm>
          <a:prstGeom prst="rect">
            <a:avLst/>
          </a:prstGeom>
        </p:spPr>
      </p:pic>
      <p:pic>
        <p:nvPicPr>
          <p:cNvPr id="35" name="Image 34">
            <a:hlinkClick r:id="rId11" action="ppaction://hlinksldjump"/>
            <a:extLst>
              <a:ext uri="{FF2B5EF4-FFF2-40B4-BE49-F238E27FC236}">
                <a16:creationId xmlns:a16="http://schemas.microsoft.com/office/drawing/2014/main" id="{C06A60E6-A86F-9C49-A7E4-D82BCA1C98B9}"/>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12834096" y="57926"/>
            <a:ext cx="960121" cy="1066800"/>
          </a:xfrm>
          <a:prstGeom prst="rect">
            <a:avLst/>
          </a:prstGeom>
        </p:spPr>
      </p:pic>
      <p:cxnSp>
        <p:nvCxnSpPr>
          <p:cNvPr id="40" name="Connecteur droit 39">
            <a:extLst>
              <a:ext uri="{FF2B5EF4-FFF2-40B4-BE49-F238E27FC236}">
                <a16:creationId xmlns:a16="http://schemas.microsoft.com/office/drawing/2014/main" id="{0EE8E261-4D1E-4945-9B0C-5C946BEB3676}"/>
              </a:ext>
            </a:extLst>
          </p:cNvPr>
          <p:cNvCxnSpPr>
            <a:cxnSpLocks/>
            <a:endCxn id="29" idx="1"/>
          </p:cNvCxnSpPr>
          <p:nvPr/>
        </p:nvCxnSpPr>
        <p:spPr>
          <a:xfrm>
            <a:off x="7200107" y="1744653"/>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308964" y="9150321"/>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 d’exercices, carnet d’entrainement, information santé et nutrition, …). Récupération de données élèves (carnet d’entrainement, permis de se muscler, retour d’une analyse d’un élève coach (analyse d’une image, vidéo, …)</a:t>
            </a:r>
          </a:p>
        </p:txBody>
      </p:sp>
      <p:sp>
        <p:nvSpPr>
          <p:cNvPr id="50" name="Rectangle 49">
            <a:hlinkClick r:id="" action="ppaction://noaction"/>
            <a:extLst>
              <a:ext uri="{FF2B5EF4-FFF2-40B4-BE49-F238E27FC236}">
                <a16:creationId xmlns:a16="http://schemas.microsoft.com/office/drawing/2014/main" id="{C4D5944A-43AA-FF4B-B328-363C6A79684E}"/>
              </a:ext>
            </a:extLst>
          </p:cNvPr>
          <p:cNvSpPr/>
          <p:nvPr/>
        </p:nvSpPr>
        <p:spPr>
          <a:xfrm>
            <a:off x="8643578" y="1723582"/>
            <a:ext cx="166600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Synchroniser l’ensemble des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au sein d’une classe</a:t>
            </a:r>
          </a:p>
        </p:txBody>
      </p:sp>
      <p:sp>
        <p:nvSpPr>
          <p:cNvPr id="51" name="Rectangle 50">
            <a:hlinkClick r:id="" action="ppaction://noaction"/>
            <a:extLst>
              <a:ext uri="{FF2B5EF4-FFF2-40B4-BE49-F238E27FC236}">
                <a16:creationId xmlns:a16="http://schemas.microsoft.com/office/drawing/2014/main" id="{DAE4D504-72B9-AA41-A3B5-5B5C03CBA8BB}"/>
              </a:ext>
            </a:extLst>
          </p:cNvPr>
          <p:cNvSpPr/>
          <p:nvPr/>
        </p:nvSpPr>
        <p:spPr>
          <a:xfrm>
            <a:off x="1561116" y="778306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des temps d’exercices, séries, </a:t>
            </a:r>
            <a:r>
              <a:rPr lang="fr-FR" sz="1600" dirty="0" err="1">
                <a:solidFill>
                  <a:srgbClr val="2A2A2A"/>
                </a:solidFill>
                <a:latin typeface="Avenir Next" panose="020B0503020202020204" pitchFamily="34" charset="0"/>
              </a:rPr>
              <a:t>réps</a:t>
            </a:r>
            <a:r>
              <a:rPr lang="fr-FR" sz="1600" dirty="0">
                <a:solidFill>
                  <a:srgbClr val="2A2A2A"/>
                </a:solidFill>
                <a:latin typeface="Avenir Next" panose="020B0503020202020204" pitchFamily="34" charset="0"/>
              </a:rPr>
              <a:t>, récupération, …Automatisation des taches de chronométrage. Individualisation des temps de travail.</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643578" y="304622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Validation d’es exercices, d’un permis de se muscler. Gestion de plusieurs chronomètres simultanément.</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13"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14"/>
          <a:srcRect/>
          <a:stretch/>
        </p:blipFill>
        <p:spPr>
          <a:xfrm>
            <a:off x="329286" y="238560"/>
            <a:ext cx="615891" cy="561146"/>
          </a:xfrm>
          <a:prstGeom prst="rect">
            <a:avLst/>
          </a:prstGeom>
        </p:spPr>
      </p:pic>
      <p:sp>
        <p:nvSpPr>
          <p:cNvPr id="22" name="Rectangle 21">
            <a:hlinkClick r:id="" action="ppaction://noaction"/>
            <a:extLst>
              <a:ext uri="{FF2B5EF4-FFF2-40B4-BE49-F238E27FC236}">
                <a16:creationId xmlns:a16="http://schemas.microsoft.com/office/drawing/2014/main" id="{6151AF78-AAEB-8C4B-9382-27EE38462C61}"/>
              </a:ext>
            </a:extLst>
          </p:cNvPr>
          <p:cNvSpPr/>
          <p:nvPr/>
        </p:nvSpPr>
        <p:spPr>
          <a:xfrm>
            <a:off x="7246020" y="27170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Polar team</a:t>
            </a:r>
          </a:p>
        </p:txBody>
      </p:sp>
      <p:sp>
        <p:nvSpPr>
          <p:cNvPr id="23" name="Rectangle 22">
            <a:hlinkClick r:id="" action="ppaction://noaction"/>
            <a:extLst>
              <a:ext uri="{FF2B5EF4-FFF2-40B4-BE49-F238E27FC236}">
                <a16:creationId xmlns:a16="http://schemas.microsoft.com/office/drawing/2014/main" id="{DC03850D-3802-534D-875F-D248C10C0C50}"/>
              </a:ext>
            </a:extLst>
          </p:cNvPr>
          <p:cNvSpPr/>
          <p:nvPr/>
        </p:nvSpPr>
        <p:spPr>
          <a:xfrm>
            <a:off x="153475" y="87059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95857" y="41726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1015736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pic>
        <p:nvPicPr>
          <p:cNvPr id="27" name="Image 26">
            <a:hlinkClick r:id="rId15"/>
            <a:extLst>
              <a:ext uri="{FF2B5EF4-FFF2-40B4-BE49-F238E27FC236}">
                <a16:creationId xmlns:a16="http://schemas.microsoft.com/office/drawing/2014/main" id="{00000000-0008-0000-0100-000003000000}"/>
              </a:ext>
            </a:extLst>
          </p:cNvPr>
          <p:cNvPicPr preferRelativeResize="0">
            <a:picLocks/>
          </p:cNvPicPr>
          <p:nvPr/>
        </p:nvPicPr>
        <p:blipFill>
          <a:blip r:embed="rId16"/>
          <a:stretch>
            <a:fillRect/>
          </a:stretch>
        </p:blipFill>
        <p:spPr>
          <a:xfrm>
            <a:off x="7534626" y="4719492"/>
            <a:ext cx="914389" cy="978610"/>
          </a:xfrm>
          <a:prstGeom prst="rect">
            <a:avLst/>
          </a:prstGeom>
        </p:spPr>
      </p:pic>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59336" y="56227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00978" y="707892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63351" y="4545373"/>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Jusqu’à 4 vidéos simultanées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682392" y="6003173"/>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a:t>
            </a:r>
          </a:p>
        </p:txBody>
      </p:sp>
      <p:pic>
        <p:nvPicPr>
          <p:cNvPr id="41" name="Image 40">
            <a:hlinkClick r:id="rId17"/>
            <a:extLst>
              <a:ext uri="{FF2B5EF4-FFF2-40B4-BE49-F238E27FC236}">
                <a16:creationId xmlns:a16="http://schemas.microsoft.com/office/drawing/2014/main" id="{00000000-0008-0000-0100-000019000000}"/>
              </a:ext>
            </a:extLst>
          </p:cNvPr>
          <p:cNvPicPr/>
          <p:nvPr/>
        </p:nvPicPr>
        <p:blipFill>
          <a:blip r:embed="rId18">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3510813"/>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des postures, des réalisations d’exercices, du placement de la respiration, ..</a:t>
            </a:r>
          </a:p>
          <a:p>
            <a:r>
              <a:rPr lang="fr-FR" sz="1600" dirty="0">
                <a:solidFill>
                  <a:srgbClr val="2A2A2A"/>
                </a:solidFill>
                <a:latin typeface="Avenir Next" panose="020B0503020202020204" pitchFamily="34" charset="0"/>
              </a:rPr>
              <a:t>Auto-analyse de ses réalisations.</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1756189"/>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des postures, des réalisations d’exercices, du placement de la respiration,…</a:t>
            </a:r>
          </a:p>
          <a:p>
            <a:r>
              <a:rPr lang="fr-FR" sz="1600" dirty="0">
                <a:solidFill>
                  <a:srgbClr val="2A2A2A"/>
                </a:solidFill>
                <a:latin typeface="Avenir Next" panose="020B0503020202020204" pitchFamily="34" charset="0"/>
              </a:rPr>
              <a:t>Travail du rôle de coach.</a:t>
            </a:r>
          </a:p>
        </p:txBody>
      </p:sp>
      <p:pic>
        <p:nvPicPr>
          <p:cNvPr id="55" name="Image 54">
            <a:extLst>
              <a:ext uri="{FF2B5EF4-FFF2-40B4-BE49-F238E27FC236}">
                <a16:creationId xmlns:a16="http://schemas.microsoft.com/office/drawing/2014/main" id="{00000000-0008-0000-0100-000010000000}"/>
              </a:ext>
            </a:extLst>
          </p:cNvPr>
          <p:cNvPicPr preferRelativeResize="0">
            <a:picLocks/>
          </p:cNvPicPr>
          <p:nvPr/>
        </p:nvPicPr>
        <p:blipFill>
          <a:blip r:embed="rId19" cstate="screen">
            <a:extLst>
              <a:ext uri="{28A0092B-C50C-407E-A947-70E740481C1C}">
                <a14:useLocalDpi xmlns:a14="http://schemas.microsoft.com/office/drawing/2010/main"/>
              </a:ext>
            </a:extLst>
          </a:blip>
          <a:stretch>
            <a:fillRect/>
          </a:stretch>
        </p:blipFill>
        <p:spPr>
          <a:xfrm>
            <a:off x="10594723" y="1856046"/>
            <a:ext cx="914389" cy="88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 name="Rectangle 55">
            <a:hlinkClick r:id="" action="ppaction://noaction"/>
            <a:extLst>
              <a:ext uri="{FF2B5EF4-FFF2-40B4-BE49-F238E27FC236}">
                <a16:creationId xmlns:a16="http://schemas.microsoft.com/office/drawing/2014/main" id="{CE3FF4B9-C6FE-4F4E-937D-6B230227AAC7}"/>
              </a:ext>
            </a:extLst>
          </p:cNvPr>
          <p:cNvSpPr/>
          <p:nvPr/>
        </p:nvSpPr>
        <p:spPr>
          <a:xfrm>
            <a:off x="10389820" y="27078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Corps humain</a:t>
            </a:r>
          </a:p>
        </p:txBody>
      </p:sp>
      <p:sp>
        <p:nvSpPr>
          <p:cNvPr id="57" name="Rectangle 56">
            <a:hlinkClick r:id="" action="ppaction://noaction"/>
            <a:extLst>
              <a:ext uri="{FF2B5EF4-FFF2-40B4-BE49-F238E27FC236}">
                <a16:creationId xmlns:a16="http://schemas.microsoft.com/office/drawing/2014/main" id="{56B04139-FEC2-654E-B2D7-24A1C753B71E}"/>
              </a:ext>
            </a:extLst>
          </p:cNvPr>
          <p:cNvSpPr/>
          <p:nvPr/>
        </p:nvSpPr>
        <p:spPr>
          <a:xfrm>
            <a:off x="11617562" y="1646532"/>
            <a:ext cx="24452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Présenter le fonctionnement de certaines parties du corps humain.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13"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7" name="Image 46">
            <a:hlinkClick r:id="rId21"/>
            <a:extLst>
              <a:ext uri="{FF2B5EF4-FFF2-40B4-BE49-F238E27FC236}">
                <a16:creationId xmlns:a16="http://schemas.microsoft.com/office/drawing/2014/main" id="{916281A9-6637-2947-876A-604140AA365F}"/>
              </a:ext>
            </a:extLst>
          </p:cNvPr>
          <p:cNvPicPr preferRelativeResize="0">
            <a:picLocks/>
          </p:cNvPicPr>
          <p:nvPr/>
        </p:nvPicPr>
        <p:blipFill>
          <a:blip r:embed="rId22"/>
          <a:stretch>
            <a:fillRect/>
          </a:stretch>
        </p:blipFill>
        <p:spPr>
          <a:xfrm>
            <a:off x="394564" y="3550883"/>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 name="Image 48">
            <a:hlinkClick r:id="rId23"/>
            <a:extLst>
              <a:ext uri="{FF2B5EF4-FFF2-40B4-BE49-F238E27FC236}">
                <a16:creationId xmlns:a16="http://schemas.microsoft.com/office/drawing/2014/main" id="{F422C89B-DAA4-B94E-9E26-C4DAC02C3601}"/>
              </a:ext>
            </a:extLst>
          </p:cNvPr>
          <p:cNvPicPr/>
          <p:nvPr/>
        </p:nvPicPr>
        <p:blipFill>
          <a:blip r:embed="rId24" cstate="screen">
            <a:extLst>
              <a:ext uri="{28A0092B-C50C-407E-A947-70E740481C1C}">
                <a14:useLocalDpi xmlns:a14="http://schemas.microsoft.com/office/drawing/2010/main"/>
              </a:ext>
            </a:extLst>
          </a:blip>
          <a:srcRect/>
          <a:stretch/>
        </p:blipFill>
        <p:spPr bwMode="auto">
          <a:xfrm>
            <a:off x="7484490" y="6137634"/>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447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 17">
            <a:hlinkClick r:id="rId7" action="ppaction://hlinksldjump"/>
            <a:extLst>
              <a:ext uri="{FF2B5EF4-FFF2-40B4-BE49-F238E27FC236}">
                <a16:creationId xmlns:a16="http://schemas.microsoft.com/office/drawing/2014/main" id="{DFBF44E6-906E-4B45-BC2C-5B4AFD76FD51}"/>
              </a:ext>
            </a:extLst>
          </p:cNvPr>
          <p:cNvPicPr>
            <a:picLocks noChangeAspect="1"/>
          </p:cNvPicPr>
          <p:nvPr/>
        </p:nvPicPr>
        <p:blipFill>
          <a:blip r:embed="rId8">
            <a:clrChange>
              <a:clrFrom>
                <a:srgbClr val="F7F7F7"/>
              </a:clrFrom>
              <a:clrTo>
                <a:srgbClr val="F7F7F7">
                  <a:alpha val="0"/>
                </a:srgbClr>
              </a:clrTo>
            </a:clrChange>
          </a:blip>
          <a:stretch>
            <a:fillRect/>
          </a:stretch>
        </p:blipFill>
        <p:spPr>
          <a:xfrm>
            <a:off x="12834096" y="57926"/>
            <a:ext cx="960121" cy="1066800"/>
          </a:xfrm>
          <a:prstGeom prst="rect">
            <a:avLst/>
          </a:prstGeom>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 de la charge max, des pourcentages et IMC. Séances d’entrainement, analyse de la séance. Planches anatomiques.</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sp>
        <p:nvSpPr>
          <p:cNvPr id="32" name="Rectangle 31">
            <a:hlinkClick r:id="" action="ppaction://noaction"/>
            <a:extLst>
              <a:ext uri="{FF2B5EF4-FFF2-40B4-BE49-F238E27FC236}">
                <a16:creationId xmlns:a16="http://schemas.microsoft.com/office/drawing/2014/main" id="{1EA6E4C6-4798-C641-AE83-93829813AA84}"/>
              </a:ext>
            </a:extLst>
          </p:cNvPr>
          <p:cNvSpPr/>
          <p:nvPr/>
        </p:nvSpPr>
        <p:spPr>
          <a:xfrm>
            <a:off x="1558202" y="3427144"/>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Calculer leur 1 RM, des fractions de charge et sauvegarder leurs résultats pour les consulter suivant leurs besoins</a:t>
            </a:r>
          </a:p>
        </p:txBody>
      </p:sp>
      <p:sp>
        <p:nvSpPr>
          <p:cNvPr id="33" name="Rectangle 32">
            <a:hlinkClick r:id="" action="ppaction://noaction"/>
            <a:extLst>
              <a:ext uri="{FF2B5EF4-FFF2-40B4-BE49-F238E27FC236}">
                <a16:creationId xmlns:a16="http://schemas.microsoft.com/office/drawing/2014/main" id="{C6129AA0-DC14-4B4B-875B-84A6F3497F7B}"/>
              </a:ext>
            </a:extLst>
          </p:cNvPr>
          <p:cNvSpPr/>
          <p:nvPr/>
        </p:nvSpPr>
        <p:spPr>
          <a:xfrm>
            <a:off x="8643578" y="1723581"/>
            <a:ext cx="5377696" cy="1380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d’entrainement intuitif, connaissances physio et anatomiques, estimer sa force maximale, préciser son projet, Chaque séance est accompagnée d’un descriptif précis (charges, nombre de répétitions et séries, temps de récupération, équivalences énergétiques etc…) et peut être guidée par le chronomètre.</a:t>
            </a:r>
          </a:p>
        </p:txBody>
      </p:sp>
      <p:sp>
        <p:nvSpPr>
          <p:cNvPr id="34" name="Rectangle 33">
            <a:hlinkClick r:id="" action="ppaction://noaction"/>
            <a:extLst>
              <a:ext uri="{FF2B5EF4-FFF2-40B4-BE49-F238E27FC236}">
                <a16:creationId xmlns:a16="http://schemas.microsoft.com/office/drawing/2014/main" id="{AAB09816-6BA2-B444-88D8-D011D0A540E9}"/>
              </a:ext>
            </a:extLst>
          </p:cNvPr>
          <p:cNvSpPr/>
          <p:nvPr/>
        </p:nvSpPr>
        <p:spPr>
          <a:xfrm>
            <a:off x="8643578" y="342674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Calculer leur 1 RM, des fractions de charge et sauvegarder leurs résultats pour les consulter suivant leurs besoins</a:t>
            </a:r>
          </a:p>
        </p:txBody>
      </p:sp>
      <p:pic>
        <p:nvPicPr>
          <p:cNvPr id="36" name="Image 35">
            <a:hlinkClick r:id="rId9"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10"/>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11"/>
            <a:extLst>
              <a:ext uri="{FF2B5EF4-FFF2-40B4-BE49-F238E27FC236}">
                <a16:creationId xmlns:a16="http://schemas.microsoft.com/office/drawing/2014/main" id="{294A8FD2-F992-4243-9F2F-1A5943A5EDD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423729" y="1815500"/>
            <a:ext cx="986884" cy="986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44461" y="295438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EPS</a:t>
            </a: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9677" y="2813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muscu</a:t>
            </a:r>
            <a:endParaRPr lang="fr-FR" sz="1600" dirty="0">
              <a:solidFill>
                <a:srgbClr val="2A2A2A"/>
              </a:solidFill>
              <a:latin typeface="Avenir Next" panose="020B0503020202020204" pitchFamily="34" charset="0"/>
            </a:endParaRPr>
          </a:p>
        </p:txBody>
      </p:sp>
      <p:pic>
        <p:nvPicPr>
          <p:cNvPr id="8" name="Image 7">
            <a:hlinkClick r:id="rId13"/>
            <a:extLst>
              <a:ext uri="{FF2B5EF4-FFF2-40B4-BE49-F238E27FC236}">
                <a16:creationId xmlns:a16="http://schemas.microsoft.com/office/drawing/2014/main" id="{995B3379-2351-C346-8173-ED3B7056B0C3}"/>
              </a:ext>
            </a:extLst>
          </p:cNvPr>
          <p:cNvPicPr>
            <a:picLocks noChangeAspect="1"/>
          </p:cNvPicPr>
          <p:nvPr/>
        </p:nvPicPr>
        <p:blipFill>
          <a:blip r:embed="rId14"/>
          <a:stretch>
            <a:fillRect/>
          </a:stretch>
        </p:blipFill>
        <p:spPr>
          <a:xfrm>
            <a:off x="325050" y="3462437"/>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hlinkClick r:id="" action="ppaction://noaction"/>
            <a:extLst>
              <a:ext uri="{FF2B5EF4-FFF2-40B4-BE49-F238E27FC236}">
                <a16:creationId xmlns:a16="http://schemas.microsoft.com/office/drawing/2014/main" id="{4E194374-25B3-EE40-AD99-0F1769E04446}"/>
              </a:ext>
            </a:extLst>
          </p:cNvPr>
          <p:cNvSpPr/>
          <p:nvPr/>
        </p:nvSpPr>
        <p:spPr>
          <a:xfrm>
            <a:off x="161891" y="466033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Musculation 1RM</a:t>
            </a:r>
          </a:p>
        </p:txBody>
      </p:sp>
      <p:pic>
        <p:nvPicPr>
          <p:cNvPr id="10" name="Image 9">
            <a:extLst>
              <a:ext uri="{FF2B5EF4-FFF2-40B4-BE49-F238E27FC236}">
                <a16:creationId xmlns:a16="http://schemas.microsoft.com/office/drawing/2014/main" id="{E8E7EF9E-139C-2846-8584-2AFAFD881CF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17740" y="3500014"/>
            <a:ext cx="1198862" cy="1148528"/>
          </a:xfrm>
          <a:prstGeom prst="rect">
            <a:avLst/>
          </a:prstGeom>
        </p:spPr>
      </p:pic>
      <p:sp>
        <p:nvSpPr>
          <p:cNvPr id="30" name="Rectangle 29">
            <a:hlinkClick r:id="" action="ppaction://noaction"/>
            <a:extLst>
              <a:ext uri="{FF2B5EF4-FFF2-40B4-BE49-F238E27FC236}">
                <a16:creationId xmlns:a16="http://schemas.microsoft.com/office/drawing/2014/main" id="{29E79CA9-0086-6F49-BC96-01589FB4ECFA}"/>
              </a:ext>
            </a:extLst>
          </p:cNvPr>
          <p:cNvSpPr/>
          <p:nvPr/>
        </p:nvSpPr>
        <p:spPr>
          <a:xfrm>
            <a:off x="7200105" y="4700796"/>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Calcul </a:t>
            </a:r>
            <a:r>
              <a:rPr lang="fr-FR" sz="1600" dirty="0" err="1">
                <a:solidFill>
                  <a:srgbClr val="2A2A2A"/>
                </a:solidFill>
                <a:latin typeface="Avenir Next" panose="020B0503020202020204" pitchFamily="34" charset="0"/>
              </a:rPr>
              <a:t>your</a:t>
            </a:r>
            <a:r>
              <a:rPr lang="fr-FR" sz="1600" dirty="0">
                <a:solidFill>
                  <a:srgbClr val="2A2A2A"/>
                </a:solidFill>
                <a:latin typeface="Avenir Next" panose="020B0503020202020204" pitchFamily="34" charset="0"/>
              </a:rPr>
              <a:t> 1RM</a:t>
            </a:r>
          </a:p>
        </p:txBody>
      </p:sp>
      <p:pic>
        <p:nvPicPr>
          <p:cNvPr id="12" name="Image 11">
            <a:hlinkClick r:id="rId16"/>
            <a:extLst>
              <a:ext uri="{FF2B5EF4-FFF2-40B4-BE49-F238E27FC236}">
                <a16:creationId xmlns:a16="http://schemas.microsoft.com/office/drawing/2014/main" id="{3C624CA2-6E9D-0747-A6C3-3D7A1740154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1050" y="8117552"/>
            <a:ext cx="1175094" cy="1175094"/>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d’entrainement personnel. Créer ses séances, valider ses permis des se muscler, séances à suivre, banques d’exercices, vidéos explicatives, …</a:t>
            </a:r>
          </a:p>
        </p:txBody>
      </p:sp>
      <p:sp>
        <p:nvSpPr>
          <p:cNvPr id="38" name="Rectangle 37">
            <a:hlinkClick r:id="" action="ppaction://noaction"/>
            <a:extLst>
              <a:ext uri="{FF2B5EF4-FFF2-40B4-BE49-F238E27FC236}">
                <a16:creationId xmlns:a16="http://schemas.microsoft.com/office/drawing/2014/main" id="{4E1CD5B4-2716-1C45-8CCF-25AF2257C709}"/>
              </a:ext>
            </a:extLst>
          </p:cNvPr>
          <p:cNvSpPr/>
          <p:nvPr/>
        </p:nvSpPr>
        <p:spPr>
          <a:xfrm>
            <a:off x="2658700" y="6669918"/>
            <a:ext cx="996001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Il existe de nombreuses applications liées à la musculation qui proposent des images, des vidéos, des programmes, </a:t>
            </a:r>
            <a:r>
              <a:rPr lang="fr-FR" sz="1600" dirty="0" err="1">
                <a:solidFill>
                  <a:srgbClr val="2A2A2A"/>
                </a:solidFill>
                <a:latin typeface="Avenir Next" panose="020B0503020202020204" pitchFamily="34" charset="0"/>
              </a:rPr>
              <a:t>etc</a:t>
            </a:r>
            <a:r>
              <a:rPr lang="fr-FR" sz="1600" dirty="0">
                <a:solidFill>
                  <a:srgbClr val="2A2A2A"/>
                </a:solidFill>
                <a:latin typeface="Avenir Next" panose="020B0503020202020204" pitchFamily="34" charset="0"/>
              </a:rPr>
              <a:t> mais elles ont souvent liées à un abonnement et pas forcément utilisables en EPS. </a:t>
            </a:r>
          </a:p>
        </p:txBody>
      </p:sp>
      <p:pic>
        <p:nvPicPr>
          <p:cNvPr id="29" name="Image 28">
            <a:hlinkClick r:id="rId18"/>
            <a:extLst>
              <a:ext uri="{FF2B5EF4-FFF2-40B4-BE49-F238E27FC236}">
                <a16:creationId xmlns:a16="http://schemas.microsoft.com/office/drawing/2014/main" id="{FC804947-55F8-DB44-914E-55E5DDA9622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257662" y="8281709"/>
            <a:ext cx="1228669" cy="85036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108167" y="8512484"/>
            <a:ext cx="882282" cy="882282"/>
          </a:xfrm>
          <a:prstGeom prst="rect">
            <a:avLst/>
          </a:prstGeom>
        </p:spPr>
      </p:pic>
      <p:pic>
        <p:nvPicPr>
          <p:cNvPr id="45" name="Image 44">
            <a:hlinkClick r:id="rId21"/>
            <a:extLst>
              <a:ext uri="{FF2B5EF4-FFF2-40B4-BE49-F238E27FC236}">
                <a16:creationId xmlns:a16="http://schemas.microsoft.com/office/drawing/2014/main" id="{D1EF6B35-969F-7048-BFBB-2936866695F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257662" y="9566538"/>
            <a:ext cx="1339067" cy="751905"/>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7056" y="9613831"/>
            <a:ext cx="1077936" cy="1077936"/>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données d’exercices précisant les critères de réussite, consignes de sécurité, .. </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879004" y="8136958"/>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Padlet</a:t>
            </a:r>
            <a:r>
              <a:rPr lang="fr-FR" sz="1600" dirty="0">
                <a:solidFill>
                  <a:srgbClr val="2A2A2A"/>
                </a:solidFill>
                <a:latin typeface="Avenir Next" panose="020B0503020202020204" pitchFamily="34" charset="0"/>
              </a:rPr>
              <a:t> avec des données sur la musculation</a:t>
            </a: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pic>
        <p:nvPicPr>
          <p:cNvPr id="49" name="Image 48">
            <a:extLst>
              <a:ext uri="{FF2B5EF4-FFF2-40B4-BE49-F238E27FC236}">
                <a16:creationId xmlns:a16="http://schemas.microsoft.com/office/drawing/2014/main" id="{FB3EF336-C222-424B-BE4F-4E1C011FA1C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719098" y="6838787"/>
            <a:ext cx="869874" cy="869874"/>
          </a:xfrm>
          <a:prstGeom prst="rect">
            <a:avLst/>
          </a:prstGeom>
        </p:spPr>
      </p:pic>
      <p:sp>
        <p:nvSpPr>
          <p:cNvPr id="53" name="Rectangle 52">
            <a:hlinkClick r:id="rId9"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Tree>
    <p:extLst>
      <p:ext uri="{BB962C8B-B14F-4D97-AF65-F5344CB8AC3E}">
        <p14:creationId xmlns:p14="http://schemas.microsoft.com/office/powerpoint/2010/main" val="1077261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MUSCULATION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Muscu</a:t>
            </a:r>
            <a:r>
              <a:rPr lang="fr-FR" dirty="0">
                <a:latin typeface="Avenir Next" panose="020B0503020202020204" pitchFamily="34" charset="0"/>
              </a:rPr>
              <a: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33" name="Image 32">
            <a:hlinkClick r:id="rId4" action="ppaction://hlinksldjump"/>
            <a:extLst>
              <a:ext uri="{FF2B5EF4-FFF2-40B4-BE49-F238E27FC236}">
                <a16:creationId xmlns:a16="http://schemas.microsoft.com/office/drawing/2014/main" id="{B757337F-1829-C34F-BA20-390CD194E907}"/>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12834096" y="57926"/>
            <a:ext cx="960121" cy="1066800"/>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85652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Concevoir ses séances grâce à l’accès à des fiches exercices, des conseils d’entrainement, de nutrition, en comprenant les intérêts des différentes méthodes d’entrainement, .. Utilisable sur smartphone, tablette et PC</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222369" y="297070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2A2A2A"/>
                </a:solidFill>
                <a:latin typeface="Avenir Next" panose="020B0503020202020204" pitchFamily="34" charset="0"/>
              </a:rPr>
              <a:t>Vous serez peut-être le prochain à partager votre production </a:t>
            </a:r>
            <a:r>
              <a:rPr lang="fr-FR" sz="2000" dirty="0" err="1">
                <a:solidFill>
                  <a:srgbClr val="2A2A2A"/>
                </a:solidFill>
                <a:latin typeface="Avenir Next" panose="020B0503020202020204" pitchFamily="34" charset="0"/>
              </a:rPr>
              <a:t>Numbers</a:t>
            </a:r>
            <a:r>
              <a:rPr lang="fr-FR" sz="2000" dirty="0">
                <a:solidFill>
                  <a:srgbClr val="2A2A2A"/>
                </a:solidFill>
                <a:latin typeface="Avenir Next" panose="020B0503020202020204" pitchFamily="34" charset="0"/>
              </a:rPr>
              <a:t> ?!</a:t>
            </a:r>
          </a:p>
        </p:txBody>
      </p:sp>
      <p:pic>
        <p:nvPicPr>
          <p:cNvPr id="54" name="Image 53">
            <a:hlinkClick r:id="rId7"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8"/>
          <a:srcRect/>
          <a:stretch/>
        </p:blipFill>
        <p:spPr>
          <a:xfrm>
            <a:off x="329286" y="238560"/>
            <a:ext cx="615891" cy="561146"/>
          </a:xfrm>
          <a:prstGeom prst="rect">
            <a:avLst/>
          </a:prstGeom>
        </p:spPr>
      </p:pic>
      <p:pic>
        <p:nvPicPr>
          <p:cNvPr id="21" name="Image 20">
            <a:hlinkClick r:id="rId9"/>
            <a:extLst>
              <a:ext uri="{FF2B5EF4-FFF2-40B4-BE49-F238E27FC236}">
                <a16:creationId xmlns:a16="http://schemas.microsoft.com/office/drawing/2014/main" id="{30243E49-57EA-694F-877D-9234FC52922C}"/>
              </a:ext>
            </a:extLst>
          </p:cNvPr>
          <p:cNvPicPr>
            <a:picLocks noChangeAspect="1"/>
          </p:cNvPicPr>
          <p:nvPr/>
        </p:nvPicPr>
        <p:blipFill>
          <a:blip r:embed="rId10"/>
          <a:stretch>
            <a:fillRect/>
          </a:stretch>
        </p:blipFill>
        <p:spPr>
          <a:xfrm>
            <a:off x="7448280" y="7486745"/>
            <a:ext cx="1173104" cy="1249011"/>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633532" y="698740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EPS 1.2 </a:t>
            </a:r>
          </a:p>
          <a:p>
            <a:r>
              <a:rPr lang="fr-FR" sz="1600" dirty="0">
                <a:solidFill>
                  <a:srgbClr val="2A2A2A"/>
                </a:solidFill>
                <a:latin typeface="Avenir Next" panose="020B0503020202020204" pitchFamily="34" charset="0"/>
              </a:rPr>
              <a:t>Banque d’exercices </a:t>
            </a: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617674" y="8640570"/>
            <a:ext cx="5516041"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Démarche d’enseignement…</a:t>
            </a:r>
          </a:p>
          <a:p>
            <a:r>
              <a:rPr lang="fr-FR" sz="1600" dirty="0">
                <a:solidFill>
                  <a:srgbClr val="2A2A2A"/>
                </a:solidFill>
                <a:latin typeface="Avenir Next" panose="020B0503020202020204" pitchFamily="34" charset="0"/>
              </a:rPr>
              <a:t>Cycles d’apprentissages niveaux 3 et 4 complets avec projets, leçons détaillées et illustrées.</a:t>
            </a:r>
          </a:p>
          <a:p>
            <a:r>
              <a:rPr lang="fr-FR" sz="1600" dirty="0">
                <a:solidFill>
                  <a:srgbClr val="2A2A2A"/>
                </a:solidFill>
                <a:latin typeface="Avenir Next" panose="020B0503020202020204" pitchFamily="34" charset="0"/>
              </a:rPr>
              <a:t>Axes de travail niveau 5</a:t>
            </a:r>
          </a:p>
          <a:p>
            <a:r>
              <a:rPr lang="fr-FR" sz="1600" dirty="0">
                <a:solidFill>
                  <a:srgbClr val="2A2A2A"/>
                </a:solidFill>
                <a:latin typeface="Avenir Next" panose="020B0503020202020204" pitchFamily="34" charset="0"/>
              </a:rPr>
              <a:t>Module collège: projet, échéancier, exemple de leçon, d’exercices, proposition d’évaluation.</a:t>
            </a:r>
          </a:p>
          <a:p>
            <a:r>
              <a:rPr lang="fr-FR" sz="1600" dirty="0">
                <a:solidFill>
                  <a:srgbClr val="2A2A2A"/>
                </a:solidFill>
                <a:latin typeface="Avenir Next" panose="020B0503020202020204" pitchFamily="34" charset="0"/>
              </a:rPr>
              <a:t>Fiches de travail pour le carnet d’entraînement de l’élève.</a:t>
            </a:r>
          </a:p>
          <a:p>
            <a:r>
              <a:rPr lang="fr-FR" sz="1600" dirty="0">
                <a:solidFill>
                  <a:srgbClr val="2A2A2A"/>
                </a:solidFill>
                <a:latin typeface="Avenir Next" panose="020B0503020202020204" pitchFamily="34" charset="0"/>
              </a:rPr>
              <a:t>Outils d’évaluations.</a:t>
            </a:r>
          </a:p>
        </p:txBody>
      </p:sp>
      <p:sp>
        <p:nvSpPr>
          <p:cNvPr id="29" name="Rectangle 28">
            <a:hlinkClick r:id="" action="ppaction://noaction"/>
            <a:extLst>
              <a:ext uri="{FF2B5EF4-FFF2-40B4-BE49-F238E27FC236}">
                <a16:creationId xmlns:a16="http://schemas.microsoft.com/office/drawing/2014/main" id="{0ED2B9F4-76B1-EA4B-8C80-D65C863472DB}"/>
              </a:ext>
            </a:extLst>
          </p:cNvPr>
          <p:cNvSpPr/>
          <p:nvPr/>
        </p:nvSpPr>
        <p:spPr>
          <a:xfrm>
            <a:off x="8648543" y="756216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err="1">
                <a:solidFill>
                  <a:srgbClr val="2A2A2A"/>
                </a:solidFill>
                <a:latin typeface="Avenir Next" panose="020B0503020202020204" pitchFamily="34" charset="0"/>
              </a:rPr>
              <a:t>FizzUp</a:t>
            </a:r>
            <a:r>
              <a:rPr lang="fr-FR" sz="1400" dirty="0">
                <a:solidFill>
                  <a:srgbClr val="2A2A2A"/>
                </a:solidFill>
                <a:latin typeface="Avenir Next" panose="020B0503020202020204" pitchFamily="34" charset="0"/>
              </a:rPr>
              <a:t> Education offre aux enseignants la possibilité de concevoir un programme complet et progressif (Exercices de faible à haute intensité, travail de posture statique à dynamique).</a:t>
            </a:r>
            <a:br>
              <a:rPr lang="fr-FR" sz="1400" dirty="0">
                <a:solidFill>
                  <a:srgbClr val="2A2A2A"/>
                </a:solidFill>
                <a:latin typeface="Avenir Next" panose="020B0503020202020204" pitchFamily="34" charset="0"/>
              </a:rPr>
            </a:br>
            <a:r>
              <a:rPr lang="fr-FR" sz="1400" dirty="0">
                <a:solidFill>
                  <a:srgbClr val="2A2A2A"/>
                </a:solidFill>
                <a:latin typeface="Avenir Next" panose="020B0503020202020204" pitchFamily="34" charset="0"/>
              </a:rPr>
              <a:t>L’enseignant doit, en amont de sa leçon concevoir l’échauffement en réalisant des choix d’exercices, de temps « durée d’effort et de récupération », de répétition et de série en fonction de l’objectif de sa leçon.</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13"/>
            <a:extLst>
              <a:ext uri="{FF2B5EF4-FFF2-40B4-BE49-F238E27FC236}">
                <a16:creationId xmlns:a16="http://schemas.microsoft.com/office/drawing/2014/main" id="{74EC0DC8-B631-8C41-A048-96E418EEE6F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5569" y="2083336"/>
            <a:ext cx="782269" cy="1174637"/>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Carnet 3.0</a:t>
            </a:r>
          </a:p>
        </p:txBody>
      </p:sp>
      <p:pic>
        <p:nvPicPr>
          <p:cNvPr id="7" name="Image 6">
            <a:hlinkClick r:id="rId15"/>
            <a:extLst>
              <a:ext uri="{FF2B5EF4-FFF2-40B4-BE49-F238E27FC236}">
                <a16:creationId xmlns:a16="http://schemas.microsoft.com/office/drawing/2014/main" id="{BB740D56-E2F5-3E4D-94DB-CA93E588534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4549" y="7264609"/>
            <a:ext cx="1321338" cy="746311"/>
          </a:xfrm>
          <a:prstGeom prst="rect">
            <a:avLst/>
          </a:prstGeom>
        </p:spPr>
      </p:pic>
      <p:pic>
        <p:nvPicPr>
          <p:cNvPr id="12" name="Image 11">
            <a:hlinkClick r:id="rId17"/>
            <a:extLst>
              <a:ext uri="{FF2B5EF4-FFF2-40B4-BE49-F238E27FC236}">
                <a16:creationId xmlns:a16="http://schemas.microsoft.com/office/drawing/2014/main" id="{7A6794B8-AD74-5240-955B-C745079C20F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30706" y="8763797"/>
            <a:ext cx="1331993" cy="746311"/>
          </a:xfrm>
          <a:prstGeom prst="rect">
            <a:avLst/>
          </a:prstGeom>
        </p:spPr>
      </p:pic>
      <p:sp>
        <p:nvSpPr>
          <p:cNvPr id="43" name="Rectangle 42">
            <a:hlinkClick r:id="rId7"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sp>
        <p:nvSpPr>
          <p:cNvPr id="44" name="Rectangle 43">
            <a:hlinkClick r:id="" action="ppaction://noaction"/>
            <a:extLst>
              <a:ext uri="{FF2B5EF4-FFF2-40B4-BE49-F238E27FC236}">
                <a16:creationId xmlns:a16="http://schemas.microsoft.com/office/drawing/2014/main" id="{3C2F4E49-BBC9-A843-BE04-FD3CBE4FBE9C}"/>
              </a:ext>
            </a:extLst>
          </p:cNvPr>
          <p:cNvSpPr/>
          <p:nvPr/>
        </p:nvSpPr>
        <p:spPr>
          <a:xfrm>
            <a:off x="1822409" y="352679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Calcul des charges selon son projet</a:t>
            </a:r>
          </a:p>
        </p:txBody>
      </p:sp>
      <p:pic>
        <p:nvPicPr>
          <p:cNvPr id="6" name="Image 5">
            <a:hlinkClick r:id="rId19"/>
            <a:extLst>
              <a:ext uri="{FF2B5EF4-FFF2-40B4-BE49-F238E27FC236}">
                <a16:creationId xmlns:a16="http://schemas.microsoft.com/office/drawing/2014/main" id="{03DEDF54-E114-7B49-919B-44156B42244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7308" y="3774422"/>
            <a:ext cx="1569243" cy="887266"/>
          </a:xfrm>
          <a:prstGeom prst="rect">
            <a:avLst/>
          </a:prstGeom>
        </p:spPr>
      </p:pic>
      <p:sp>
        <p:nvSpPr>
          <p:cNvPr id="46" name="Rectangle 45">
            <a:hlinkClick r:id="" action="ppaction://noaction"/>
            <a:extLst>
              <a:ext uri="{FF2B5EF4-FFF2-40B4-BE49-F238E27FC236}">
                <a16:creationId xmlns:a16="http://schemas.microsoft.com/office/drawing/2014/main" id="{024208C4-B1F4-024C-B3F7-0C1D204A6251}"/>
              </a:ext>
            </a:extLst>
          </p:cNvPr>
          <p:cNvSpPr/>
          <p:nvPr/>
        </p:nvSpPr>
        <p:spPr>
          <a:xfrm>
            <a:off x="1597044" y="4761650"/>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Pédagogie inversée : Carnet de </a:t>
            </a:r>
            <a:r>
              <a:rPr lang="fr-FR" sz="1600" dirty="0" err="1">
                <a:solidFill>
                  <a:srgbClr val="2A2A2A"/>
                </a:solidFill>
                <a:latin typeface="Avenir Next" panose="020B0503020202020204" pitchFamily="34" charset="0"/>
              </a:rPr>
              <a:t>muscu</a:t>
            </a:r>
            <a:r>
              <a:rPr lang="fr-FR" sz="1600" dirty="0">
                <a:solidFill>
                  <a:srgbClr val="2A2A2A"/>
                </a:solidFill>
                <a:latin typeface="Avenir Next" panose="020B0503020202020204" pitchFamily="34" charset="0"/>
              </a:rPr>
              <a:t> personnalisable</a:t>
            </a:r>
          </a:p>
        </p:txBody>
      </p:sp>
      <p:pic>
        <p:nvPicPr>
          <p:cNvPr id="11" name="Image 10">
            <a:hlinkClick r:id="rId21"/>
            <a:extLst>
              <a:ext uri="{FF2B5EF4-FFF2-40B4-BE49-F238E27FC236}">
                <a16:creationId xmlns:a16="http://schemas.microsoft.com/office/drawing/2014/main" id="{193BE8CF-A3D2-0A4C-A17A-A7208D744D2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71494" y="4900242"/>
            <a:ext cx="1027261" cy="1019975"/>
          </a:xfrm>
          <a:prstGeom prst="rect">
            <a:avLst/>
          </a:prstGeom>
        </p:spPr>
      </p:pic>
    </p:spTree>
    <p:extLst>
      <p:ext uri="{BB962C8B-B14F-4D97-AF65-F5344CB8AC3E}">
        <p14:creationId xmlns:p14="http://schemas.microsoft.com/office/powerpoint/2010/main" val="39485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sommaire</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BA5CC3-C169-A64C-BF32-5434708C77C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hlinkClick r:id="rId3" action="ppaction://hlinksldjump"/>
            <a:extLst>
              <a:ext uri="{FF2B5EF4-FFF2-40B4-BE49-F238E27FC236}">
                <a16:creationId xmlns:a16="http://schemas.microsoft.com/office/drawing/2014/main" id="{B555C9AF-AFE7-0947-8FA2-5EC02717ADF1}"/>
              </a:ext>
            </a:extLst>
          </p:cNvPr>
          <p:cNvPicPr>
            <a:picLocks noChangeAspect="1"/>
          </p:cNvPicPr>
          <p:nvPr/>
        </p:nvPicPr>
        <p:blipFill>
          <a:blip r:embed="rId4"/>
          <a:srcRect/>
          <a:stretch/>
        </p:blipFill>
        <p:spPr>
          <a:xfrm>
            <a:off x="329286" y="238560"/>
            <a:ext cx="615891" cy="561146"/>
          </a:xfrm>
          <a:prstGeom prst="rect">
            <a:avLst/>
          </a:prstGeom>
        </p:spPr>
      </p:pic>
      <p:sp>
        <p:nvSpPr>
          <p:cNvPr id="41" name="Rectangle 40">
            <a:hlinkClick r:id="rId5" action="ppaction://hlinksldjump"/>
            <a:extLst>
              <a:ext uri="{FF2B5EF4-FFF2-40B4-BE49-F238E27FC236}">
                <a16:creationId xmlns:a16="http://schemas.microsoft.com/office/drawing/2014/main" id="{79513959-E673-C544-978A-2EEC406875C6}"/>
              </a:ext>
            </a:extLst>
          </p:cNvPr>
          <p:cNvSpPr/>
          <p:nvPr/>
        </p:nvSpPr>
        <p:spPr>
          <a:xfrm>
            <a:off x="3368849" y="1934492"/>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Matériels numérique</a:t>
            </a:r>
          </a:p>
        </p:txBody>
      </p:sp>
      <p:sp>
        <p:nvSpPr>
          <p:cNvPr id="23" name="Triangle 22">
            <a:extLst>
              <a:ext uri="{FF2B5EF4-FFF2-40B4-BE49-F238E27FC236}">
                <a16:creationId xmlns:a16="http://schemas.microsoft.com/office/drawing/2014/main" id="{888526BF-EAD6-3A40-979D-35042B15CCB5}"/>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hlinkClick r:id="rId6" action="ppaction://hlinksldjump"/>
            <a:extLst>
              <a:ext uri="{FF2B5EF4-FFF2-40B4-BE49-F238E27FC236}">
                <a16:creationId xmlns:a16="http://schemas.microsoft.com/office/drawing/2014/main" id="{9E0173FF-A4AB-C64B-9C58-149B49951FED}"/>
              </a:ext>
            </a:extLst>
          </p:cNvPr>
          <p:cNvSpPr/>
          <p:nvPr/>
        </p:nvSpPr>
        <p:spPr>
          <a:xfrm>
            <a:off x="7887121"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spécifiques à cette APSA</a:t>
            </a:r>
          </a:p>
          <a:p>
            <a:pPr algn="ct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 Glide/</a:t>
            </a:r>
            <a:r>
              <a:rPr lang="fr-FR" sz="2600" dirty="0" err="1">
                <a:solidFill>
                  <a:schemeClr val="bg1"/>
                </a:solidFill>
                <a:latin typeface="Avenir Next" panose="020B0503020202020204" pitchFamily="34" charset="0"/>
              </a:rPr>
              <a:t>Padlet</a:t>
            </a:r>
            <a:r>
              <a:rPr lang="fr-FR" sz="2600" dirty="0">
                <a:solidFill>
                  <a:schemeClr val="bg1"/>
                </a:solidFill>
                <a:latin typeface="Avenir Next" panose="020B0503020202020204" pitchFamily="34" charset="0"/>
              </a:rPr>
              <a:t>/</a:t>
            </a:r>
          </a:p>
          <a:p>
            <a:pPr algn="ctr"/>
            <a:r>
              <a:rPr lang="fr-FR" sz="2600" dirty="0">
                <a:solidFill>
                  <a:schemeClr val="bg1"/>
                </a:solidFill>
                <a:latin typeface="Avenir Next" panose="020B0503020202020204" pitchFamily="34" charset="0"/>
              </a:rPr>
              <a:t>Chaine vidéo APSA</a:t>
            </a:r>
          </a:p>
        </p:txBody>
      </p:sp>
      <p:sp>
        <p:nvSpPr>
          <p:cNvPr id="80" name="Rectangle 79">
            <a:hlinkClick r:id="rId7" action="ppaction://hlinksldjump"/>
            <a:extLst>
              <a:ext uri="{FF2B5EF4-FFF2-40B4-BE49-F238E27FC236}">
                <a16:creationId xmlns:a16="http://schemas.microsoft.com/office/drawing/2014/main" id="{7F7DF43E-66DD-CE4D-B606-A98F4B05FDCA}"/>
              </a:ext>
            </a:extLst>
          </p:cNvPr>
          <p:cNvSpPr/>
          <p:nvPr/>
        </p:nvSpPr>
        <p:spPr>
          <a:xfrm>
            <a:off x="7887122" y="1934493"/>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Applications transversales utilisables dans cette APSA</a:t>
            </a:r>
          </a:p>
        </p:txBody>
      </p:sp>
      <p:sp>
        <p:nvSpPr>
          <p:cNvPr id="83" name="Rectangle 82">
            <a:hlinkClick r:id="rId8" action="ppaction://hlinksldjump"/>
            <a:extLst>
              <a:ext uri="{FF2B5EF4-FFF2-40B4-BE49-F238E27FC236}">
                <a16:creationId xmlns:a16="http://schemas.microsoft.com/office/drawing/2014/main" id="{B0C1F03D-97D6-FB48-95FE-EF0287161AF9}"/>
              </a:ext>
            </a:extLst>
          </p:cNvPr>
          <p:cNvSpPr/>
          <p:nvPr/>
        </p:nvSpPr>
        <p:spPr>
          <a:xfrm>
            <a:off x="3368849" y="5886206"/>
            <a:ext cx="3148531" cy="314194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1"/>
                </a:solidFill>
                <a:latin typeface="Avenir Next" panose="020B0503020202020204" pitchFamily="34" charset="0"/>
              </a:rPr>
              <a:t>Tableurs </a:t>
            </a:r>
          </a:p>
          <a:p>
            <a:pPr algn="ctr"/>
            <a:r>
              <a:rPr lang="fr-FR" sz="2600" dirty="0">
                <a:solidFill>
                  <a:schemeClr val="bg1"/>
                </a:solidFill>
                <a:latin typeface="Avenir Next" panose="020B0503020202020204" pitchFamily="34" charset="0"/>
              </a:rPr>
              <a:t>Et</a:t>
            </a:r>
          </a:p>
          <a:p>
            <a:pPr algn="ctr"/>
            <a:r>
              <a:rPr lang="fr-FR" sz="2600" dirty="0">
                <a:solidFill>
                  <a:schemeClr val="bg1"/>
                </a:solidFill>
                <a:latin typeface="Avenir Next" panose="020B0503020202020204" pitchFamily="34" charset="0"/>
              </a:rPr>
              <a:t> diaporamas</a:t>
            </a:r>
          </a:p>
        </p:txBody>
      </p:sp>
      <p:sp>
        <p:nvSpPr>
          <p:cNvPr id="86" name="Rectangle 85">
            <a:hlinkClick r:id="" action="ppaction://noaction"/>
            <a:extLst>
              <a:ext uri="{FF2B5EF4-FFF2-40B4-BE49-F238E27FC236}">
                <a16:creationId xmlns:a16="http://schemas.microsoft.com/office/drawing/2014/main" id="{70D9F489-B45F-F04A-AD83-962EBB1FAA21}"/>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a:t>
            </a:r>
          </a:p>
        </p:txBody>
      </p:sp>
      <p:sp>
        <p:nvSpPr>
          <p:cNvPr id="13" name="Rectangle 12">
            <a:hlinkClick r:id="rId3" action="ppaction://hlinksldjump"/>
            <a:extLst>
              <a:ext uri="{FF2B5EF4-FFF2-40B4-BE49-F238E27FC236}">
                <a16:creationId xmlns:a16="http://schemas.microsoft.com/office/drawing/2014/main" id="{13182806-E84D-6546-B8A0-BA63A8F6EFDE}"/>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14" name="Image 13">
            <a:hlinkClick r:id="" action="ppaction://noaction"/>
            <a:extLst>
              <a:ext uri="{FF2B5EF4-FFF2-40B4-BE49-F238E27FC236}">
                <a16:creationId xmlns:a16="http://schemas.microsoft.com/office/drawing/2014/main" id="{6EC02455-3A6C-514A-859A-C5F9DE87C237}"/>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13079154" y="57926"/>
            <a:ext cx="711163" cy="1251286"/>
          </a:xfrm>
          <a:prstGeom prst="rect">
            <a:avLst/>
          </a:prstGeom>
        </p:spPr>
      </p:pic>
    </p:spTree>
    <p:extLst>
      <p:ext uri="{BB962C8B-B14F-4D97-AF65-F5344CB8AC3E}">
        <p14:creationId xmlns:p14="http://schemas.microsoft.com/office/powerpoint/2010/main" val="544720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7290E5D-FA9B-7549-A044-B8E03F99E088}"/>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49">
            <a:extLst>
              <a:ext uri="{FF2B5EF4-FFF2-40B4-BE49-F238E27FC236}">
                <a16:creationId xmlns:a16="http://schemas.microsoft.com/office/drawing/2014/main" id="{6216D6A7-4156-A640-AF67-F796C2A6DC74}"/>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hlinkClick r:id="" action="ppaction://noaction"/>
            <a:extLst>
              <a:ext uri="{FF2B5EF4-FFF2-40B4-BE49-F238E27FC236}">
                <a16:creationId xmlns:a16="http://schemas.microsoft.com/office/drawing/2014/main" id="{CB39F8EE-F093-674C-98A9-ECF2ACA83F9E}"/>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matériels numérique</a:t>
            </a:r>
          </a:p>
        </p:txBody>
      </p:sp>
      <p:pic>
        <p:nvPicPr>
          <p:cNvPr id="64" name="Image 63">
            <a:extLst>
              <a:ext uri="{FF2B5EF4-FFF2-40B4-BE49-F238E27FC236}">
                <a16:creationId xmlns:a16="http://schemas.microsoft.com/office/drawing/2014/main" id="{C46B9616-826A-284A-BE43-59594E1C31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74823" y="1459281"/>
            <a:ext cx="1107991" cy="1107991"/>
          </a:xfrm>
          <a:prstGeom prst="rect">
            <a:avLst/>
          </a:prstGeom>
        </p:spPr>
      </p:pic>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Matériels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5D5924FF-D2A6-804F-A06A-DE3AE5688C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905" y="3154744"/>
            <a:ext cx="1345826" cy="1345826"/>
          </a:xfrm>
          <a:prstGeom prst="rect">
            <a:avLst/>
          </a:prstGeom>
        </p:spPr>
      </p:pic>
      <p:pic>
        <p:nvPicPr>
          <p:cNvPr id="58" name="Image 57">
            <a:extLst>
              <a:ext uri="{FF2B5EF4-FFF2-40B4-BE49-F238E27FC236}">
                <a16:creationId xmlns:a16="http://schemas.microsoft.com/office/drawing/2014/main" id="{430A8635-7BA0-EF40-86B8-6600A6354725}"/>
              </a:ext>
            </a:extLst>
          </p:cNvPr>
          <p:cNvPicPr>
            <a:picLocks noChangeAspect="1"/>
          </p:cNvPicPr>
          <p:nvPr/>
        </p:nvPicPr>
        <p:blipFill>
          <a:blip r:embed="rId5"/>
          <a:stretch>
            <a:fillRect/>
          </a:stretch>
        </p:blipFill>
        <p:spPr>
          <a:xfrm>
            <a:off x="7916362" y="5010992"/>
            <a:ext cx="1185369" cy="1018416"/>
          </a:xfrm>
          <a:prstGeom prst="rect">
            <a:avLst/>
          </a:prstGeom>
        </p:spPr>
      </p:pic>
      <p:pic>
        <p:nvPicPr>
          <p:cNvPr id="66" name="Image 65">
            <a:extLst>
              <a:ext uri="{FF2B5EF4-FFF2-40B4-BE49-F238E27FC236}">
                <a16:creationId xmlns:a16="http://schemas.microsoft.com/office/drawing/2014/main" id="{411AA1CE-B468-C745-841B-F1C4C487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814" y="3801743"/>
            <a:ext cx="1402628" cy="1246780"/>
          </a:xfrm>
          <a:prstGeom prst="rect">
            <a:avLst/>
          </a:prstGeom>
        </p:spPr>
      </p:pic>
      <p:pic>
        <p:nvPicPr>
          <p:cNvPr id="68" name="Image 67">
            <a:extLst>
              <a:ext uri="{FF2B5EF4-FFF2-40B4-BE49-F238E27FC236}">
                <a16:creationId xmlns:a16="http://schemas.microsoft.com/office/drawing/2014/main" id="{6B2352BE-359E-BE41-B172-1C286E192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217" y="1494011"/>
            <a:ext cx="1648654" cy="1078559"/>
          </a:xfrm>
          <a:prstGeom prst="rect">
            <a:avLst/>
          </a:prstGeom>
        </p:spPr>
      </p:pic>
      <p:sp>
        <p:nvSpPr>
          <p:cNvPr id="16" name="Rectangle 15">
            <a:hlinkClick r:id="" action="ppaction://noaction"/>
            <a:extLst>
              <a:ext uri="{FF2B5EF4-FFF2-40B4-BE49-F238E27FC236}">
                <a16:creationId xmlns:a16="http://schemas.microsoft.com/office/drawing/2014/main" id="{8DCEE01F-783A-6A49-ACBD-C00643643F2E}"/>
              </a:ext>
            </a:extLst>
          </p:cNvPr>
          <p:cNvSpPr/>
          <p:nvPr/>
        </p:nvSpPr>
        <p:spPr>
          <a:xfrm>
            <a:off x="1965871" y="1607501"/>
            <a:ext cx="56107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Carnet numérique personnalisé</a:t>
            </a:r>
          </a:p>
          <a:p>
            <a:r>
              <a:rPr lang="fr-FR" sz="1600" dirty="0">
                <a:solidFill>
                  <a:srgbClr val="2A2A2A"/>
                </a:solidFill>
                <a:latin typeface="Avenir Next" panose="020B0503020202020204" pitchFamily="34" charset="0"/>
              </a:rPr>
              <a:t>Individualisation des contenus (méthode d’entrainement personnalisée, choix des pas, suivi des progrès, ..)</a:t>
            </a:r>
          </a:p>
          <a:p>
            <a:r>
              <a:rPr lang="fr-FR" sz="1600" dirty="0">
                <a:solidFill>
                  <a:srgbClr val="2A2A2A"/>
                </a:solidFill>
                <a:latin typeface="Avenir Next" panose="020B0503020202020204" pitchFamily="34" charset="0"/>
              </a:rPr>
              <a:t>Analyse de la motricité (Gainage, pose du pied, coordination, …)</a:t>
            </a:r>
          </a:p>
          <a:p>
            <a:r>
              <a:rPr lang="fr-FR" sz="1600" dirty="0">
                <a:solidFill>
                  <a:srgbClr val="2A2A2A"/>
                </a:solidFill>
                <a:latin typeface="Avenir Next" panose="020B0503020202020204" pitchFamily="34" charset="0"/>
              </a:rPr>
              <a:t>Consultation de contenus divers (anatomie, exercices, nutrition, …)</a:t>
            </a:r>
          </a:p>
          <a:p>
            <a:r>
              <a:rPr lang="fr-FR" sz="1600" dirty="0">
                <a:solidFill>
                  <a:srgbClr val="2A2A2A"/>
                </a:solidFill>
                <a:latin typeface="Avenir Next" panose="020B0503020202020204" pitchFamily="34" charset="0"/>
              </a:rPr>
              <a:t>Utilisation d’applications (natives, tableurs, diaporamas, …)</a:t>
            </a:r>
          </a:p>
        </p:txBody>
      </p:sp>
      <p:sp>
        <p:nvSpPr>
          <p:cNvPr id="69" name="Rectangle 68">
            <a:hlinkClick r:id="" action="ppaction://noaction"/>
            <a:extLst>
              <a:ext uri="{FF2B5EF4-FFF2-40B4-BE49-F238E27FC236}">
                <a16:creationId xmlns:a16="http://schemas.microsoft.com/office/drawing/2014/main" id="{CC432912-D442-864D-A5C6-25973164875B}"/>
              </a:ext>
            </a:extLst>
          </p:cNvPr>
          <p:cNvSpPr/>
          <p:nvPr/>
        </p:nvSpPr>
        <p:spPr>
          <a:xfrm>
            <a:off x="9281058" y="1323353"/>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l’effort :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calories,  …</a:t>
            </a:r>
          </a:p>
          <a:p>
            <a:r>
              <a:rPr lang="fr-FR" sz="1600" dirty="0">
                <a:solidFill>
                  <a:srgbClr val="2A2A2A"/>
                </a:solidFill>
                <a:latin typeface="Avenir Next" panose="020B0503020202020204" pitchFamily="34" charset="0"/>
              </a:rPr>
              <a:t>Individualisation du travail.</a:t>
            </a:r>
          </a:p>
        </p:txBody>
      </p:sp>
      <p:sp>
        <p:nvSpPr>
          <p:cNvPr id="71" name="Rectangle 70">
            <a:hlinkClick r:id="" action="ppaction://noaction"/>
            <a:extLst>
              <a:ext uri="{FF2B5EF4-FFF2-40B4-BE49-F238E27FC236}">
                <a16:creationId xmlns:a16="http://schemas.microsoft.com/office/drawing/2014/main" id="{6DD55F88-1AA6-D741-AE57-A93A9A2BCDF1}"/>
              </a:ext>
            </a:extLst>
          </p:cNvPr>
          <p:cNvSpPr/>
          <p:nvPr/>
        </p:nvSpPr>
        <p:spPr>
          <a:xfrm>
            <a:off x="1995666" y="3876475"/>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Projection de contenus, démonstration de pas, déléguer l’apprentissage de nouveaux pas, projection d’un échauffement à suivre,…</a:t>
            </a:r>
          </a:p>
          <a:p>
            <a:r>
              <a:rPr lang="fr-FR" sz="1600" dirty="0">
                <a:solidFill>
                  <a:srgbClr val="2A2A2A"/>
                </a:solidFill>
                <a:latin typeface="Avenir Next" panose="020B0503020202020204" pitchFamily="34" charset="0"/>
              </a:rPr>
              <a:t>Vidéos explicatives sur le fonctionnement du corps humain, …</a:t>
            </a:r>
          </a:p>
          <a:p>
            <a:r>
              <a:rPr lang="fr-FR" sz="1600" dirty="0">
                <a:solidFill>
                  <a:srgbClr val="2A2A2A"/>
                </a:solidFill>
                <a:latin typeface="Avenir Next" panose="020B0503020202020204" pitchFamily="34" charset="0"/>
              </a:rPr>
              <a:t>Projection de plusieurs chronomètres simultanés</a:t>
            </a:r>
          </a:p>
        </p:txBody>
      </p:sp>
      <p:sp>
        <p:nvSpPr>
          <p:cNvPr id="53" name="Rectangle 52">
            <a:hlinkClick r:id="" action="ppaction://noaction"/>
            <a:extLst>
              <a:ext uri="{FF2B5EF4-FFF2-40B4-BE49-F238E27FC236}">
                <a16:creationId xmlns:a16="http://schemas.microsoft.com/office/drawing/2014/main" id="{02963ECE-2FDF-414D-AABE-830DE969F937}"/>
              </a:ext>
            </a:extLst>
          </p:cNvPr>
          <p:cNvSpPr/>
          <p:nvPr/>
        </p:nvSpPr>
        <p:spPr>
          <a:xfrm>
            <a:off x="9304645" y="307811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Ambiance musicale</a:t>
            </a:r>
          </a:p>
          <a:p>
            <a:r>
              <a:rPr lang="fr-FR" sz="1600" dirty="0">
                <a:solidFill>
                  <a:srgbClr val="2A2A2A"/>
                </a:solidFill>
                <a:latin typeface="Avenir Next" panose="020B0503020202020204" pitchFamily="34" charset="0"/>
              </a:rPr>
              <a:t>Gestion automatique des </a:t>
            </a:r>
            <a:r>
              <a:rPr lang="fr-FR" sz="1600" dirty="0" err="1">
                <a:solidFill>
                  <a:srgbClr val="2A2A2A"/>
                </a:solidFill>
                <a:latin typeface="Avenir Next" panose="020B0503020202020204" pitchFamily="34" charset="0"/>
              </a:rPr>
              <a:t>timers</a:t>
            </a:r>
            <a:endParaRPr lang="fr-FR" sz="1600" dirty="0">
              <a:solidFill>
                <a:srgbClr val="2A2A2A"/>
              </a:solidFill>
              <a:latin typeface="Avenir Next" panose="020B0503020202020204" pitchFamily="34" charset="0"/>
            </a:endParaRPr>
          </a:p>
        </p:txBody>
      </p:sp>
      <p:sp>
        <p:nvSpPr>
          <p:cNvPr id="54" name="Rectangle 53">
            <a:hlinkClick r:id="" action="ppaction://noaction"/>
            <a:extLst>
              <a:ext uri="{FF2B5EF4-FFF2-40B4-BE49-F238E27FC236}">
                <a16:creationId xmlns:a16="http://schemas.microsoft.com/office/drawing/2014/main" id="{E6537E58-CDA6-E943-88D4-0468C8804F72}"/>
              </a:ext>
            </a:extLst>
          </p:cNvPr>
          <p:cNvSpPr/>
          <p:nvPr/>
        </p:nvSpPr>
        <p:spPr>
          <a:xfrm>
            <a:off x="9304645" y="4885050"/>
            <a:ext cx="451315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Consultation de contenus divers sécurisés.</a:t>
            </a:r>
          </a:p>
          <a:p>
            <a:r>
              <a:rPr lang="fr-FR" sz="1600" dirty="0">
                <a:solidFill>
                  <a:srgbClr val="2A2A2A"/>
                </a:solidFill>
                <a:latin typeface="Avenir Next" panose="020B0503020202020204" pitchFamily="34" charset="0"/>
              </a:rPr>
              <a:t>Envoi des carnets d’entrainement, dépôt de fichiers, de vidéos, …)</a:t>
            </a:r>
          </a:p>
        </p:txBody>
      </p:sp>
      <p:pic>
        <p:nvPicPr>
          <p:cNvPr id="56" name="Image 55">
            <a:hlinkClick r:id="rId8" action="ppaction://hlinksldjump"/>
            <a:extLst>
              <a:ext uri="{FF2B5EF4-FFF2-40B4-BE49-F238E27FC236}">
                <a16:creationId xmlns:a16="http://schemas.microsoft.com/office/drawing/2014/main" id="{C1E8DFF2-A9D1-954D-AC11-84242298C861}"/>
              </a:ext>
            </a:extLst>
          </p:cNvPr>
          <p:cNvPicPr>
            <a:picLocks noChangeAspect="1"/>
          </p:cNvPicPr>
          <p:nvPr/>
        </p:nvPicPr>
        <p:blipFill>
          <a:blip r:embed="rId9"/>
          <a:srcRect/>
          <a:stretch/>
        </p:blipFill>
        <p:spPr>
          <a:xfrm>
            <a:off x="329286" y="238560"/>
            <a:ext cx="615891" cy="561146"/>
          </a:xfrm>
          <a:prstGeom prst="rect">
            <a:avLst/>
          </a:prstGeom>
        </p:spPr>
      </p:pic>
      <p:pic>
        <p:nvPicPr>
          <p:cNvPr id="5" name="Image 4">
            <a:extLst>
              <a:ext uri="{FF2B5EF4-FFF2-40B4-BE49-F238E27FC236}">
                <a16:creationId xmlns:a16="http://schemas.microsoft.com/office/drawing/2014/main" id="{D4ED1654-344C-374E-8858-7A46A7E3AA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1814" y="5756521"/>
            <a:ext cx="1281854" cy="2063591"/>
          </a:xfrm>
          <a:prstGeom prst="rect">
            <a:avLst/>
          </a:prstGeom>
        </p:spPr>
      </p:pic>
      <p:sp>
        <p:nvSpPr>
          <p:cNvPr id="21" name="Rectangle 20">
            <a:hlinkClick r:id="" action="ppaction://noaction"/>
            <a:extLst>
              <a:ext uri="{FF2B5EF4-FFF2-40B4-BE49-F238E27FC236}">
                <a16:creationId xmlns:a16="http://schemas.microsoft.com/office/drawing/2014/main" id="{327E73A4-B569-3C47-8CFF-606207840AA1}"/>
              </a:ext>
            </a:extLst>
          </p:cNvPr>
          <p:cNvSpPr/>
          <p:nvPr/>
        </p:nvSpPr>
        <p:spPr>
          <a:xfrm>
            <a:off x="1919679" y="5987388"/>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avec différé vidéo, en direct avec outil d’analyse, annotations, …</a:t>
            </a:r>
          </a:p>
          <a:p>
            <a:r>
              <a:rPr lang="fr-FR" sz="1600" dirty="0">
                <a:solidFill>
                  <a:srgbClr val="2A2A2A"/>
                </a:solidFill>
                <a:latin typeface="Avenir Next" panose="020B0503020202020204" pitchFamily="34" charset="0"/>
              </a:rPr>
              <a:t>Consultation de contenus sur un support fixe.</a:t>
            </a:r>
          </a:p>
          <a:p>
            <a:r>
              <a:rPr lang="fr-FR" sz="1600" dirty="0">
                <a:solidFill>
                  <a:srgbClr val="2A2A2A"/>
                </a:solidFill>
                <a:latin typeface="Avenir Next" panose="020B0503020202020204" pitchFamily="34" charset="0"/>
              </a:rPr>
              <a:t>Afficher un chronomètre.</a:t>
            </a:r>
          </a:p>
          <a:p>
            <a:r>
              <a:rPr lang="fr-FR" sz="1600" dirty="0">
                <a:solidFill>
                  <a:srgbClr val="2A2A2A"/>
                </a:solidFill>
                <a:latin typeface="Avenir Next" panose="020B0503020202020204" pitchFamily="34" charset="0"/>
              </a:rPr>
              <a:t>Travail du rôle de coach, de juge,…</a:t>
            </a:r>
          </a:p>
          <a:p>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CDE31623-EF15-C143-9C3E-732BCC89B918}"/>
              </a:ext>
            </a:extLst>
          </p:cNvPr>
          <p:cNvSpPr/>
          <p:nvPr/>
        </p:nvSpPr>
        <p:spPr>
          <a:xfrm>
            <a:off x="7667325" y="5810262"/>
            <a:ext cx="1842435"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Hootoo</a:t>
            </a:r>
            <a:r>
              <a:rPr lang="fr-FR" sz="1600" dirty="0">
                <a:solidFill>
                  <a:srgbClr val="2A2A2A"/>
                </a:solidFill>
                <a:latin typeface="Avenir Next" panose="020B0503020202020204" pitchFamily="34" charset="0"/>
              </a:rPr>
              <a:t> </a:t>
            </a: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6" name="Rectangle 25">
            <a:hlinkClick r:id="" action="ppaction://noaction"/>
            <a:extLst>
              <a:ext uri="{FF2B5EF4-FFF2-40B4-BE49-F238E27FC236}">
                <a16:creationId xmlns:a16="http://schemas.microsoft.com/office/drawing/2014/main" id="{E0A80158-0A29-0940-8FA2-4DAA194BBF60}"/>
              </a:ext>
            </a:extLst>
          </p:cNvPr>
          <p:cNvSpPr/>
          <p:nvPr/>
        </p:nvSpPr>
        <p:spPr>
          <a:xfrm>
            <a:off x="7957015" y="4238468"/>
            <a:ext cx="1548740"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Enceinte</a:t>
            </a:r>
          </a:p>
        </p:txBody>
      </p:sp>
      <p:sp>
        <p:nvSpPr>
          <p:cNvPr id="27" name="Rectangle 26">
            <a:hlinkClick r:id="" action="ppaction://noaction"/>
            <a:extLst>
              <a:ext uri="{FF2B5EF4-FFF2-40B4-BE49-F238E27FC236}">
                <a16:creationId xmlns:a16="http://schemas.microsoft.com/office/drawing/2014/main" id="{86BBBB73-1CCB-8B40-AD9E-300D6B9ECF65}"/>
              </a:ext>
            </a:extLst>
          </p:cNvPr>
          <p:cNvSpPr/>
          <p:nvPr/>
        </p:nvSpPr>
        <p:spPr>
          <a:xfrm>
            <a:off x="7309471" y="2456492"/>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Montre cardio-fréquencemètre</a:t>
            </a:r>
          </a:p>
        </p:txBody>
      </p:sp>
      <p:sp>
        <p:nvSpPr>
          <p:cNvPr id="28" name="Rectangle 27">
            <a:hlinkClick r:id="" action="ppaction://noaction"/>
            <a:extLst>
              <a:ext uri="{FF2B5EF4-FFF2-40B4-BE49-F238E27FC236}">
                <a16:creationId xmlns:a16="http://schemas.microsoft.com/office/drawing/2014/main" id="{B4C97CCF-1092-C545-8B35-29DCE3B361F2}"/>
              </a:ext>
            </a:extLst>
          </p:cNvPr>
          <p:cNvSpPr/>
          <p:nvPr/>
        </p:nvSpPr>
        <p:spPr>
          <a:xfrm>
            <a:off x="82038" y="2312598"/>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Tablettes - smartphones</a:t>
            </a:r>
          </a:p>
        </p:txBody>
      </p:sp>
      <p:sp>
        <p:nvSpPr>
          <p:cNvPr id="29" name="Rectangle 28">
            <a:hlinkClick r:id="" action="ppaction://noaction"/>
            <a:extLst>
              <a:ext uri="{FF2B5EF4-FFF2-40B4-BE49-F238E27FC236}">
                <a16:creationId xmlns:a16="http://schemas.microsoft.com/office/drawing/2014/main" id="{15D1EC1F-C922-5D4D-A380-7689F8190C0D}"/>
              </a:ext>
            </a:extLst>
          </p:cNvPr>
          <p:cNvSpPr/>
          <p:nvPr/>
        </p:nvSpPr>
        <p:spPr>
          <a:xfrm>
            <a:off x="84986" y="4603695"/>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projecteur</a:t>
            </a:r>
          </a:p>
          <a:p>
            <a:pPr algn="ctr"/>
            <a:r>
              <a:rPr lang="fr-FR" sz="1600" dirty="0" err="1">
                <a:solidFill>
                  <a:srgbClr val="2A2A2A"/>
                </a:solidFill>
                <a:latin typeface="Avenir Next" panose="020B0503020202020204" pitchFamily="34" charset="0"/>
              </a:rPr>
              <a:t>Picoprojecteur</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965C170-92F6-7D46-8C4B-8515852A1C9C}"/>
              </a:ext>
            </a:extLst>
          </p:cNvPr>
          <p:cNvSpPr/>
          <p:nvPr/>
        </p:nvSpPr>
        <p:spPr>
          <a:xfrm>
            <a:off x="84986" y="754441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Trépied</a:t>
            </a:r>
          </a:p>
        </p:txBody>
      </p:sp>
      <p:pic>
        <p:nvPicPr>
          <p:cNvPr id="11" name="Image 10">
            <a:extLst>
              <a:ext uri="{FF2B5EF4-FFF2-40B4-BE49-F238E27FC236}">
                <a16:creationId xmlns:a16="http://schemas.microsoft.com/office/drawing/2014/main" id="{E3423971-8D8C-F442-A9E0-3DD9D50AEAC1}"/>
              </a:ext>
            </a:extLst>
          </p:cNvPr>
          <p:cNvPicPr>
            <a:picLocks noChangeAspect="1"/>
          </p:cNvPicPr>
          <p:nvPr/>
        </p:nvPicPr>
        <p:blipFill>
          <a:blip r:embed="rId11"/>
          <a:stretch>
            <a:fillRect/>
          </a:stretch>
        </p:blipFill>
        <p:spPr>
          <a:xfrm>
            <a:off x="435926" y="8421065"/>
            <a:ext cx="1417131" cy="1417131"/>
          </a:xfrm>
          <a:prstGeom prst="rect">
            <a:avLst/>
          </a:prstGeom>
        </p:spPr>
      </p:pic>
      <p:sp>
        <p:nvSpPr>
          <p:cNvPr id="38" name="Rectangle 37">
            <a:hlinkClick r:id="" action="ppaction://noaction"/>
            <a:extLst>
              <a:ext uri="{FF2B5EF4-FFF2-40B4-BE49-F238E27FC236}">
                <a16:creationId xmlns:a16="http://schemas.microsoft.com/office/drawing/2014/main" id="{7D39EFD2-FC83-044C-9E14-94EB26DE2BA5}"/>
              </a:ext>
            </a:extLst>
          </p:cNvPr>
          <p:cNvSpPr/>
          <p:nvPr/>
        </p:nvSpPr>
        <p:spPr>
          <a:xfrm>
            <a:off x="46349" y="9413489"/>
            <a:ext cx="2196284" cy="751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Capteur polar (OH1)</a:t>
            </a:r>
          </a:p>
        </p:txBody>
      </p:sp>
      <p:sp>
        <p:nvSpPr>
          <p:cNvPr id="39" name="Rectangle 38">
            <a:hlinkClick r:id="" action="ppaction://noaction"/>
            <a:extLst>
              <a:ext uri="{FF2B5EF4-FFF2-40B4-BE49-F238E27FC236}">
                <a16:creationId xmlns:a16="http://schemas.microsoft.com/office/drawing/2014/main" id="{0B6D6C49-95E1-A44A-8BCB-9CE87286EB04}"/>
              </a:ext>
            </a:extLst>
          </p:cNvPr>
          <p:cNvSpPr/>
          <p:nvPr/>
        </p:nvSpPr>
        <p:spPr>
          <a:xfrm>
            <a:off x="1995666" y="8419294"/>
            <a:ext cx="5045357" cy="1417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Mesure de la fréquence cardiaque de l’ensemble des élèves d’une classe portant le même capteur. Régulation de la zone d’effort en temps réel.</a:t>
            </a:r>
          </a:p>
        </p:txBody>
      </p:sp>
      <p:sp>
        <p:nvSpPr>
          <p:cNvPr id="40" name="Rectangle 39">
            <a:hlinkClick r:id="rId8" action="ppaction://hlinksldjump"/>
            <a:extLst>
              <a:ext uri="{FF2B5EF4-FFF2-40B4-BE49-F238E27FC236}">
                <a16:creationId xmlns:a16="http://schemas.microsoft.com/office/drawing/2014/main" id="{2BE70466-85DD-BB4A-B36B-2CF59EE10772}"/>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37" name="Image 36">
            <a:hlinkClick r:id="" action="ppaction://noaction"/>
            <a:extLst>
              <a:ext uri="{FF2B5EF4-FFF2-40B4-BE49-F238E27FC236}">
                <a16:creationId xmlns:a16="http://schemas.microsoft.com/office/drawing/2014/main" id="{3BE80AC6-0175-DB4A-BD27-93CF1BDDC4C3}"/>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13079154" y="57926"/>
            <a:ext cx="711163" cy="1251286"/>
          </a:xfrm>
          <a:prstGeom prst="rect">
            <a:avLst/>
          </a:prstGeom>
        </p:spPr>
      </p:pic>
    </p:spTree>
    <p:extLst>
      <p:ext uri="{BB962C8B-B14F-4D97-AF65-F5344CB8AC3E}">
        <p14:creationId xmlns:p14="http://schemas.microsoft.com/office/powerpoint/2010/main" val="1503121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77265D-7A63-6245-B1F4-CFF8F82B31B3}"/>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37">
            <a:extLst>
              <a:ext uri="{FF2B5EF4-FFF2-40B4-BE49-F238E27FC236}">
                <a16:creationId xmlns:a16="http://schemas.microsoft.com/office/drawing/2014/main" id="{F36D05C7-2B99-1045-9E61-FC6FF05455D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hlinkClick r:id="" action="ppaction://noaction"/>
            <a:extLst>
              <a:ext uri="{FF2B5EF4-FFF2-40B4-BE49-F238E27FC236}">
                <a16:creationId xmlns:a16="http://schemas.microsoft.com/office/drawing/2014/main" id="{9DFF7EB1-0384-5042-977A-A290455BFDD2}"/>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applications transversales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a:t>
            </a:r>
            <a:r>
              <a:rPr lang="fr-FR" dirty="0" err="1">
                <a:latin typeface="Avenir Next" panose="020B0503020202020204" pitchFamily="34" charset="0"/>
              </a:rPr>
              <a:t>trans</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extLst>
              <a:ext uri="{FF2B5EF4-FFF2-40B4-BE49-F238E27FC236}">
                <a16:creationId xmlns:a16="http://schemas.microsoft.com/office/drawing/2014/main" id="{B08F4CBD-C9E4-CB49-BC80-2CA8D618DC10}"/>
              </a:ext>
            </a:extLst>
          </p:cNvPr>
          <p:cNvPicPr>
            <a:picLocks noChangeAspect="1"/>
          </p:cNvPicPr>
          <p:nvPr/>
        </p:nvPicPr>
        <p:blipFill>
          <a:blip r:embed="rId5"/>
          <a:stretch>
            <a:fillRect/>
          </a:stretch>
        </p:blipFill>
        <p:spPr>
          <a:xfrm>
            <a:off x="252385" y="9312073"/>
            <a:ext cx="1149831" cy="1019354"/>
          </a:xfrm>
          <a:prstGeom prst="rect">
            <a:avLst/>
          </a:prstGeom>
        </p:spPr>
      </p:pic>
      <p:pic>
        <p:nvPicPr>
          <p:cNvPr id="48" name="Image 47">
            <a:extLst>
              <a:ext uri="{FF2B5EF4-FFF2-40B4-BE49-F238E27FC236}">
                <a16:creationId xmlns:a16="http://schemas.microsoft.com/office/drawing/2014/main" id="{F0F6A47D-9E56-AE4E-90A3-9AF3AA2F13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64" y="7842586"/>
            <a:ext cx="914400" cy="954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0" name="Connecteur droit 39">
            <a:extLst>
              <a:ext uri="{FF2B5EF4-FFF2-40B4-BE49-F238E27FC236}">
                <a16:creationId xmlns:a16="http://schemas.microsoft.com/office/drawing/2014/main" id="{0EE8E261-4D1E-4945-9B0C-5C946BEB3676}"/>
              </a:ext>
            </a:extLst>
          </p:cNvPr>
          <p:cNvCxnSpPr>
            <a:cxnSpLocks/>
            <a:endCxn id="29" idx="1"/>
          </p:cNvCxnSpPr>
          <p:nvPr/>
        </p:nvCxnSpPr>
        <p:spPr>
          <a:xfrm>
            <a:off x="7200107" y="1744653"/>
            <a:ext cx="871" cy="55917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F4760383-67DB-E740-9727-ACB45D434D3E}"/>
              </a:ext>
            </a:extLst>
          </p:cNvPr>
          <p:cNvSpPr/>
          <p:nvPr/>
        </p:nvSpPr>
        <p:spPr>
          <a:xfrm>
            <a:off x="1461989" y="9168864"/>
            <a:ext cx="5625761" cy="1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Partage de contenus à toute une classe (vidéos de pas, de blocs complets, de carnet d’entrainement, information santé et nutrition, …). Récupération de données élèves (carnet d’entrainement, retour d’une analyse d’un élève coach (analyse d’une image, vidéo, …)</a:t>
            </a:r>
          </a:p>
        </p:txBody>
      </p:sp>
      <p:sp>
        <p:nvSpPr>
          <p:cNvPr id="50" name="Rectangle 49">
            <a:hlinkClick r:id="" action="ppaction://noaction"/>
            <a:extLst>
              <a:ext uri="{FF2B5EF4-FFF2-40B4-BE49-F238E27FC236}">
                <a16:creationId xmlns:a16="http://schemas.microsoft.com/office/drawing/2014/main" id="{C4D5944A-43AA-FF4B-B328-363C6A79684E}"/>
              </a:ext>
            </a:extLst>
          </p:cNvPr>
          <p:cNvSpPr/>
          <p:nvPr/>
        </p:nvSpPr>
        <p:spPr>
          <a:xfrm>
            <a:off x="8643578" y="1723582"/>
            <a:ext cx="1666009"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Synchroniser l’ensemble des </a:t>
            </a:r>
            <a:r>
              <a:rPr lang="fr-FR" sz="1600" dirty="0" err="1">
                <a:solidFill>
                  <a:srgbClr val="2A2A2A"/>
                </a:solidFill>
                <a:latin typeface="Avenir Next" panose="020B0503020202020204" pitchFamily="34" charset="0"/>
              </a:rPr>
              <a:t>bpm</a:t>
            </a:r>
            <a:r>
              <a:rPr lang="fr-FR" sz="1600" dirty="0">
                <a:solidFill>
                  <a:srgbClr val="2A2A2A"/>
                </a:solidFill>
                <a:latin typeface="Avenir Next" panose="020B0503020202020204" pitchFamily="34" charset="0"/>
              </a:rPr>
              <a:t> au sein d’une classe</a:t>
            </a:r>
          </a:p>
        </p:txBody>
      </p:sp>
      <p:sp>
        <p:nvSpPr>
          <p:cNvPr id="51" name="Rectangle 50">
            <a:hlinkClick r:id="" action="ppaction://noaction"/>
            <a:extLst>
              <a:ext uri="{FF2B5EF4-FFF2-40B4-BE49-F238E27FC236}">
                <a16:creationId xmlns:a16="http://schemas.microsoft.com/office/drawing/2014/main" id="{DAE4D504-72B9-AA41-A3B5-5B5C03CBA8BB}"/>
              </a:ext>
            </a:extLst>
          </p:cNvPr>
          <p:cNvSpPr/>
          <p:nvPr/>
        </p:nvSpPr>
        <p:spPr>
          <a:xfrm>
            <a:off x="1561116" y="7783066"/>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Gestion des temps d’exercices, séries, </a:t>
            </a:r>
            <a:r>
              <a:rPr lang="fr-FR" sz="1600" dirty="0" err="1">
                <a:solidFill>
                  <a:srgbClr val="2A2A2A"/>
                </a:solidFill>
                <a:latin typeface="Avenir Next" panose="020B0503020202020204" pitchFamily="34" charset="0"/>
              </a:rPr>
              <a:t>réps</a:t>
            </a:r>
            <a:r>
              <a:rPr lang="fr-FR" sz="1600" dirty="0">
                <a:solidFill>
                  <a:srgbClr val="2A2A2A"/>
                </a:solidFill>
                <a:latin typeface="Avenir Next" panose="020B0503020202020204" pitchFamily="34" charset="0"/>
              </a:rPr>
              <a:t>, récupération, …Automatisation des taches de chronométrage. Individualisation des temps de travail.</a:t>
            </a:r>
          </a:p>
        </p:txBody>
      </p:sp>
      <p:sp>
        <p:nvSpPr>
          <p:cNvPr id="53" name="Rectangle 52">
            <a:hlinkClick r:id="" action="ppaction://noaction"/>
            <a:extLst>
              <a:ext uri="{FF2B5EF4-FFF2-40B4-BE49-F238E27FC236}">
                <a16:creationId xmlns:a16="http://schemas.microsoft.com/office/drawing/2014/main" id="{6CF5AE58-83FE-2941-A41C-5625B9D951E9}"/>
              </a:ext>
            </a:extLst>
          </p:cNvPr>
          <p:cNvSpPr/>
          <p:nvPr/>
        </p:nvSpPr>
        <p:spPr>
          <a:xfrm>
            <a:off x="8643578" y="304622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Suivi des élèves. Gestion de plusieurs chronomètres simultanément.</a:t>
            </a:r>
          </a:p>
          <a:p>
            <a:r>
              <a:rPr lang="fr-FR" sz="1600" dirty="0">
                <a:solidFill>
                  <a:srgbClr val="2A2A2A"/>
                </a:solidFill>
                <a:latin typeface="Avenir Next" panose="020B0503020202020204" pitchFamily="34" charset="0"/>
              </a:rPr>
              <a:t>Evaluation des AFL(P), attribution de points, validation de compétences,…</a:t>
            </a:r>
          </a:p>
        </p:txBody>
      </p:sp>
      <p:pic>
        <p:nvPicPr>
          <p:cNvPr id="54" name="Image 53">
            <a:hlinkClick r:id="rId7" action="ppaction://hlinksldjump"/>
            <a:extLst>
              <a:ext uri="{FF2B5EF4-FFF2-40B4-BE49-F238E27FC236}">
                <a16:creationId xmlns:a16="http://schemas.microsoft.com/office/drawing/2014/main" id="{D72007BA-3C77-CF46-9AE7-FE8E322625F1}"/>
              </a:ext>
            </a:extLst>
          </p:cNvPr>
          <p:cNvPicPr>
            <a:picLocks noChangeAspect="1"/>
          </p:cNvPicPr>
          <p:nvPr/>
        </p:nvPicPr>
        <p:blipFill>
          <a:blip r:embed="rId8"/>
          <a:srcRect/>
          <a:stretch/>
        </p:blipFill>
        <p:spPr>
          <a:xfrm>
            <a:off x="329286" y="238560"/>
            <a:ext cx="615891" cy="561146"/>
          </a:xfrm>
          <a:prstGeom prst="rect">
            <a:avLst/>
          </a:prstGeom>
        </p:spPr>
      </p:pic>
      <p:sp>
        <p:nvSpPr>
          <p:cNvPr id="22" name="Rectangle 21">
            <a:hlinkClick r:id="" action="ppaction://noaction"/>
            <a:extLst>
              <a:ext uri="{FF2B5EF4-FFF2-40B4-BE49-F238E27FC236}">
                <a16:creationId xmlns:a16="http://schemas.microsoft.com/office/drawing/2014/main" id="{6151AF78-AAEB-8C4B-9382-27EE38462C61}"/>
              </a:ext>
            </a:extLst>
          </p:cNvPr>
          <p:cNvSpPr/>
          <p:nvPr/>
        </p:nvSpPr>
        <p:spPr>
          <a:xfrm>
            <a:off x="7246020" y="271709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Polar team</a:t>
            </a:r>
          </a:p>
        </p:txBody>
      </p:sp>
      <p:sp>
        <p:nvSpPr>
          <p:cNvPr id="23" name="Rectangle 22">
            <a:hlinkClick r:id="" action="ppaction://noaction"/>
            <a:extLst>
              <a:ext uri="{FF2B5EF4-FFF2-40B4-BE49-F238E27FC236}">
                <a16:creationId xmlns:a16="http://schemas.microsoft.com/office/drawing/2014/main" id="{DC03850D-3802-534D-875F-D248C10C0C50}"/>
              </a:ext>
            </a:extLst>
          </p:cNvPr>
          <p:cNvSpPr/>
          <p:nvPr/>
        </p:nvSpPr>
        <p:spPr>
          <a:xfrm>
            <a:off x="153475" y="870597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Timer</a:t>
            </a:r>
            <a:endParaRPr lang="fr-FR" sz="1600" dirty="0">
              <a:solidFill>
                <a:srgbClr val="2A2A2A"/>
              </a:solidFill>
              <a:latin typeface="Avenir Next" panose="020B0503020202020204" pitchFamily="34" charset="0"/>
            </a:endParaRPr>
          </a:p>
        </p:txBody>
      </p:sp>
      <p:sp>
        <p:nvSpPr>
          <p:cNvPr id="24" name="Rectangle 23">
            <a:hlinkClick r:id="" action="ppaction://noaction"/>
            <a:extLst>
              <a:ext uri="{FF2B5EF4-FFF2-40B4-BE49-F238E27FC236}">
                <a16:creationId xmlns:a16="http://schemas.microsoft.com/office/drawing/2014/main" id="{A2C88653-426C-B845-B73B-5B893EDA9C9D}"/>
              </a:ext>
            </a:extLst>
          </p:cNvPr>
          <p:cNvSpPr/>
          <p:nvPr/>
        </p:nvSpPr>
        <p:spPr>
          <a:xfrm>
            <a:off x="7195857" y="417265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iDoceo</a:t>
            </a:r>
            <a:endParaRPr lang="fr-FR" sz="1600" dirty="0">
              <a:solidFill>
                <a:srgbClr val="2A2A2A"/>
              </a:solidFill>
              <a:latin typeface="Avenir Next" panose="020B0503020202020204" pitchFamily="34" charset="0"/>
            </a:endParaRPr>
          </a:p>
        </p:txBody>
      </p:sp>
      <p:sp>
        <p:nvSpPr>
          <p:cNvPr id="25" name="Rectangle 24">
            <a:hlinkClick r:id="" action="ppaction://noaction"/>
            <a:extLst>
              <a:ext uri="{FF2B5EF4-FFF2-40B4-BE49-F238E27FC236}">
                <a16:creationId xmlns:a16="http://schemas.microsoft.com/office/drawing/2014/main" id="{6A0B200C-EA81-9640-8F8A-C66FBF11E0C0}"/>
              </a:ext>
            </a:extLst>
          </p:cNvPr>
          <p:cNvSpPr/>
          <p:nvPr/>
        </p:nvSpPr>
        <p:spPr>
          <a:xfrm>
            <a:off x="97185" y="1015736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Tripmate</a:t>
            </a: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A94CA9D0-020C-B040-9505-17ACFE9FBD9F}"/>
              </a:ext>
            </a:extLst>
          </p:cNvPr>
          <p:cNvSpPr/>
          <p:nvPr/>
        </p:nvSpPr>
        <p:spPr>
          <a:xfrm>
            <a:off x="7259336" y="56227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Delay</a:t>
            </a:r>
          </a:p>
        </p:txBody>
      </p:sp>
      <p:sp>
        <p:nvSpPr>
          <p:cNvPr id="29" name="Rectangle 28">
            <a:hlinkClick r:id="" action="ppaction://noaction"/>
            <a:extLst>
              <a:ext uri="{FF2B5EF4-FFF2-40B4-BE49-F238E27FC236}">
                <a16:creationId xmlns:a16="http://schemas.microsoft.com/office/drawing/2014/main" id="{82F58740-7213-A94F-8E46-3E6AD7A48AE1}"/>
              </a:ext>
            </a:extLst>
          </p:cNvPr>
          <p:cNvSpPr/>
          <p:nvPr/>
        </p:nvSpPr>
        <p:spPr>
          <a:xfrm>
            <a:off x="7200978" y="707892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SlowMo</a:t>
            </a:r>
            <a:endParaRPr lang="fr-FR" sz="1600" dirty="0">
              <a:solidFill>
                <a:srgbClr val="2A2A2A"/>
              </a:solidFill>
              <a:latin typeface="Avenir Next" panose="020B0503020202020204" pitchFamily="34" charset="0"/>
            </a:endParaRPr>
          </a:p>
        </p:txBody>
      </p:sp>
      <p:sp>
        <p:nvSpPr>
          <p:cNvPr id="30" name="Rectangle 29">
            <a:hlinkClick r:id="" action="ppaction://noaction"/>
            <a:extLst>
              <a:ext uri="{FF2B5EF4-FFF2-40B4-BE49-F238E27FC236}">
                <a16:creationId xmlns:a16="http://schemas.microsoft.com/office/drawing/2014/main" id="{7139F614-46F0-2841-AD42-97A5786DDB9C}"/>
              </a:ext>
            </a:extLst>
          </p:cNvPr>
          <p:cNvSpPr/>
          <p:nvPr/>
        </p:nvSpPr>
        <p:spPr>
          <a:xfrm>
            <a:off x="8663351" y="4545373"/>
            <a:ext cx="5089754"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du tonus, de la pose des pieds, de la gestuelle</a:t>
            </a:r>
          </a:p>
          <a:p>
            <a:r>
              <a:rPr lang="fr-FR" sz="1600" dirty="0">
                <a:solidFill>
                  <a:srgbClr val="2A2A2A"/>
                </a:solidFill>
                <a:latin typeface="Avenir Next" panose="020B0503020202020204" pitchFamily="34" charset="0"/>
              </a:rPr>
              <a:t>Auto-analyse de ses réalisations.</a:t>
            </a:r>
          </a:p>
        </p:txBody>
      </p:sp>
      <p:sp>
        <p:nvSpPr>
          <p:cNvPr id="31" name="Rectangle 30">
            <a:hlinkClick r:id="" action="ppaction://noaction"/>
            <a:extLst>
              <a:ext uri="{FF2B5EF4-FFF2-40B4-BE49-F238E27FC236}">
                <a16:creationId xmlns:a16="http://schemas.microsoft.com/office/drawing/2014/main" id="{25904D71-FD91-ED49-94E8-BEDC81F26BCC}"/>
              </a:ext>
            </a:extLst>
          </p:cNvPr>
          <p:cNvSpPr/>
          <p:nvPr/>
        </p:nvSpPr>
        <p:spPr>
          <a:xfrm>
            <a:off x="8682392" y="6003173"/>
            <a:ext cx="5111825"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 la réalisation des pas, contenus sécuritaires?.. </a:t>
            </a:r>
          </a:p>
          <a:p>
            <a:r>
              <a:rPr lang="fr-FR" sz="1600" dirty="0">
                <a:solidFill>
                  <a:srgbClr val="2A2A2A"/>
                </a:solidFill>
                <a:latin typeface="Avenir Next" panose="020B0503020202020204" pitchFamily="34" charset="0"/>
              </a:rPr>
              <a:t>Travail du rôle de coach.</a:t>
            </a:r>
          </a:p>
        </p:txBody>
      </p:sp>
      <p:sp>
        <p:nvSpPr>
          <p:cNvPr id="34" name="Rectangle 33">
            <a:hlinkClick r:id="" action="ppaction://noaction"/>
            <a:extLst>
              <a:ext uri="{FF2B5EF4-FFF2-40B4-BE49-F238E27FC236}">
                <a16:creationId xmlns:a16="http://schemas.microsoft.com/office/drawing/2014/main" id="{B9F52551-CFE7-9540-ADDB-3D08A8DF72E4}"/>
              </a:ext>
            </a:extLst>
          </p:cNvPr>
          <p:cNvSpPr/>
          <p:nvPr/>
        </p:nvSpPr>
        <p:spPr>
          <a:xfrm>
            <a:off x="180708" y="292939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 </a:t>
            </a:r>
            <a:r>
              <a:rPr lang="fr-FR" sz="1600" dirty="0" err="1">
                <a:solidFill>
                  <a:srgbClr val="2A2A2A"/>
                </a:solidFill>
                <a:latin typeface="Avenir Next" panose="020B0503020202020204" pitchFamily="34" charset="0"/>
              </a:rPr>
              <a:t>eyes</a:t>
            </a:r>
            <a:endParaRPr lang="fr-FR" sz="1600" dirty="0">
              <a:solidFill>
                <a:srgbClr val="2A2A2A"/>
              </a:solidFill>
              <a:latin typeface="Avenir Next" panose="020B0503020202020204" pitchFamily="34" charset="0"/>
            </a:endParaRPr>
          </a:p>
        </p:txBody>
      </p:sp>
      <p:sp>
        <p:nvSpPr>
          <p:cNvPr id="37" name="Rectangle 36">
            <a:hlinkClick r:id="" action="ppaction://noaction"/>
            <a:extLst>
              <a:ext uri="{FF2B5EF4-FFF2-40B4-BE49-F238E27FC236}">
                <a16:creationId xmlns:a16="http://schemas.microsoft.com/office/drawing/2014/main" id="{BABEF993-9585-E04C-9886-63CD545511F5}"/>
              </a:ext>
            </a:extLst>
          </p:cNvPr>
          <p:cNvSpPr/>
          <p:nvPr/>
        </p:nvSpPr>
        <p:spPr>
          <a:xfrm>
            <a:off x="166698" y="4748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Vidéo coach miroir différé</a:t>
            </a:r>
          </a:p>
        </p:txBody>
      </p:sp>
      <p:sp>
        <p:nvSpPr>
          <p:cNvPr id="42" name="Rectangle 41">
            <a:hlinkClick r:id="" action="ppaction://noaction"/>
            <a:extLst>
              <a:ext uri="{FF2B5EF4-FFF2-40B4-BE49-F238E27FC236}">
                <a16:creationId xmlns:a16="http://schemas.microsoft.com/office/drawing/2014/main" id="{C5C9883C-8043-C84D-A821-363C342979D6}"/>
              </a:ext>
            </a:extLst>
          </p:cNvPr>
          <p:cNvSpPr/>
          <p:nvPr/>
        </p:nvSpPr>
        <p:spPr>
          <a:xfrm>
            <a:off x="1544396" y="3510813"/>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différé : correction du tonus, de la pose des pieds, de la gestuelle</a:t>
            </a:r>
          </a:p>
          <a:p>
            <a:r>
              <a:rPr lang="fr-FR" sz="1600" dirty="0">
                <a:solidFill>
                  <a:srgbClr val="2A2A2A"/>
                </a:solidFill>
                <a:latin typeface="Avenir Next" panose="020B0503020202020204" pitchFamily="34" charset="0"/>
              </a:rPr>
              <a:t>Auto-analyse de ses réalisations.</a:t>
            </a:r>
          </a:p>
        </p:txBody>
      </p:sp>
      <p:sp>
        <p:nvSpPr>
          <p:cNvPr id="43" name="Rectangle 42">
            <a:hlinkClick r:id="" action="ppaction://noaction"/>
            <a:extLst>
              <a:ext uri="{FF2B5EF4-FFF2-40B4-BE49-F238E27FC236}">
                <a16:creationId xmlns:a16="http://schemas.microsoft.com/office/drawing/2014/main" id="{C34C9064-6B9A-1944-A4D1-ECC2F5BF5509}"/>
              </a:ext>
            </a:extLst>
          </p:cNvPr>
          <p:cNvSpPr/>
          <p:nvPr/>
        </p:nvSpPr>
        <p:spPr>
          <a:xfrm>
            <a:off x="1662633" y="1756189"/>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Analyse de la motricité en enregistrant une vidéo  : correction de la réalisation des pas, contenus sécuritaires?.. </a:t>
            </a:r>
          </a:p>
          <a:p>
            <a:r>
              <a:rPr lang="fr-FR" sz="1600" dirty="0">
                <a:solidFill>
                  <a:srgbClr val="2A2A2A"/>
                </a:solidFill>
                <a:latin typeface="Avenir Next" panose="020B0503020202020204" pitchFamily="34" charset="0"/>
              </a:rPr>
              <a:t>Travail du rôle de coach.</a:t>
            </a:r>
          </a:p>
        </p:txBody>
      </p:sp>
      <p:pic>
        <p:nvPicPr>
          <p:cNvPr id="55" name="Image 54">
            <a:extLst>
              <a:ext uri="{FF2B5EF4-FFF2-40B4-BE49-F238E27FC236}">
                <a16:creationId xmlns:a16="http://schemas.microsoft.com/office/drawing/2014/main" id="{00000000-0008-0000-0100-000010000000}"/>
              </a:ext>
            </a:extLst>
          </p:cNvPr>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10594723" y="1856046"/>
            <a:ext cx="914389" cy="88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 name="Rectangle 55">
            <a:hlinkClick r:id="" action="ppaction://noaction"/>
            <a:extLst>
              <a:ext uri="{FF2B5EF4-FFF2-40B4-BE49-F238E27FC236}">
                <a16:creationId xmlns:a16="http://schemas.microsoft.com/office/drawing/2014/main" id="{CE3FF4B9-C6FE-4F4E-937D-6B230227AAC7}"/>
              </a:ext>
            </a:extLst>
          </p:cNvPr>
          <p:cNvSpPr/>
          <p:nvPr/>
        </p:nvSpPr>
        <p:spPr>
          <a:xfrm>
            <a:off x="10389820" y="2707841"/>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Corps humain</a:t>
            </a:r>
          </a:p>
        </p:txBody>
      </p:sp>
      <p:sp>
        <p:nvSpPr>
          <p:cNvPr id="57" name="Rectangle 56">
            <a:hlinkClick r:id="" action="ppaction://noaction"/>
            <a:extLst>
              <a:ext uri="{FF2B5EF4-FFF2-40B4-BE49-F238E27FC236}">
                <a16:creationId xmlns:a16="http://schemas.microsoft.com/office/drawing/2014/main" id="{56B04139-FEC2-654E-B2D7-24A1C753B71E}"/>
              </a:ext>
            </a:extLst>
          </p:cNvPr>
          <p:cNvSpPr/>
          <p:nvPr/>
        </p:nvSpPr>
        <p:spPr>
          <a:xfrm>
            <a:off x="11617562" y="1646532"/>
            <a:ext cx="24452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Présenter le fonctionnement de certaines parties du corps humain.</a:t>
            </a:r>
          </a:p>
        </p:txBody>
      </p:sp>
      <p:pic>
        <p:nvPicPr>
          <p:cNvPr id="58" name="Image 57">
            <a:extLst>
              <a:ext uri="{FF2B5EF4-FFF2-40B4-BE49-F238E27FC236}">
                <a16:creationId xmlns:a16="http://schemas.microsoft.com/office/drawing/2014/main" id="{D466BF63-5EAA-C849-ABCD-A63FF9F837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2424" y="7894458"/>
            <a:ext cx="886591" cy="886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Rectangle 58">
            <a:hlinkClick r:id="" action="ppaction://noaction"/>
            <a:extLst>
              <a:ext uri="{FF2B5EF4-FFF2-40B4-BE49-F238E27FC236}">
                <a16:creationId xmlns:a16="http://schemas.microsoft.com/office/drawing/2014/main" id="{90E01FF4-8F34-A447-B62C-0B0754C8CAB0}"/>
              </a:ext>
            </a:extLst>
          </p:cNvPr>
          <p:cNvSpPr/>
          <p:nvPr/>
        </p:nvSpPr>
        <p:spPr>
          <a:xfrm>
            <a:off x="8705015" y="7783066"/>
            <a:ext cx="4742507"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En flashant le </a:t>
            </a:r>
            <a:r>
              <a:rPr lang="fr-FR" sz="1600" dirty="0" err="1">
                <a:solidFill>
                  <a:srgbClr val="2A2A2A"/>
                </a:solidFill>
                <a:latin typeface="Avenir Next" panose="020B0503020202020204" pitchFamily="34" charset="0"/>
              </a:rPr>
              <a:t>Qrcode</a:t>
            </a:r>
            <a:r>
              <a:rPr lang="fr-FR" sz="1600" dirty="0">
                <a:solidFill>
                  <a:srgbClr val="2A2A2A"/>
                </a:solidFill>
                <a:latin typeface="Avenir Next" panose="020B0503020202020204" pitchFamily="34" charset="0"/>
              </a:rPr>
              <a:t>, permettre l’accès à des contenus vidéos, fiches explicatives, consignes de sécurité, …</a:t>
            </a:r>
          </a:p>
        </p:txBody>
      </p:sp>
      <p:sp>
        <p:nvSpPr>
          <p:cNvPr id="60" name="Rectangle 59">
            <a:hlinkClick r:id="" action="ppaction://noaction"/>
            <a:extLst>
              <a:ext uri="{FF2B5EF4-FFF2-40B4-BE49-F238E27FC236}">
                <a16:creationId xmlns:a16="http://schemas.microsoft.com/office/drawing/2014/main" id="{30D0C456-8792-7243-8BF8-298055EED534}"/>
              </a:ext>
            </a:extLst>
          </p:cNvPr>
          <p:cNvSpPr/>
          <p:nvPr/>
        </p:nvSpPr>
        <p:spPr>
          <a:xfrm>
            <a:off x="7195142" y="8711233"/>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rgbClr val="2A2A2A"/>
                </a:solidFill>
                <a:latin typeface="Avenir Next" panose="020B0503020202020204" pitchFamily="34" charset="0"/>
              </a:rPr>
              <a:t>QRcode</a:t>
            </a:r>
            <a:endParaRPr lang="fr-FR" sz="1600" dirty="0">
              <a:solidFill>
                <a:srgbClr val="2A2A2A"/>
              </a:solidFill>
              <a:latin typeface="Avenir Next" panose="020B0503020202020204" pitchFamily="34" charset="0"/>
            </a:endParaRPr>
          </a:p>
        </p:txBody>
      </p:sp>
      <p:cxnSp>
        <p:nvCxnSpPr>
          <p:cNvPr id="61" name="Connecteur droit 60">
            <a:extLst>
              <a:ext uri="{FF2B5EF4-FFF2-40B4-BE49-F238E27FC236}">
                <a16:creationId xmlns:a16="http://schemas.microsoft.com/office/drawing/2014/main" id="{6DE8447B-5CA7-904C-89B0-64274F2937E9}"/>
              </a:ext>
            </a:extLst>
          </p:cNvPr>
          <p:cNvCxnSpPr>
            <a:cxnSpLocks/>
          </p:cNvCxnSpPr>
          <p:nvPr/>
        </p:nvCxnSpPr>
        <p:spPr>
          <a:xfrm flipH="1" flipV="1">
            <a:off x="408586" y="7569830"/>
            <a:ext cx="13344520" cy="679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hlinkClick r:id="rId7" action="ppaction://hlinksldjump"/>
            <a:extLst>
              <a:ext uri="{FF2B5EF4-FFF2-40B4-BE49-F238E27FC236}">
                <a16:creationId xmlns:a16="http://schemas.microsoft.com/office/drawing/2014/main" id="{D60C5014-8112-C845-89F3-CCD7CE58B0A5}"/>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7" name="Image 46">
            <a:hlinkClick r:id="" action="ppaction://noaction"/>
            <a:extLst>
              <a:ext uri="{FF2B5EF4-FFF2-40B4-BE49-F238E27FC236}">
                <a16:creationId xmlns:a16="http://schemas.microsoft.com/office/drawing/2014/main" id="{031C3917-8E94-C14A-ACCE-7D60CC9FB55F}"/>
              </a:ext>
            </a:extLst>
          </p:cNvPr>
          <p:cNvPicPr>
            <a:picLocks noChangeAspect="1"/>
          </p:cNvPicPr>
          <p:nvPr/>
        </p:nvPicPr>
        <p:blipFill>
          <a:blip r:embed="rId11">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49" name="Image 48">
            <a:hlinkClick r:id="rId12"/>
            <a:extLst>
              <a:ext uri="{FF2B5EF4-FFF2-40B4-BE49-F238E27FC236}">
                <a16:creationId xmlns:a16="http://schemas.microsoft.com/office/drawing/2014/main" id="{D6977253-F1F4-DC47-B56B-6129142C741B}"/>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408586" y="1867866"/>
            <a:ext cx="1053403" cy="1043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Image 62">
            <a:hlinkClick r:id="rId14"/>
            <a:extLst>
              <a:ext uri="{FF2B5EF4-FFF2-40B4-BE49-F238E27FC236}">
                <a16:creationId xmlns:a16="http://schemas.microsoft.com/office/drawing/2014/main" id="{1C33FB8D-DC3E-0E4C-8CA6-7011C1A84311}"/>
              </a:ext>
            </a:extLst>
          </p:cNvPr>
          <p:cNvPicPr preferRelativeResize="0">
            <a:picLocks/>
          </p:cNvPicPr>
          <p:nvPr/>
        </p:nvPicPr>
        <p:blipFill>
          <a:blip r:embed="rId15"/>
          <a:stretch>
            <a:fillRect/>
          </a:stretch>
        </p:blipFill>
        <p:spPr>
          <a:xfrm>
            <a:off x="394564" y="3574765"/>
            <a:ext cx="1053426" cy="1066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Image 63">
            <a:hlinkClick r:id="rId16"/>
            <a:extLst>
              <a:ext uri="{FF2B5EF4-FFF2-40B4-BE49-F238E27FC236}">
                <a16:creationId xmlns:a16="http://schemas.microsoft.com/office/drawing/2014/main" id="{6AA5847B-BCAC-3048-A867-9A7D7D91FF3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23008" y="3202017"/>
            <a:ext cx="1053427" cy="1066119"/>
          </a:xfrm>
          <a:prstGeom prst="rect">
            <a:avLst/>
          </a:prstGeom>
        </p:spPr>
      </p:pic>
      <p:pic>
        <p:nvPicPr>
          <p:cNvPr id="65" name="Image 64">
            <a:hlinkClick r:id="rId18"/>
            <a:extLst>
              <a:ext uri="{FF2B5EF4-FFF2-40B4-BE49-F238E27FC236}">
                <a16:creationId xmlns:a16="http://schemas.microsoft.com/office/drawing/2014/main" id="{A40EFA14-19B2-AD41-ADDF-39F159CC9FB8}"/>
              </a:ext>
            </a:extLst>
          </p:cNvPr>
          <p:cNvPicPr/>
          <p:nvPr/>
        </p:nvPicPr>
        <p:blipFill>
          <a:blip r:embed="rId19" cstate="screen">
            <a:extLst>
              <a:ext uri="{28A0092B-C50C-407E-A947-70E740481C1C}">
                <a14:useLocalDpi xmlns:a14="http://schemas.microsoft.com/office/drawing/2010/main"/>
              </a:ext>
            </a:extLst>
          </a:blip>
          <a:srcRect/>
          <a:stretch/>
        </p:blipFill>
        <p:spPr bwMode="auto">
          <a:xfrm>
            <a:off x="7513670" y="6181235"/>
            <a:ext cx="914389" cy="97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Image 65">
            <a:hlinkClick r:id="rId20"/>
            <a:extLst>
              <a:ext uri="{FF2B5EF4-FFF2-40B4-BE49-F238E27FC236}">
                <a16:creationId xmlns:a16="http://schemas.microsoft.com/office/drawing/2014/main" id="{3F43BF45-329F-3F47-B3F6-B2DBECF580E7}"/>
              </a:ext>
            </a:extLst>
          </p:cNvPr>
          <p:cNvPicPr preferRelativeResize="0">
            <a:picLocks/>
          </p:cNvPicPr>
          <p:nvPr/>
        </p:nvPicPr>
        <p:blipFill>
          <a:blip r:embed="rId21"/>
          <a:stretch>
            <a:fillRect/>
          </a:stretch>
        </p:blipFill>
        <p:spPr>
          <a:xfrm>
            <a:off x="7534626" y="4719492"/>
            <a:ext cx="914389" cy="978610"/>
          </a:xfrm>
          <a:prstGeom prst="rect">
            <a:avLst/>
          </a:prstGeom>
        </p:spPr>
      </p:pic>
      <p:pic>
        <p:nvPicPr>
          <p:cNvPr id="67" name="Image 66">
            <a:hlinkClick r:id="rId22"/>
            <a:extLst>
              <a:ext uri="{FF2B5EF4-FFF2-40B4-BE49-F238E27FC236}">
                <a16:creationId xmlns:a16="http://schemas.microsoft.com/office/drawing/2014/main" id="{B365A824-3B10-6347-9457-AB908C0CDD0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473886" y="1823032"/>
            <a:ext cx="1053427" cy="1035496"/>
          </a:xfrm>
          <a:prstGeom prst="rect">
            <a:avLst/>
          </a:prstGeom>
        </p:spPr>
      </p:pic>
    </p:spTree>
    <p:extLst>
      <p:ext uri="{BB962C8B-B14F-4D97-AF65-F5344CB8AC3E}">
        <p14:creationId xmlns:p14="http://schemas.microsoft.com/office/powerpoint/2010/main" val="3402197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620011D-DFDC-4943-9C8F-DDD89769EF8D}"/>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CC74C433-E578-5743-B566-BB23EC93F441}"/>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 action="ppaction://noaction"/>
            <a:extLst>
              <a:ext uri="{FF2B5EF4-FFF2-40B4-BE49-F238E27FC236}">
                <a16:creationId xmlns:a16="http://schemas.microsoft.com/office/drawing/2014/main" id="{36A3EF11-3C77-E84F-8457-63A61C80BF69}"/>
              </a:ext>
            </a:extLst>
          </p:cNvPr>
          <p:cNvSpPr/>
          <p:nvPr/>
        </p:nvSpPr>
        <p:spPr>
          <a:xfrm>
            <a:off x="1413878" y="57926"/>
            <a:ext cx="11204841"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applications spécifiques et diverses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a:t>
            </a:r>
            <a:r>
              <a:rPr lang="fr-FR" dirty="0" err="1">
                <a:latin typeface="Avenir Next" panose="020B0503020202020204" pitchFamily="34" charset="0"/>
              </a:rPr>
              <a:t>apps</a:t>
            </a:r>
            <a:r>
              <a:rPr lang="fr-FR" dirty="0">
                <a:latin typeface="Avenir Next" panose="020B0503020202020204" pitchFamily="34" charset="0"/>
              </a:rPr>
              <a:t> spé</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3CA2BB0-0470-E340-BB57-0145210F4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7240" y="868440"/>
            <a:ext cx="2302268" cy="1270217"/>
          </a:xfrm>
          <a:prstGeom prst="rect">
            <a:avLst/>
          </a:prstGeom>
        </p:spPr>
      </p:pic>
      <p:pic>
        <p:nvPicPr>
          <p:cNvPr id="15" name="Image 14">
            <a:extLst>
              <a:ext uri="{FF2B5EF4-FFF2-40B4-BE49-F238E27FC236}">
                <a16:creationId xmlns:a16="http://schemas.microsoft.com/office/drawing/2014/main" id="{A51409AB-11C4-4B4D-A0AA-D0F27F98F3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021" y="1199264"/>
            <a:ext cx="1475405" cy="524318"/>
          </a:xfrm>
          <a:prstGeom prst="rect">
            <a:avLst/>
          </a:prstGeom>
        </p:spPr>
      </p:pic>
      <p:pic>
        <p:nvPicPr>
          <p:cNvPr id="44" name="Image 43">
            <a:hlinkClick r:id="rId5"/>
            <a:extLst>
              <a:ext uri="{FF2B5EF4-FFF2-40B4-BE49-F238E27FC236}">
                <a16:creationId xmlns:a16="http://schemas.microsoft.com/office/drawing/2014/main" id="{B08F4CBD-C9E4-CB49-BC80-2CA8D618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4524" y="1929379"/>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4" name="Connecteur droit 23">
            <a:extLst>
              <a:ext uri="{FF2B5EF4-FFF2-40B4-BE49-F238E27FC236}">
                <a16:creationId xmlns:a16="http://schemas.microsoft.com/office/drawing/2014/main" id="{26D6ECE8-9D76-7C4D-A4D4-5917EFDD7963}"/>
              </a:ext>
            </a:extLst>
          </p:cNvPr>
          <p:cNvCxnSpPr>
            <a:cxnSpLocks/>
          </p:cNvCxnSpPr>
          <p:nvPr/>
        </p:nvCxnSpPr>
        <p:spPr>
          <a:xfrm>
            <a:off x="7200106" y="1744653"/>
            <a:ext cx="0" cy="45647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hlinkClick r:id="" action="ppaction://noaction"/>
            <a:extLst>
              <a:ext uri="{FF2B5EF4-FFF2-40B4-BE49-F238E27FC236}">
                <a16:creationId xmlns:a16="http://schemas.microsoft.com/office/drawing/2014/main" id="{727908A7-B896-034C-B445-29A54D85134B}"/>
              </a:ext>
            </a:extLst>
          </p:cNvPr>
          <p:cNvSpPr/>
          <p:nvPr/>
        </p:nvSpPr>
        <p:spPr>
          <a:xfrm>
            <a:off x="1548631" y="180329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permet aux élèves de construire leur chorégraphie à travers une bibliothèque de pas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référencés et présentés sous forme de courtes vidéos. </a:t>
            </a:r>
          </a:p>
        </p:txBody>
      </p:sp>
      <p:sp>
        <p:nvSpPr>
          <p:cNvPr id="31" name="Rectangle 30">
            <a:hlinkClick r:id="" action="ppaction://noaction"/>
            <a:extLst>
              <a:ext uri="{FF2B5EF4-FFF2-40B4-BE49-F238E27FC236}">
                <a16:creationId xmlns:a16="http://schemas.microsoft.com/office/drawing/2014/main" id="{8A40FAE3-8F00-FB4B-9603-708E23204C77}"/>
              </a:ext>
            </a:extLst>
          </p:cNvPr>
          <p:cNvSpPr/>
          <p:nvPr/>
        </p:nvSpPr>
        <p:spPr>
          <a:xfrm>
            <a:off x="1558202" y="3443807"/>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rgbClr val="2A2A2A"/>
              </a:solidFill>
              <a:latin typeface="Avenir Next" panose="020B0503020202020204" pitchFamily="34" charset="0"/>
            </a:endParaRPr>
          </a:p>
        </p:txBody>
      </p:sp>
      <p:sp>
        <p:nvSpPr>
          <p:cNvPr id="32" name="Rectangle 31">
            <a:hlinkClick r:id="" action="ppaction://noaction"/>
            <a:extLst>
              <a:ext uri="{FF2B5EF4-FFF2-40B4-BE49-F238E27FC236}">
                <a16:creationId xmlns:a16="http://schemas.microsoft.com/office/drawing/2014/main" id="{1EA6E4C6-4798-C641-AE83-93829813AA84}"/>
              </a:ext>
            </a:extLst>
          </p:cNvPr>
          <p:cNvSpPr/>
          <p:nvPr/>
        </p:nvSpPr>
        <p:spPr>
          <a:xfrm>
            <a:off x="1558202" y="3427144"/>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Apprenez les pas de base du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avec l'aide de vidéos</a:t>
            </a:r>
          </a:p>
        </p:txBody>
      </p:sp>
      <p:pic>
        <p:nvPicPr>
          <p:cNvPr id="36" name="Image 35">
            <a:hlinkClick r:id="rId7" action="ppaction://hlinksldjump"/>
            <a:extLst>
              <a:ext uri="{FF2B5EF4-FFF2-40B4-BE49-F238E27FC236}">
                <a16:creationId xmlns:a16="http://schemas.microsoft.com/office/drawing/2014/main" id="{817B3CE9-F003-DB41-84C0-D997F14970AB}"/>
              </a:ext>
            </a:extLst>
          </p:cNvPr>
          <p:cNvPicPr>
            <a:picLocks noChangeAspect="1"/>
          </p:cNvPicPr>
          <p:nvPr/>
        </p:nvPicPr>
        <p:blipFill>
          <a:blip r:embed="rId8"/>
          <a:srcRect/>
          <a:stretch/>
        </p:blipFill>
        <p:spPr>
          <a:xfrm>
            <a:off x="329286" y="238560"/>
            <a:ext cx="615891" cy="561146"/>
          </a:xfrm>
          <a:prstGeom prst="rect">
            <a:avLst/>
          </a:prstGeom>
        </p:spPr>
      </p:pic>
      <p:cxnSp>
        <p:nvCxnSpPr>
          <p:cNvPr id="22" name="Connecteur droit 21">
            <a:extLst>
              <a:ext uri="{FF2B5EF4-FFF2-40B4-BE49-F238E27FC236}">
                <a16:creationId xmlns:a16="http://schemas.microsoft.com/office/drawing/2014/main" id="{B7A4D1D7-9B89-C74A-8658-4ADD42070798}"/>
              </a:ext>
            </a:extLst>
          </p:cNvPr>
          <p:cNvCxnSpPr>
            <a:cxnSpLocks/>
          </p:cNvCxnSpPr>
          <p:nvPr/>
        </p:nvCxnSpPr>
        <p:spPr>
          <a:xfrm flipH="1">
            <a:off x="1548631" y="7863337"/>
            <a:ext cx="116618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hlinkClick r:id="" action="ppaction://noaction"/>
            <a:extLst>
              <a:ext uri="{FF2B5EF4-FFF2-40B4-BE49-F238E27FC236}">
                <a16:creationId xmlns:a16="http://schemas.microsoft.com/office/drawing/2014/main" id="{D51CF32C-D0F6-A043-B7DA-2EDBC0A73FFC}"/>
              </a:ext>
            </a:extLst>
          </p:cNvPr>
          <p:cNvSpPr/>
          <p:nvPr/>
        </p:nvSpPr>
        <p:spPr>
          <a:xfrm>
            <a:off x="144461" y="295438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STEP EPS</a:t>
            </a:r>
          </a:p>
        </p:txBody>
      </p:sp>
      <p:sp>
        <p:nvSpPr>
          <p:cNvPr id="26" name="Rectangle 25">
            <a:hlinkClick r:id="" action="ppaction://noaction"/>
            <a:extLst>
              <a:ext uri="{FF2B5EF4-FFF2-40B4-BE49-F238E27FC236}">
                <a16:creationId xmlns:a16="http://schemas.microsoft.com/office/drawing/2014/main" id="{98AE2038-D6D2-FA43-B755-7ECD14BC4101}"/>
              </a:ext>
            </a:extLst>
          </p:cNvPr>
          <p:cNvSpPr/>
          <p:nvPr/>
        </p:nvSpPr>
        <p:spPr>
          <a:xfrm>
            <a:off x="7209677" y="2813349"/>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STEP EPS</a:t>
            </a:r>
          </a:p>
        </p:txBody>
      </p:sp>
      <p:pic>
        <p:nvPicPr>
          <p:cNvPr id="8" name="Image 7">
            <a:hlinkClick r:id="rId9"/>
            <a:extLst>
              <a:ext uri="{FF2B5EF4-FFF2-40B4-BE49-F238E27FC236}">
                <a16:creationId xmlns:a16="http://schemas.microsoft.com/office/drawing/2014/main" id="{995B3379-2351-C346-8173-ED3B7056B0C3}"/>
              </a:ext>
            </a:extLst>
          </p:cNvPr>
          <p:cNvPicPr>
            <a:picLocks noChangeAspect="1"/>
          </p:cNvPicPr>
          <p:nvPr/>
        </p:nvPicPr>
        <p:blipFill>
          <a:blip r:embed="rId10"/>
          <a:srcRect/>
          <a:stretch/>
        </p:blipFill>
        <p:spPr>
          <a:xfrm>
            <a:off x="325050" y="3462437"/>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hlinkClick r:id="" action="ppaction://noaction"/>
            <a:extLst>
              <a:ext uri="{FF2B5EF4-FFF2-40B4-BE49-F238E27FC236}">
                <a16:creationId xmlns:a16="http://schemas.microsoft.com/office/drawing/2014/main" id="{4E194374-25B3-EE40-AD99-0F1769E04446}"/>
              </a:ext>
            </a:extLst>
          </p:cNvPr>
          <p:cNvSpPr/>
          <p:nvPr/>
        </p:nvSpPr>
        <p:spPr>
          <a:xfrm>
            <a:off x="161891" y="4660335"/>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pas de base</a:t>
            </a:r>
          </a:p>
        </p:txBody>
      </p:sp>
      <p:pic>
        <p:nvPicPr>
          <p:cNvPr id="12" name="Image 11">
            <a:hlinkClick r:id="rId11"/>
            <a:extLst>
              <a:ext uri="{FF2B5EF4-FFF2-40B4-BE49-F238E27FC236}">
                <a16:creationId xmlns:a16="http://schemas.microsoft.com/office/drawing/2014/main" id="{3C624CA2-6E9D-0747-A6C3-3D7A1740154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47355" y="7804031"/>
            <a:ext cx="875633" cy="1590735"/>
          </a:xfrm>
          <a:prstGeom prst="rect">
            <a:avLst/>
          </a:prstGeom>
        </p:spPr>
      </p:pic>
      <p:sp>
        <p:nvSpPr>
          <p:cNvPr id="37" name="Rectangle 36">
            <a:hlinkClick r:id="" action="ppaction://noaction"/>
            <a:extLst>
              <a:ext uri="{FF2B5EF4-FFF2-40B4-BE49-F238E27FC236}">
                <a16:creationId xmlns:a16="http://schemas.microsoft.com/office/drawing/2014/main" id="{9D8D0169-4A3C-B545-8A9A-4778F83253B7}"/>
              </a:ext>
            </a:extLst>
          </p:cNvPr>
          <p:cNvSpPr/>
          <p:nvPr/>
        </p:nvSpPr>
        <p:spPr>
          <a:xfrm>
            <a:off x="1496144" y="799191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 Application dédiée au seconde et terminal du lycée </a:t>
            </a:r>
            <a:r>
              <a:rPr lang="fr-FR" sz="1600" dirty="0" err="1">
                <a:solidFill>
                  <a:srgbClr val="2A2A2A"/>
                </a:solidFill>
                <a:latin typeface="Avenir Next" panose="020B0503020202020204" pitchFamily="34" charset="0"/>
              </a:rPr>
              <a:t>Restmeur</a:t>
            </a:r>
            <a:endParaRPr lang="fr-FR" sz="1600" dirty="0">
              <a:solidFill>
                <a:srgbClr val="2A2A2A"/>
              </a:solidFill>
              <a:latin typeface="Avenir Next" panose="020B0503020202020204" pitchFamily="34" charset="0"/>
            </a:endParaRPr>
          </a:p>
        </p:txBody>
      </p:sp>
      <p:pic>
        <p:nvPicPr>
          <p:cNvPr id="29" name="Image 28">
            <a:hlinkClick r:id="rId13"/>
            <a:extLst>
              <a:ext uri="{FF2B5EF4-FFF2-40B4-BE49-F238E27FC236}">
                <a16:creationId xmlns:a16="http://schemas.microsoft.com/office/drawing/2014/main" id="{FC804947-55F8-DB44-914E-55E5DDA9622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257662" y="8335944"/>
            <a:ext cx="1228669" cy="741893"/>
          </a:xfrm>
          <a:prstGeom prst="rect">
            <a:avLst/>
          </a:prstGeom>
        </p:spPr>
      </p:pic>
      <p:pic>
        <p:nvPicPr>
          <p:cNvPr id="40" name="Image 39">
            <a:extLst>
              <a:ext uri="{FF2B5EF4-FFF2-40B4-BE49-F238E27FC236}">
                <a16:creationId xmlns:a16="http://schemas.microsoft.com/office/drawing/2014/main" id="{5B2D4B5D-259B-F546-8951-892168962DA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108167" y="8512484"/>
            <a:ext cx="882282" cy="882282"/>
          </a:xfrm>
          <a:prstGeom prst="rect">
            <a:avLst/>
          </a:prstGeom>
        </p:spPr>
      </p:pic>
      <p:pic>
        <p:nvPicPr>
          <p:cNvPr id="45" name="Image 44">
            <a:hlinkClick r:id="rId16"/>
            <a:extLst>
              <a:ext uri="{FF2B5EF4-FFF2-40B4-BE49-F238E27FC236}">
                <a16:creationId xmlns:a16="http://schemas.microsoft.com/office/drawing/2014/main" id="{D1EF6B35-969F-7048-BFBB-2936866695FA}"/>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714392" y="9566538"/>
            <a:ext cx="425606" cy="751905"/>
          </a:xfrm>
          <a:prstGeom prst="rect">
            <a:avLst/>
          </a:prstGeom>
        </p:spPr>
      </p:pic>
      <p:pic>
        <p:nvPicPr>
          <p:cNvPr id="42" name="Image 41">
            <a:extLst>
              <a:ext uri="{FF2B5EF4-FFF2-40B4-BE49-F238E27FC236}">
                <a16:creationId xmlns:a16="http://schemas.microsoft.com/office/drawing/2014/main" id="{A7827809-8C5B-A448-945E-AC180223DCEC}"/>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7056" y="9613831"/>
            <a:ext cx="1077936" cy="1077936"/>
          </a:xfrm>
          <a:prstGeom prst="rect">
            <a:avLst/>
          </a:prstGeom>
        </p:spPr>
      </p:pic>
      <p:sp>
        <p:nvSpPr>
          <p:cNvPr id="46" name="Rectangle 45">
            <a:hlinkClick r:id="" action="ppaction://noaction"/>
            <a:extLst>
              <a:ext uri="{FF2B5EF4-FFF2-40B4-BE49-F238E27FC236}">
                <a16:creationId xmlns:a16="http://schemas.microsoft.com/office/drawing/2014/main" id="{C1933B03-F4AD-8140-9AA6-04B59F01C3E6}"/>
              </a:ext>
            </a:extLst>
          </p:cNvPr>
          <p:cNvSpPr/>
          <p:nvPr/>
        </p:nvSpPr>
        <p:spPr>
          <a:xfrm>
            <a:off x="8757875" y="919481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Youtube</a:t>
            </a:r>
            <a:r>
              <a:rPr lang="fr-FR" sz="1600" dirty="0">
                <a:solidFill>
                  <a:srgbClr val="2A2A2A"/>
                </a:solidFill>
                <a:latin typeface="Avenir Next" panose="020B0503020202020204" pitchFamily="34" charset="0"/>
              </a:rPr>
              <a:t> : Banque de pas complexes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Il existe une multitude de chaine vidéo sur les pas, les blocs, mais souvent avec beaucoup de paroles.</a:t>
            </a:r>
          </a:p>
        </p:txBody>
      </p:sp>
      <p:sp>
        <p:nvSpPr>
          <p:cNvPr id="47" name="Rectangle 46">
            <a:hlinkClick r:id="" action="ppaction://noaction"/>
            <a:extLst>
              <a:ext uri="{FF2B5EF4-FFF2-40B4-BE49-F238E27FC236}">
                <a16:creationId xmlns:a16="http://schemas.microsoft.com/office/drawing/2014/main" id="{47F0FD38-9343-DC4E-8930-DCF9B465F099}"/>
              </a:ext>
            </a:extLst>
          </p:cNvPr>
          <p:cNvSpPr/>
          <p:nvPr/>
        </p:nvSpPr>
        <p:spPr>
          <a:xfrm>
            <a:off x="8911098" y="8056526"/>
            <a:ext cx="465411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Padlet</a:t>
            </a:r>
            <a:r>
              <a:rPr lang="fr-FR" sz="1600" dirty="0">
                <a:solidFill>
                  <a:srgbClr val="2A2A2A"/>
                </a:solidFill>
                <a:latin typeface="Avenir Next" panose="020B0503020202020204" pitchFamily="34" charset="0"/>
              </a:rPr>
              <a:t> avec des pas de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pic>
        <p:nvPicPr>
          <p:cNvPr id="23" name="Image 22">
            <a:extLst>
              <a:ext uri="{FF2B5EF4-FFF2-40B4-BE49-F238E27FC236}">
                <a16:creationId xmlns:a16="http://schemas.microsoft.com/office/drawing/2014/main" id="{8A1D4DF0-6F2C-A748-BC46-6542508CCAC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9486" y="8823091"/>
            <a:ext cx="743447" cy="743447"/>
          </a:xfrm>
          <a:prstGeom prst="rect">
            <a:avLst/>
          </a:prstGeom>
        </p:spPr>
      </p:pic>
      <p:sp>
        <p:nvSpPr>
          <p:cNvPr id="53" name="Rectangle 52">
            <a:hlinkClick r:id="rId7" action="ppaction://hlinksldjump"/>
            <a:extLst>
              <a:ext uri="{FF2B5EF4-FFF2-40B4-BE49-F238E27FC236}">
                <a16:creationId xmlns:a16="http://schemas.microsoft.com/office/drawing/2014/main" id="{F122777F-82A9-2E47-A9FE-950142186907}"/>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1" name="Image 40">
            <a:hlinkClick r:id="" action="ppaction://noaction"/>
            <a:extLst>
              <a:ext uri="{FF2B5EF4-FFF2-40B4-BE49-F238E27FC236}">
                <a16:creationId xmlns:a16="http://schemas.microsoft.com/office/drawing/2014/main" id="{EF7C551E-20EB-2C46-9B6E-D5DB7AF365DC}"/>
              </a:ext>
            </a:extLst>
          </p:cNvPr>
          <p:cNvPicPr>
            <a:picLocks noChangeAspect="1"/>
          </p:cNvPicPr>
          <p:nvPr/>
        </p:nvPicPr>
        <p:blipFill>
          <a:blip r:embed="rId20">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43" name="Image 42">
            <a:hlinkClick r:id="rId21"/>
            <a:extLst>
              <a:ext uri="{FF2B5EF4-FFF2-40B4-BE49-F238E27FC236}">
                <a16:creationId xmlns:a16="http://schemas.microsoft.com/office/drawing/2014/main" id="{62009807-1356-E24A-A341-8937EC820E98}"/>
              </a:ext>
            </a:extLst>
          </p:cNvPr>
          <p:cNvPicPr>
            <a:picLocks noChangeAspect="1"/>
          </p:cNvPicPr>
          <p:nvPr/>
        </p:nvPicPr>
        <p:blipFill>
          <a:blip r:embed="rId22"/>
          <a:srcRect/>
          <a:stretch/>
        </p:blipFill>
        <p:spPr>
          <a:xfrm>
            <a:off x="366973" y="5232194"/>
            <a:ext cx="1147981" cy="1147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Rectangle 47">
            <a:hlinkClick r:id="" action="ppaction://noaction"/>
            <a:extLst>
              <a:ext uri="{FF2B5EF4-FFF2-40B4-BE49-F238E27FC236}">
                <a16:creationId xmlns:a16="http://schemas.microsoft.com/office/drawing/2014/main" id="{EC171E66-EF8B-D44D-9BDE-AA70D652F210}"/>
              </a:ext>
            </a:extLst>
          </p:cNvPr>
          <p:cNvSpPr/>
          <p:nvPr/>
        </p:nvSpPr>
        <p:spPr>
          <a:xfrm>
            <a:off x="203814" y="6430092"/>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EPS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p:txBody>
      </p:sp>
      <p:sp>
        <p:nvSpPr>
          <p:cNvPr id="50" name="Rectangle 49">
            <a:hlinkClick r:id="" action="ppaction://noaction"/>
            <a:extLst>
              <a:ext uri="{FF2B5EF4-FFF2-40B4-BE49-F238E27FC236}">
                <a16:creationId xmlns:a16="http://schemas.microsoft.com/office/drawing/2014/main" id="{D7DF8D65-895E-C143-91D8-36E58C8E0360}"/>
              </a:ext>
            </a:extLst>
          </p:cNvPr>
          <p:cNvSpPr/>
          <p:nvPr/>
        </p:nvSpPr>
        <p:spPr>
          <a:xfrm>
            <a:off x="1579345" y="5065555"/>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L'application vous présente quelques pas complexes et des blocs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L'intérêt est de favoriser l'apprentissage du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aux élèves, étudiants et/ou enseignants.</a:t>
            </a:r>
          </a:p>
        </p:txBody>
      </p:sp>
      <p:pic>
        <p:nvPicPr>
          <p:cNvPr id="54" name="Image 53">
            <a:hlinkClick r:id="rId5"/>
            <a:extLst>
              <a:ext uri="{FF2B5EF4-FFF2-40B4-BE49-F238E27FC236}">
                <a16:creationId xmlns:a16="http://schemas.microsoft.com/office/drawing/2014/main" id="{45DBC89D-2928-B948-AD88-87B28E2BBC5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04943" y="1877058"/>
            <a:ext cx="1019354" cy="101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 name="Rectangle 54">
            <a:hlinkClick r:id="" action="ppaction://noaction"/>
            <a:extLst>
              <a:ext uri="{FF2B5EF4-FFF2-40B4-BE49-F238E27FC236}">
                <a16:creationId xmlns:a16="http://schemas.microsoft.com/office/drawing/2014/main" id="{3C20D3AC-6368-1943-B6C4-6C8E5542EFD4}"/>
              </a:ext>
            </a:extLst>
          </p:cNvPr>
          <p:cNvSpPr/>
          <p:nvPr/>
        </p:nvSpPr>
        <p:spPr>
          <a:xfrm>
            <a:off x="8549308" y="1722628"/>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permet aux élèves de construire leur chorégraphie à travers une bibliothèque de pas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référencés et présentés sous forme de courtes vidéos. </a:t>
            </a:r>
          </a:p>
        </p:txBody>
      </p:sp>
    </p:spTree>
    <p:extLst>
      <p:ext uri="{BB962C8B-B14F-4D97-AF65-F5344CB8AC3E}">
        <p14:creationId xmlns:p14="http://schemas.microsoft.com/office/powerpoint/2010/main" val="334587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2421F1-36FF-EA41-9C8D-43FF79EBA4DE}"/>
              </a:ext>
            </a:extLst>
          </p:cNvPr>
          <p:cNvSpPr/>
          <p:nvPr/>
        </p:nvSpPr>
        <p:spPr>
          <a:xfrm>
            <a:off x="0" y="0"/>
            <a:ext cx="14400213" cy="10668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35">
            <a:extLst>
              <a:ext uri="{FF2B5EF4-FFF2-40B4-BE49-F238E27FC236}">
                <a16:creationId xmlns:a16="http://schemas.microsoft.com/office/drawing/2014/main" id="{A3AD8684-4BB5-C743-B29B-8210AEB9C4A7}"/>
              </a:ext>
            </a:extLst>
          </p:cNvPr>
          <p:cNvSpPr/>
          <p:nvPr/>
        </p:nvSpPr>
        <p:spPr>
          <a:xfrm rot="10800000">
            <a:off x="7011228" y="1051959"/>
            <a:ext cx="377754" cy="108094"/>
          </a:xfrm>
          <a:prstGeom prst="triangl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hlinkClick r:id="" action="ppaction://noaction"/>
            <a:extLst>
              <a:ext uri="{FF2B5EF4-FFF2-40B4-BE49-F238E27FC236}">
                <a16:creationId xmlns:a16="http://schemas.microsoft.com/office/drawing/2014/main" id="{797A5D8D-BDC3-5A48-8A28-6340895E474C}"/>
              </a:ext>
            </a:extLst>
          </p:cNvPr>
          <p:cNvSpPr/>
          <p:nvPr/>
        </p:nvSpPr>
        <p:spPr>
          <a:xfrm>
            <a:off x="2698109" y="57926"/>
            <a:ext cx="8863116" cy="90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Avenir Next" panose="020B0503020202020204" pitchFamily="34" charset="0"/>
              </a:rPr>
              <a:t>STEP : tableurs et diaporamas</a:t>
            </a: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step</a:t>
            </a:r>
            <a:r>
              <a:rPr lang="fr-FR" dirty="0">
                <a:latin typeface="Avenir Next" panose="020B0503020202020204" pitchFamily="34" charset="0"/>
              </a:rPr>
              <a:t> tableurs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extLst>
              <a:ext uri="{FF2B5EF4-FFF2-40B4-BE49-F238E27FC236}">
                <a16:creationId xmlns:a16="http://schemas.microsoft.com/office/drawing/2014/main" id="{A33DDAFF-E182-9545-86A8-2B20044FB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9401" y="1124726"/>
            <a:ext cx="1190352" cy="1094356"/>
          </a:xfrm>
          <a:prstGeom prst="rect">
            <a:avLst/>
          </a:prstGeom>
        </p:spPr>
      </p:pic>
      <p:pic>
        <p:nvPicPr>
          <p:cNvPr id="8" name="Image 7">
            <a:extLst>
              <a:ext uri="{FF2B5EF4-FFF2-40B4-BE49-F238E27FC236}">
                <a16:creationId xmlns:a16="http://schemas.microsoft.com/office/drawing/2014/main" id="{5EC45EBA-9873-F944-AA5B-632CF01F67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3464" y="1304432"/>
            <a:ext cx="781722" cy="781722"/>
          </a:xfrm>
          <a:prstGeom prst="rect">
            <a:avLst/>
          </a:prstGeom>
        </p:spPr>
      </p:pic>
      <p:sp>
        <p:nvSpPr>
          <p:cNvPr id="39" name="Rectangle 38">
            <a:hlinkClick r:id="" action="ppaction://noaction"/>
            <a:extLst>
              <a:ext uri="{FF2B5EF4-FFF2-40B4-BE49-F238E27FC236}">
                <a16:creationId xmlns:a16="http://schemas.microsoft.com/office/drawing/2014/main" id="{A9EFAF10-BB82-E345-9C77-ADF9875DCC81}"/>
              </a:ext>
            </a:extLst>
          </p:cNvPr>
          <p:cNvSpPr/>
          <p:nvPr/>
        </p:nvSpPr>
        <p:spPr>
          <a:xfrm>
            <a:off x="3042994" y="1090955"/>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Excel</a:t>
            </a:r>
          </a:p>
        </p:txBody>
      </p:sp>
      <p:sp>
        <p:nvSpPr>
          <p:cNvPr id="40" name="Rectangle 39">
            <a:hlinkClick r:id="" action="ppaction://noaction"/>
            <a:extLst>
              <a:ext uri="{FF2B5EF4-FFF2-40B4-BE49-F238E27FC236}">
                <a16:creationId xmlns:a16="http://schemas.microsoft.com/office/drawing/2014/main" id="{2AB8E322-3E4C-3549-A4DD-E0CEA5421533}"/>
              </a:ext>
            </a:extLst>
          </p:cNvPr>
          <p:cNvSpPr/>
          <p:nvPr/>
        </p:nvSpPr>
        <p:spPr>
          <a:xfrm>
            <a:off x="10286803" y="1145046"/>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Numbers</a:t>
            </a:r>
            <a:endParaRPr lang="fr-FR" sz="3600" dirty="0">
              <a:solidFill>
                <a:srgbClr val="2A2A2A"/>
              </a:solidFill>
              <a:latin typeface="Avenir Next" panose="020B0503020202020204" pitchFamily="34" charset="0"/>
            </a:endParaRPr>
          </a:p>
        </p:txBody>
      </p:sp>
      <p:cxnSp>
        <p:nvCxnSpPr>
          <p:cNvPr id="41" name="Connecteur droit 40">
            <a:extLst>
              <a:ext uri="{FF2B5EF4-FFF2-40B4-BE49-F238E27FC236}">
                <a16:creationId xmlns:a16="http://schemas.microsoft.com/office/drawing/2014/main" id="{232A5C1E-386B-F149-BFCF-2DFD0C97C813}"/>
              </a:ext>
            </a:extLst>
          </p:cNvPr>
          <p:cNvCxnSpPr>
            <a:cxnSpLocks/>
          </p:cNvCxnSpPr>
          <p:nvPr/>
        </p:nvCxnSpPr>
        <p:spPr>
          <a:xfrm>
            <a:off x="7200106" y="1744653"/>
            <a:ext cx="0" cy="52427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hlinkClick r:id="" action="ppaction://noaction"/>
            <a:extLst>
              <a:ext uri="{FF2B5EF4-FFF2-40B4-BE49-F238E27FC236}">
                <a16:creationId xmlns:a16="http://schemas.microsoft.com/office/drawing/2014/main" id="{939BD7B2-771F-1047-B897-FC5A80445F2F}"/>
              </a:ext>
            </a:extLst>
          </p:cNvPr>
          <p:cNvSpPr/>
          <p:nvPr/>
        </p:nvSpPr>
        <p:spPr>
          <a:xfrm>
            <a:off x="1390902" y="2125131"/>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Choisir son mobile d’entrainement, suivre l’évolution de sa FC, choisir ses paramètres d’exercices,  construire ses blocs, analyser sa séance</a:t>
            </a:r>
          </a:p>
        </p:txBody>
      </p:sp>
      <p:sp>
        <p:nvSpPr>
          <p:cNvPr id="53" name="Rectangle 52">
            <a:hlinkClick r:id="" action="ppaction://noaction"/>
            <a:extLst>
              <a:ext uri="{FF2B5EF4-FFF2-40B4-BE49-F238E27FC236}">
                <a16:creationId xmlns:a16="http://schemas.microsoft.com/office/drawing/2014/main" id="{1CC56BD3-52AB-CB4A-AF92-73E08BB82E48}"/>
              </a:ext>
            </a:extLst>
          </p:cNvPr>
          <p:cNvSpPr/>
          <p:nvPr/>
        </p:nvSpPr>
        <p:spPr>
          <a:xfrm>
            <a:off x="8555899" y="2243992"/>
            <a:ext cx="5377696"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2A2A2A"/>
                </a:solidFill>
                <a:latin typeface="Avenir Next" panose="020B0503020202020204" pitchFamily="34" charset="0"/>
              </a:rPr>
              <a:t>Une expérimentation des paramètres guidée par le prof. Un ressenti exprimé graduellement. Une analyse de la FC accompagnée par un pair. Une analyse personnelle de la FC en direct</a:t>
            </a:r>
          </a:p>
        </p:txBody>
      </p:sp>
      <p:pic>
        <p:nvPicPr>
          <p:cNvPr id="54" name="Image 53">
            <a:hlinkClick r:id="rId5" action="ppaction://hlinksldjump"/>
            <a:extLst>
              <a:ext uri="{FF2B5EF4-FFF2-40B4-BE49-F238E27FC236}">
                <a16:creationId xmlns:a16="http://schemas.microsoft.com/office/drawing/2014/main" id="{869834DC-0B6F-E345-81E2-846AE5B2FD1D}"/>
              </a:ext>
            </a:extLst>
          </p:cNvPr>
          <p:cNvPicPr>
            <a:picLocks noChangeAspect="1"/>
          </p:cNvPicPr>
          <p:nvPr/>
        </p:nvPicPr>
        <p:blipFill>
          <a:blip r:embed="rId6"/>
          <a:srcRect/>
          <a:stretch/>
        </p:blipFill>
        <p:spPr>
          <a:xfrm>
            <a:off x="329286" y="238560"/>
            <a:ext cx="615891" cy="561146"/>
          </a:xfrm>
          <a:prstGeom prst="rect">
            <a:avLst/>
          </a:prstGeom>
        </p:spPr>
      </p:pic>
      <p:pic>
        <p:nvPicPr>
          <p:cNvPr id="22" name="Image 21">
            <a:extLst>
              <a:ext uri="{FF2B5EF4-FFF2-40B4-BE49-F238E27FC236}">
                <a16:creationId xmlns:a16="http://schemas.microsoft.com/office/drawing/2014/main" id="{C52B3D8E-7294-5847-8D92-53CFC5561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7122" y="6300297"/>
            <a:ext cx="788068" cy="788068"/>
          </a:xfrm>
          <a:prstGeom prst="rect">
            <a:avLst/>
          </a:prstGeom>
        </p:spPr>
      </p:pic>
      <p:sp>
        <p:nvSpPr>
          <p:cNvPr id="23" name="Rectangle 22">
            <a:hlinkClick r:id="" action="ppaction://noaction"/>
            <a:extLst>
              <a:ext uri="{FF2B5EF4-FFF2-40B4-BE49-F238E27FC236}">
                <a16:creationId xmlns:a16="http://schemas.microsoft.com/office/drawing/2014/main" id="{9CEA05FC-8EA7-BA43-B6B7-A88E052160BB}"/>
              </a:ext>
            </a:extLst>
          </p:cNvPr>
          <p:cNvSpPr/>
          <p:nvPr/>
        </p:nvSpPr>
        <p:spPr>
          <a:xfrm>
            <a:off x="10280461" y="6140911"/>
            <a:ext cx="213303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err="1">
                <a:solidFill>
                  <a:srgbClr val="2A2A2A"/>
                </a:solidFill>
                <a:latin typeface="Avenir Next" panose="020B0503020202020204" pitchFamily="34" charset="0"/>
              </a:rPr>
              <a:t>Keynote</a:t>
            </a:r>
            <a:endParaRPr lang="fr-FR" sz="3600" dirty="0">
              <a:solidFill>
                <a:srgbClr val="2A2A2A"/>
              </a:solidFill>
              <a:latin typeface="Avenir Next" panose="020B0503020202020204" pitchFamily="34" charset="0"/>
            </a:endParaRPr>
          </a:p>
        </p:txBody>
      </p:sp>
      <p:pic>
        <p:nvPicPr>
          <p:cNvPr id="24" name="Image 23">
            <a:extLst>
              <a:ext uri="{FF2B5EF4-FFF2-40B4-BE49-F238E27FC236}">
                <a16:creationId xmlns:a16="http://schemas.microsoft.com/office/drawing/2014/main" id="{CA2C92A3-A6DE-2F4A-8EB3-9BBF0FAD68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4158" y="6147153"/>
            <a:ext cx="1094356" cy="1094356"/>
          </a:xfrm>
          <a:prstGeom prst="rect">
            <a:avLst/>
          </a:prstGeom>
        </p:spPr>
      </p:pic>
      <p:sp>
        <p:nvSpPr>
          <p:cNvPr id="25" name="Rectangle 24">
            <a:hlinkClick r:id="" action="ppaction://noaction"/>
            <a:extLst>
              <a:ext uri="{FF2B5EF4-FFF2-40B4-BE49-F238E27FC236}">
                <a16:creationId xmlns:a16="http://schemas.microsoft.com/office/drawing/2014/main" id="{F454EEDD-0646-C445-B112-C6E99A2FD309}"/>
              </a:ext>
            </a:extLst>
          </p:cNvPr>
          <p:cNvSpPr/>
          <p:nvPr/>
        </p:nvSpPr>
        <p:spPr>
          <a:xfrm>
            <a:off x="2969753" y="6113382"/>
            <a:ext cx="2776582" cy="109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rgbClr val="2A2A2A"/>
                </a:solidFill>
                <a:latin typeface="Avenir Next" panose="020B0503020202020204" pitchFamily="34" charset="0"/>
              </a:rPr>
              <a:t>Powerpoint</a:t>
            </a:r>
          </a:p>
        </p:txBody>
      </p:sp>
      <p:sp>
        <p:nvSpPr>
          <p:cNvPr id="26" name="Rectangle 25">
            <a:hlinkClick r:id="" action="ppaction://noaction"/>
            <a:extLst>
              <a:ext uri="{FF2B5EF4-FFF2-40B4-BE49-F238E27FC236}">
                <a16:creationId xmlns:a16="http://schemas.microsoft.com/office/drawing/2014/main" id="{322604D2-2E26-504F-8363-E9CCA4C48B07}"/>
              </a:ext>
            </a:extLst>
          </p:cNvPr>
          <p:cNvSpPr/>
          <p:nvPr/>
        </p:nvSpPr>
        <p:spPr>
          <a:xfrm>
            <a:off x="1754158" y="7411713"/>
            <a:ext cx="11259508"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Step’EPS</a:t>
            </a:r>
            <a:r>
              <a:rPr lang="fr-FR" sz="1600" dirty="0">
                <a:solidFill>
                  <a:srgbClr val="2A2A2A"/>
                </a:solidFill>
                <a:latin typeface="Avenir Next" panose="020B0503020202020204" pitchFamily="34" charset="0"/>
              </a:rPr>
              <a:t>, niveaux 1 et 2 : diaporama de vidéos de </a:t>
            </a:r>
            <a:r>
              <a:rPr lang="fr-FR" sz="1600" dirty="0" err="1">
                <a:solidFill>
                  <a:srgbClr val="2A2A2A"/>
                </a:solidFill>
                <a:latin typeface="Avenir Next" panose="020B0503020202020204" pitchFamily="34" charset="0"/>
              </a:rPr>
              <a:t>step</a:t>
            </a:r>
            <a:endParaRPr lang="fr-FR" sz="1600" dirty="0">
              <a:solidFill>
                <a:srgbClr val="2A2A2A"/>
              </a:solidFill>
              <a:latin typeface="Avenir Next" panose="020B0503020202020204" pitchFamily="34" charset="0"/>
            </a:endParaRPr>
          </a:p>
          <a:p>
            <a:r>
              <a:rPr lang="fr-FR" sz="1600" dirty="0">
                <a:solidFill>
                  <a:srgbClr val="2A2A2A"/>
                </a:solidFill>
                <a:latin typeface="Avenir Next" panose="020B0503020202020204" pitchFamily="34" charset="0"/>
              </a:rPr>
              <a:t>L’application, disponible en version Power Point (pour PC ou Mac) ou </a:t>
            </a:r>
            <a:r>
              <a:rPr lang="fr-FR" sz="1600" dirty="0" err="1">
                <a:solidFill>
                  <a:srgbClr val="2A2A2A"/>
                </a:solidFill>
                <a:latin typeface="Avenir Next" panose="020B0503020202020204" pitchFamily="34" charset="0"/>
              </a:rPr>
              <a:t>Keynote</a:t>
            </a:r>
            <a:r>
              <a:rPr lang="fr-FR" sz="1600" dirty="0">
                <a:solidFill>
                  <a:srgbClr val="2A2A2A"/>
                </a:solidFill>
                <a:latin typeface="Avenir Next" panose="020B0503020202020204" pitchFamily="34" charset="0"/>
              </a:rPr>
              <a:t> (pour iOS et Mac) propose diverses vidéos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à travers 4 catégories (échauffement, pas simples, pas alternés, traversés).</a:t>
            </a:r>
          </a:p>
          <a:p>
            <a:r>
              <a:rPr lang="fr-FR" sz="1600" dirty="0">
                <a:solidFill>
                  <a:srgbClr val="2A2A2A"/>
                </a:solidFill>
                <a:latin typeface="Avenir Next" panose="020B0503020202020204" pitchFamily="34" charset="0"/>
              </a:rPr>
              <a:t>Chaque pas est filmé sous 3 angles différents.</a:t>
            </a:r>
          </a:p>
          <a:p>
            <a:br>
              <a:rPr lang="fr-FR" sz="1600" dirty="0">
                <a:solidFill>
                  <a:srgbClr val="2A2A2A"/>
                </a:solidFill>
                <a:latin typeface="Avenir Next" panose="020B0503020202020204" pitchFamily="34" charset="0"/>
              </a:rPr>
            </a:br>
            <a:endParaRPr lang="fr-FR" sz="1600" dirty="0">
              <a:solidFill>
                <a:srgbClr val="2A2A2A"/>
              </a:solidFill>
              <a:latin typeface="Avenir Next" panose="020B0503020202020204" pitchFamily="34" charset="0"/>
            </a:endParaRPr>
          </a:p>
        </p:txBody>
      </p:sp>
      <p:sp>
        <p:nvSpPr>
          <p:cNvPr id="28" name="Rectangle 27">
            <a:hlinkClick r:id="" action="ppaction://noaction"/>
            <a:extLst>
              <a:ext uri="{FF2B5EF4-FFF2-40B4-BE49-F238E27FC236}">
                <a16:creationId xmlns:a16="http://schemas.microsoft.com/office/drawing/2014/main" id="{E054F165-9E95-B541-9A7A-669FDC4DBD74}"/>
              </a:ext>
            </a:extLst>
          </p:cNvPr>
          <p:cNvSpPr/>
          <p:nvPr/>
        </p:nvSpPr>
        <p:spPr>
          <a:xfrm>
            <a:off x="1754158" y="8706199"/>
            <a:ext cx="11461480" cy="130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 diaporama de Chorégraphies, niveaux 1 à 4</a:t>
            </a:r>
          </a:p>
          <a:p>
            <a:r>
              <a:rPr lang="fr-FR" sz="1600" dirty="0">
                <a:solidFill>
                  <a:srgbClr val="2A2A2A"/>
                </a:solidFill>
                <a:latin typeface="Avenir Next" panose="020B0503020202020204" pitchFamily="34" charset="0"/>
              </a:rPr>
              <a:t>Diaporama interactif visant à présenter des chorégraphies de </a:t>
            </a:r>
            <a:r>
              <a:rPr lang="fr-FR" sz="1600" dirty="0" err="1">
                <a:solidFill>
                  <a:srgbClr val="2A2A2A"/>
                </a:solidFill>
                <a:latin typeface="Avenir Next" panose="020B0503020202020204" pitchFamily="34" charset="0"/>
              </a:rPr>
              <a:t>step</a:t>
            </a:r>
            <a:r>
              <a:rPr lang="fr-FR" sz="1600" dirty="0">
                <a:solidFill>
                  <a:srgbClr val="2A2A2A"/>
                </a:solidFill>
                <a:latin typeface="Avenir Next" panose="020B0503020202020204" pitchFamily="34" charset="0"/>
              </a:rPr>
              <a:t> au regard des attentes des programmes. Pour chaque niveau les chorégraphies sont présentées sans les bras puis avec les bras à une allure dite « réduite » puis une dernière version existe à allure normale</a:t>
            </a:r>
          </a:p>
        </p:txBody>
      </p:sp>
      <p:cxnSp>
        <p:nvCxnSpPr>
          <p:cNvPr id="34" name="Connecteur droit 33">
            <a:extLst>
              <a:ext uri="{FF2B5EF4-FFF2-40B4-BE49-F238E27FC236}">
                <a16:creationId xmlns:a16="http://schemas.microsoft.com/office/drawing/2014/main" id="{596603C4-40FD-304B-A174-C927E0E29DA6}"/>
              </a:ext>
            </a:extLst>
          </p:cNvPr>
          <p:cNvCxnSpPr>
            <a:cxnSpLocks/>
          </p:cNvCxnSpPr>
          <p:nvPr/>
        </p:nvCxnSpPr>
        <p:spPr>
          <a:xfrm flipH="1">
            <a:off x="637232" y="6022640"/>
            <a:ext cx="13427977" cy="461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a:hlinkClick r:id="rId9"/>
            <a:extLst>
              <a:ext uri="{FF2B5EF4-FFF2-40B4-BE49-F238E27FC236}">
                <a16:creationId xmlns:a16="http://schemas.microsoft.com/office/drawing/2014/main" id="{74EC0DC8-B631-8C41-A048-96E418EEE6F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5569" y="2207946"/>
            <a:ext cx="782269" cy="925416"/>
          </a:xfrm>
          <a:prstGeom prst="rect">
            <a:avLst/>
          </a:prstGeom>
        </p:spPr>
      </p:pic>
      <p:sp>
        <p:nvSpPr>
          <p:cNvPr id="42" name="Rectangle 41">
            <a:hlinkClick r:id="" action="ppaction://noaction"/>
            <a:extLst>
              <a:ext uri="{FF2B5EF4-FFF2-40B4-BE49-F238E27FC236}">
                <a16:creationId xmlns:a16="http://schemas.microsoft.com/office/drawing/2014/main" id="{55AC57BF-6A01-EF40-92A2-A5DD1A5C5A14}"/>
              </a:ext>
            </a:extLst>
          </p:cNvPr>
          <p:cNvSpPr/>
          <p:nvPr/>
        </p:nvSpPr>
        <p:spPr>
          <a:xfrm>
            <a:off x="42124" y="3191267"/>
            <a:ext cx="1509158" cy="51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Carnet de CC</a:t>
            </a:r>
          </a:p>
        </p:txBody>
      </p:sp>
      <p:pic>
        <p:nvPicPr>
          <p:cNvPr id="7" name="Image 6">
            <a:hlinkClick r:id="rId11"/>
            <a:extLst>
              <a:ext uri="{FF2B5EF4-FFF2-40B4-BE49-F238E27FC236}">
                <a16:creationId xmlns:a16="http://schemas.microsoft.com/office/drawing/2014/main" id="{BB740D56-E2F5-3E4D-94DB-CA93E5885348}"/>
              </a:ext>
            </a:extLst>
          </p:cNvPr>
          <p:cNvPicPr>
            <a:picLocks noChangeAspect="1"/>
          </p:cNvPicPr>
          <p:nvPr/>
        </p:nvPicPr>
        <p:blipFill>
          <a:blip r:embed="rId12"/>
          <a:srcRect/>
          <a:stretch/>
        </p:blipFill>
        <p:spPr>
          <a:xfrm>
            <a:off x="240126" y="7405311"/>
            <a:ext cx="1302236" cy="746311"/>
          </a:xfrm>
          <a:prstGeom prst="rect">
            <a:avLst/>
          </a:prstGeom>
        </p:spPr>
      </p:pic>
      <p:pic>
        <p:nvPicPr>
          <p:cNvPr id="12" name="Image 11">
            <a:hlinkClick r:id="rId13"/>
            <a:extLst>
              <a:ext uri="{FF2B5EF4-FFF2-40B4-BE49-F238E27FC236}">
                <a16:creationId xmlns:a16="http://schemas.microsoft.com/office/drawing/2014/main" id="{7A6794B8-AD74-5240-955B-C745079C20FC}"/>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94967" y="8875117"/>
            <a:ext cx="992555" cy="746311"/>
          </a:xfrm>
          <a:prstGeom prst="rect">
            <a:avLst/>
          </a:prstGeom>
        </p:spPr>
      </p:pic>
      <p:sp>
        <p:nvSpPr>
          <p:cNvPr id="43" name="Rectangle 42">
            <a:hlinkClick r:id="rId5" action="ppaction://hlinksldjump"/>
            <a:extLst>
              <a:ext uri="{FF2B5EF4-FFF2-40B4-BE49-F238E27FC236}">
                <a16:creationId xmlns:a16="http://schemas.microsoft.com/office/drawing/2014/main" id="{D3081BB3-2319-294C-A1E1-74BB1ED3FBDF}"/>
              </a:ext>
            </a:extLst>
          </p:cNvPr>
          <p:cNvSpPr/>
          <p:nvPr/>
        </p:nvSpPr>
        <p:spPr>
          <a:xfrm>
            <a:off x="159396" y="700103"/>
            <a:ext cx="960121" cy="47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85000"/>
                  </a:schemeClr>
                </a:solidFill>
                <a:latin typeface="Avenir Next" panose="020B0503020202020204" pitchFamily="34" charset="0"/>
              </a:rPr>
              <a:t>APSA</a:t>
            </a:r>
          </a:p>
        </p:txBody>
      </p:sp>
      <p:pic>
        <p:nvPicPr>
          <p:cNvPr id="48" name="Image 47">
            <a:hlinkClick r:id="" action="ppaction://noaction"/>
            <a:extLst>
              <a:ext uri="{FF2B5EF4-FFF2-40B4-BE49-F238E27FC236}">
                <a16:creationId xmlns:a16="http://schemas.microsoft.com/office/drawing/2014/main" id="{5BAF35AB-03B5-DE42-B901-6694F87261F4}"/>
              </a:ext>
            </a:extLst>
          </p:cNvPr>
          <p:cNvPicPr>
            <a:picLocks noChangeAspect="1"/>
          </p:cNvPicPr>
          <p:nvPr/>
        </p:nvPicPr>
        <p:blipFill>
          <a:blip r:embed="rId15">
            <a:clrChange>
              <a:clrFrom>
                <a:srgbClr val="F7F7F7"/>
              </a:clrFrom>
              <a:clrTo>
                <a:srgbClr val="F7F7F7">
                  <a:alpha val="0"/>
                </a:srgbClr>
              </a:clrTo>
            </a:clrChange>
          </a:blip>
          <a:stretch>
            <a:fillRect/>
          </a:stretch>
        </p:blipFill>
        <p:spPr>
          <a:xfrm>
            <a:off x="13079154" y="57926"/>
            <a:ext cx="711163" cy="1251286"/>
          </a:xfrm>
          <a:prstGeom prst="rect">
            <a:avLst/>
          </a:prstGeom>
        </p:spPr>
      </p:pic>
      <p:pic>
        <p:nvPicPr>
          <p:cNvPr id="15" name="Image 14">
            <a:hlinkClick r:id="rId16"/>
            <a:extLst>
              <a:ext uri="{FF2B5EF4-FFF2-40B4-BE49-F238E27FC236}">
                <a16:creationId xmlns:a16="http://schemas.microsoft.com/office/drawing/2014/main" id="{C83F5D5C-B7EC-7F4C-B918-120ABD4A0DF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1220" y="2280494"/>
            <a:ext cx="998361" cy="1094357"/>
          </a:xfrm>
          <a:prstGeom prst="rect">
            <a:avLst/>
          </a:prstGeom>
        </p:spPr>
      </p:pic>
    </p:spTree>
    <p:extLst>
      <p:ext uri="{BB962C8B-B14F-4D97-AF65-F5344CB8AC3E}">
        <p14:creationId xmlns:p14="http://schemas.microsoft.com/office/powerpoint/2010/main" val="51699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Au début</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3664857" y="1038206"/>
            <a:ext cx="377754" cy="108094"/>
          </a:xfrm>
          <a:prstGeom prst="triangle">
            <a:avLst/>
          </a:prstGeom>
          <a:solidFill>
            <a:srgbClr val="FFEA90"/>
          </a:solidFill>
          <a:ln>
            <a:solidFill>
              <a:srgbClr val="FFE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2290023343"/>
              </p:ext>
            </p:extLst>
          </p:nvPr>
        </p:nvGraphicFramePr>
        <p:xfrm>
          <a:off x="637231" y="1384800"/>
          <a:ext cx="13178160" cy="8869471"/>
        </p:xfrm>
        <a:graphic>
          <a:graphicData uri="http://schemas.openxmlformats.org/drawingml/2006/table">
            <a:tbl>
              <a:tblPr firstRow="1" bandRow="1">
                <a:tableStyleId>{073A0DAA-6AF3-43AB-8588-CEC1D06C72B9}</a:tableStyleId>
              </a:tblPr>
              <a:tblGrid>
                <a:gridCol w="3370768">
                  <a:extLst>
                    <a:ext uri="{9D8B030D-6E8A-4147-A177-3AD203B41FA5}">
                      <a16:colId xmlns:a16="http://schemas.microsoft.com/office/drawing/2014/main" val="3767954351"/>
                    </a:ext>
                  </a:extLst>
                </a:gridCol>
                <a:gridCol w="5414672">
                  <a:extLst>
                    <a:ext uri="{9D8B030D-6E8A-4147-A177-3AD203B41FA5}">
                      <a16:colId xmlns:a16="http://schemas.microsoft.com/office/drawing/2014/main" val="2760131956"/>
                    </a:ext>
                  </a:extLst>
                </a:gridCol>
                <a:gridCol w="4392720">
                  <a:extLst>
                    <a:ext uri="{9D8B030D-6E8A-4147-A177-3AD203B41FA5}">
                      <a16:colId xmlns:a16="http://schemas.microsoft.com/office/drawing/2014/main" val="104167646"/>
                    </a:ext>
                  </a:extLst>
                </a:gridCol>
              </a:tblGrid>
              <a:tr h="822751">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rgbClr val="FFEA90"/>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rgbClr val="FFEA90"/>
                    </a:solidFill>
                  </a:tcPr>
                </a:tc>
                <a:tc>
                  <a:txBody>
                    <a:bodyPr/>
                    <a:lstStyle/>
                    <a:p>
                      <a:pPr algn="ctr"/>
                      <a:r>
                        <a:rPr lang="fr-FR" dirty="0">
                          <a:solidFill>
                            <a:srgbClr val="2A2A2A"/>
                          </a:solidFill>
                          <a:latin typeface="Avenir Next" panose="020B0503020202020204" pitchFamily="34" charset="0"/>
                        </a:rPr>
                        <a:t>Plus-values</a:t>
                      </a:r>
                    </a:p>
                  </a:txBody>
                  <a:tcPr anchor="ctr">
                    <a:solidFill>
                      <a:srgbClr val="FFEA90"/>
                    </a:solidFill>
                  </a:tcPr>
                </a:tc>
                <a:extLst>
                  <a:ext uri="{0D108BD9-81ED-4DB2-BD59-A6C34878D82A}">
                    <a16:rowId xmlns:a16="http://schemas.microsoft.com/office/drawing/2014/main" val="893927912"/>
                  </a:ext>
                </a:extLst>
              </a:tr>
              <a:tr h="1338976">
                <a:tc>
                  <a:txBody>
                    <a:bodyPr/>
                    <a:lstStyle/>
                    <a:p>
                      <a:pPr algn="ctr"/>
                      <a:r>
                        <a:rPr lang="fr-FR" sz="3200" dirty="0">
                          <a:latin typeface="Avenir Next" panose="020B0503020202020204" pitchFamily="34" charset="0"/>
                        </a:rPr>
                        <a:t>Projection des objectifs de la séance</a:t>
                      </a:r>
                    </a:p>
                  </a:txBody>
                  <a:tcPr anchor="ctr">
                    <a:solidFill>
                      <a:schemeClr val="accent4">
                        <a:lumMod val="20000"/>
                        <a:lumOff val="80000"/>
                      </a:schemeClr>
                    </a:solidFill>
                  </a:tcPr>
                </a:tc>
                <a:tc>
                  <a:txBody>
                    <a:bodyPr/>
                    <a:lstStyle/>
                    <a:p>
                      <a:pPr marL="342900" indent="-342900" algn="ctr">
                        <a:buFontTx/>
                        <a:buChar char="-"/>
                      </a:pPr>
                      <a:r>
                        <a:rPr lang="fr-FR" sz="2400" dirty="0">
                          <a:latin typeface="Avenir Next" panose="020B0503020202020204" pitchFamily="34" charset="0"/>
                        </a:rPr>
                        <a:t>Précision des objectifs clairement définis accompagnés d’images significatives</a:t>
                      </a:r>
                    </a:p>
                  </a:txBody>
                  <a:tcPr anchor="ctr">
                    <a:solidFill>
                      <a:schemeClr val="accent4">
                        <a:lumMod val="20000"/>
                        <a:lumOff val="80000"/>
                      </a:schemeClr>
                    </a:solidFill>
                  </a:tcPr>
                </a:tc>
                <a:tc>
                  <a:txBody>
                    <a:bodyPr/>
                    <a:lstStyle/>
                    <a:p>
                      <a:pPr marL="457200" indent="-457200" algn="ctr">
                        <a:buFontTx/>
                        <a:buChar char="-"/>
                      </a:pPr>
                      <a:r>
                        <a:rPr lang="fr-FR" sz="2400" dirty="0">
                          <a:latin typeface="Avenir Next" panose="020B0503020202020204" pitchFamily="34" charset="0"/>
                        </a:rPr>
                        <a:t>ritualiser la présentation</a:t>
                      </a:r>
                    </a:p>
                    <a:p>
                      <a:pPr marL="457200" indent="-457200" algn="ctr">
                        <a:buFontTx/>
                        <a:buChar char="-"/>
                      </a:pPr>
                      <a:r>
                        <a:rPr lang="fr-FR" sz="2400" dirty="0">
                          <a:latin typeface="Avenir Next" panose="020B0503020202020204" pitchFamily="34" charset="0"/>
                        </a:rPr>
                        <a:t>Écrire proprement</a:t>
                      </a:r>
                    </a:p>
                    <a:p>
                      <a:pPr marL="457200" indent="-457200" algn="ctr">
                        <a:buFontTx/>
                        <a:buChar char="-"/>
                      </a:pPr>
                      <a:r>
                        <a:rPr lang="fr-FR" sz="2400" dirty="0">
                          <a:latin typeface="Avenir Next" panose="020B0503020202020204" pitchFamily="34" charset="0"/>
                        </a:rPr>
                        <a:t>Permettre à ceux qui n’écoutent pas habituellement de voir ou lire les objectifs</a:t>
                      </a:r>
                    </a:p>
                  </a:txBody>
                  <a:tcPr anchor="ctr">
                    <a:solidFill>
                      <a:schemeClr val="accent4">
                        <a:lumMod val="20000"/>
                        <a:lumOff val="80000"/>
                      </a:schemeClr>
                    </a:solidFill>
                  </a:tcPr>
                </a:tc>
                <a:extLst>
                  <a:ext uri="{0D108BD9-81ED-4DB2-BD59-A6C34878D82A}">
                    <a16:rowId xmlns:a16="http://schemas.microsoft.com/office/drawing/2014/main" val="1755579533"/>
                  </a:ext>
                </a:extLst>
              </a:tr>
              <a:tr h="1338976">
                <a:tc>
                  <a:txBody>
                    <a:bodyPr/>
                    <a:lstStyle/>
                    <a:p>
                      <a:pPr algn="ctr"/>
                      <a:r>
                        <a:rPr lang="fr-FR" sz="3200" dirty="0">
                          <a:latin typeface="Avenir Next" panose="020B0503020202020204" pitchFamily="34" charset="0"/>
                        </a:rPr>
                        <a:t>Projection de contenus</a:t>
                      </a:r>
                    </a:p>
                  </a:txBody>
                  <a:tcPr anchor="ctr">
                    <a:solidFill>
                      <a:schemeClr val="bg1"/>
                    </a:solidFill>
                  </a:tcPr>
                </a:tc>
                <a:tc>
                  <a:txBody>
                    <a:bodyPr/>
                    <a:lstStyle/>
                    <a:p>
                      <a:pPr marL="285750" indent="-285750" algn="ctr">
                        <a:buFontTx/>
                        <a:buChar char="-"/>
                      </a:pPr>
                      <a:r>
                        <a:rPr lang="fr-FR" sz="2400" dirty="0">
                          <a:latin typeface="Avenir Next" panose="020B0503020202020204" pitchFamily="34" charset="0"/>
                        </a:rPr>
                        <a:t>Projection des règles de jeu sur une table de TT</a:t>
                      </a:r>
                    </a:p>
                    <a:p>
                      <a:pPr marL="285750" indent="-285750" algn="ctr">
                        <a:buFontTx/>
                        <a:buChar char="-"/>
                      </a:pPr>
                      <a:r>
                        <a:rPr lang="fr-FR" sz="2400" dirty="0">
                          <a:latin typeface="Avenir Next" panose="020B0503020202020204" pitchFamily="34" charset="0"/>
                        </a:rPr>
                        <a:t>Diffusion d’une vidéo technico-tactique pour se fixer sur un objet d’enseignement</a:t>
                      </a:r>
                    </a:p>
                    <a:p>
                      <a:pPr marL="285750" indent="-285750" algn="ctr">
                        <a:buFontTx/>
                        <a:buChar char="-"/>
                      </a:pPr>
                      <a:r>
                        <a:rPr lang="fr-FR" sz="2400" dirty="0">
                          <a:latin typeface="Avenir Next" panose="020B0503020202020204" pitchFamily="34" charset="0"/>
                        </a:rPr>
                        <a:t>diffusion de support physiologique, anatomique</a:t>
                      </a:r>
                    </a:p>
                  </a:txBody>
                  <a:tcPr anchor="ctr">
                    <a:solidFill>
                      <a:schemeClr val="bg1"/>
                    </a:solidFill>
                  </a:tcPr>
                </a:tc>
                <a:tc>
                  <a:txBody>
                    <a:bodyPr/>
                    <a:lstStyle/>
                    <a:p>
                      <a:pPr marL="285750" indent="-285750" algn="ctr">
                        <a:buFontTx/>
                        <a:buChar char="-"/>
                      </a:pPr>
                      <a:r>
                        <a:rPr lang="fr-FR" sz="2400" dirty="0">
                          <a:latin typeface="Avenir Next" panose="020B0503020202020204" pitchFamily="34" charset="0"/>
                        </a:rPr>
                        <a:t>Argumenter la présentation</a:t>
                      </a:r>
                    </a:p>
                    <a:p>
                      <a:pPr marL="285750" indent="-285750" algn="ctr">
                        <a:buFontTx/>
                        <a:buChar char="-"/>
                      </a:pPr>
                      <a:r>
                        <a:rPr lang="fr-FR" sz="2400" dirty="0">
                          <a:latin typeface="Avenir Next" panose="020B0503020202020204" pitchFamily="34" charset="0"/>
                        </a:rPr>
                        <a:t>Rendre signifiant les explications</a:t>
                      </a:r>
                    </a:p>
                  </a:txBody>
                  <a:tcPr anchor="ctr">
                    <a:solidFill>
                      <a:schemeClr val="bg1"/>
                    </a:solidFill>
                  </a:tcPr>
                </a:tc>
                <a:extLst>
                  <a:ext uri="{0D108BD9-81ED-4DB2-BD59-A6C34878D82A}">
                    <a16:rowId xmlns:a16="http://schemas.microsoft.com/office/drawing/2014/main" val="3844408791"/>
                  </a:ext>
                </a:extLst>
              </a:tr>
              <a:tr h="1338976">
                <a:tc>
                  <a:txBody>
                    <a:bodyPr/>
                    <a:lstStyle/>
                    <a:p>
                      <a:pPr algn="ctr"/>
                      <a:r>
                        <a:rPr lang="fr-FR" sz="3200" dirty="0">
                          <a:latin typeface="Avenir Next" panose="020B0503020202020204" pitchFamily="34" charset="0"/>
                        </a:rPr>
                        <a:t>Projection des niveaux atteints précédemment</a:t>
                      </a:r>
                    </a:p>
                  </a:txBody>
                  <a:tcPr anchor="ctr">
                    <a:solidFill>
                      <a:schemeClr val="accent4">
                        <a:lumMod val="20000"/>
                        <a:lumOff val="80000"/>
                      </a:schemeClr>
                    </a:solidFill>
                  </a:tcPr>
                </a:tc>
                <a:tc>
                  <a:txBody>
                    <a:bodyPr/>
                    <a:lstStyle/>
                    <a:p>
                      <a:pPr marL="285750" indent="-285750" algn="ctr">
                        <a:buFontTx/>
                        <a:buChar char="-"/>
                      </a:pPr>
                      <a:r>
                        <a:rPr lang="fr-FR" sz="2400" dirty="0">
                          <a:latin typeface="Avenir Next" panose="020B0503020202020204" pitchFamily="34" charset="0"/>
                        </a:rPr>
                        <a:t>grâce à un outil de suivi, l’enseignant affiche le niveau atteint par les élèves et défini des perspectives de travail</a:t>
                      </a:r>
                    </a:p>
                  </a:txBody>
                  <a:tcPr anchor="ctr">
                    <a:solidFill>
                      <a:schemeClr val="accent4">
                        <a:lumMod val="20000"/>
                        <a:lumOff val="80000"/>
                      </a:schemeClr>
                    </a:solidFill>
                  </a:tcPr>
                </a:tc>
                <a:tc>
                  <a:txBody>
                    <a:bodyPr/>
                    <a:lstStyle/>
                    <a:p>
                      <a:pPr marL="285750" indent="-285750" algn="ctr">
                        <a:buFontTx/>
                        <a:buChar char="-"/>
                      </a:pPr>
                      <a:r>
                        <a:rPr lang="fr-FR" sz="2400" dirty="0">
                          <a:latin typeface="Avenir Next" panose="020B0503020202020204" pitchFamily="34" charset="0"/>
                        </a:rPr>
                        <a:t>permet de savoir d’où l’on part et ce qu’il reste à apprendre</a:t>
                      </a:r>
                    </a:p>
                  </a:txBody>
                  <a:tcPr anchor="ctr">
                    <a:solidFill>
                      <a:schemeClr val="accent4">
                        <a:lumMod val="20000"/>
                        <a:lumOff val="80000"/>
                      </a:schemeClr>
                    </a:solidFill>
                  </a:tcPr>
                </a:tc>
                <a:extLst>
                  <a:ext uri="{0D108BD9-81ED-4DB2-BD59-A6C34878D82A}">
                    <a16:rowId xmlns:a16="http://schemas.microsoft.com/office/drawing/2014/main" val="3789269062"/>
                  </a:ext>
                </a:extLst>
              </a:tr>
              <a:tr h="1338976">
                <a:tc>
                  <a:txBody>
                    <a:bodyPr/>
                    <a:lstStyle/>
                    <a:p>
                      <a:pPr algn="ctr"/>
                      <a:r>
                        <a:rPr lang="fr-FR" sz="3200" dirty="0">
                          <a:latin typeface="Avenir Next" panose="020B0503020202020204" pitchFamily="34" charset="0"/>
                        </a:rPr>
                        <a:t>Projection d’indicateurs relevés </a:t>
                      </a:r>
                    </a:p>
                  </a:txBody>
                  <a:tcPr anchor="ctr">
                    <a:solidFill>
                      <a:schemeClr val="bg1"/>
                    </a:solidFill>
                  </a:tcPr>
                </a:tc>
                <a:tc>
                  <a:txBody>
                    <a:bodyPr/>
                    <a:lstStyle/>
                    <a:p>
                      <a:pPr marL="285750" indent="-285750" algn="ctr">
                        <a:buFontTx/>
                        <a:buChar char="-"/>
                      </a:pPr>
                      <a:r>
                        <a:rPr lang="fr-FR" sz="2400" dirty="0">
                          <a:latin typeface="Avenir Next" panose="020B0503020202020204" pitchFamily="34" charset="0"/>
                        </a:rPr>
                        <a:t>Projection du nombre de paniers marqués, du nombre de figures validées, des temps réalisés, …</a:t>
                      </a:r>
                    </a:p>
                  </a:txBody>
                  <a:tcPr anchor="ctr">
                    <a:solidFill>
                      <a:schemeClr val="bg1"/>
                    </a:solidFill>
                  </a:tcPr>
                </a:tc>
                <a:tc>
                  <a:txBody>
                    <a:bodyPr/>
                    <a:lstStyle/>
                    <a:p>
                      <a:pPr marL="285750" indent="-285750" algn="ctr">
                        <a:buFontTx/>
                        <a:buChar char="-"/>
                      </a:pPr>
                      <a:r>
                        <a:rPr lang="fr-FR" sz="2400" dirty="0">
                          <a:latin typeface="Avenir Next" panose="020B0503020202020204" pitchFamily="34" charset="0"/>
                        </a:rPr>
                        <a:t>rendre signifiant les données et donner des objectifs d’amélioration quantifiable </a:t>
                      </a:r>
                    </a:p>
                  </a:txBody>
                  <a:tcPr anchor="ctr">
                    <a:solidFill>
                      <a:schemeClr val="bg1"/>
                    </a:solidFill>
                  </a:tcPr>
                </a:tc>
                <a:extLst>
                  <a:ext uri="{0D108BD9-81ED-4DB2-BD59-A6C34878D82A}">
                    <a16:rowId xmlns:a16="http://schemas.microsoft.com/office/drawing/2014/main" val="3347109614"/>
                  </a:ext>
                </a:extLst>
              </a:tr>
            </a:tbl>
          </a:graphicData>
        </a:graphic>
      </p:graphicFrame>
      <p:pic>
        <p:nvPicPr>
          <p:cNvPr id="19" name="Image 18">
            <a:hlinkClick r:id="rId3" action="ppaction://hlinksldjump"/>
            <a:extLst>
              <a:ext uri="{FF2B5EF4-FFF2-40B4-BE49-F238E27FC236}">
                <a16:creationId xmlns:a16="http://schemas.microsoft.com/office/drawing/2014/main" id="{8F4ED90A-6799-F44D-BA4B-BE90BA48060B}"/>
              </a:ext>
            </a:extLst>
          </p:cNvPr>
          <p:cNvPicPr>
            <a:picLocks noChangeAspect="1"/>
          </p:cNvPicPr>
          <p:nvPr/>
        </p:nvPicPr>
        <p:blipFill>
          <a:blip r:embed="rId4"/>
          <a:srcRect/>
          <a:stretch/>
        </p:blipFill>
        <p:spPr>
          <a:xfrm>
            <a:off x="329286" y="238560"/>
            <a:ext cx="615891" cy="561146"/>
          </a:xfrm>
          <a:prstGeom prst="rect">
            <a:avLst/>
          </a:prstGeom>
        </p:spPr>
      </p:pic>
      <p:sp>
        <p:nvSpPr>
          <p:cNvPr id="20" name="ZoneTexte 19">
            <a:hlinkClick r:id="rId5" action="ppaction://hlinksldjump"/>
            <a:extLst>
              <a:ext uri="{FF2B5EF4-FFF2-40B4-BE49-F238E27FC236}">
                <a16:creationId xmlns:a16="http://schemas.microsoft.com/office/drawing/2014/main" id="{4689C5C8-1448-4A4B-A4B9-D5AD6E697A21}"/>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21" name="ZoneTexte 20">
            <a:hlinkClick r:id="rId6" action="ppaction://hlinksldjump"/>
            <a:extLst>
              <a:ext uri="{FF2B5EF4-FFF2-40B4-BE49-F238E27FC236}">
                <a16:creationId xmlns:a16="http://schemas.microsoft.com/office/drawing/2014/main" id="{CD053B46-BDDE-8145-936E-F48200354716}"/>
              </a:ext>
            </a:extLst>
          </p:cNvPr>
          <p:cNvSpPr txBox="1"/>
          <p:nvPr/>
        </p:nvSpPr>
        <p:spPr>
          <a:xfrm>
            <a:off x="3102362" y="214931"/>
            <a:ext cx="2028119" cy="584775"/>
          </a:xfrm>
          <a:prstGeom prst="rect">
            <a:avLst/>
          </a:prstGeom>
          <a:noFill/>
        </p:spPr>
        <p:txBody>
          <a:bodyPr wrap="none" rtlCol="0">
            <a:spAutoFit/>
          </a:bodyPr>
          <a:lstStyle/>
          <a:p>
            <a:r>
              <a:rPr lang="fr-FR" sz="3200" b="1" dirty="0">
                <a:solidFill>
                  <a:srgbClr val="2A2A2A"/>
                </a:solidFill>
                <a:latin typeface="Avenir Next" panose="020B0503020202020204" pitchFamily="34" charset="0"/>
              </a:rPr>
              <a:t>Au début</a:t>
            </a:r>
          </a:p>
        </p:txBody>
      </p:sp>
      <p:sp>
        <p:nvSpPr>
          <p:cNvPr id="23" name="ZoneTexte 22">
            <a:hlinkClick r:id="rId7" action="ppaction://hlinksldjump"/>
            <a:extLst>
              <a:ext uri="{FF2B5EF4-FFF2-40B4-BE49-F238E27FC236}">
                <a16:creationId xmlns:a16="http://schemas.microsoft.com/office/drawing/2014/main" id="{F818A5FA-99DA-D74B-B1B1-BB08DF4DD0DA}"/>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24" name="ZoneTexte 23">
            <a:hlinkClick r:id="rId8" action="ppaction://hlinksldjump"/>
            <a:extLst>
              <a:ext uri="{FF2B5EF4-FFF2-40B4-BE49-F238E27FC236}">
                <a16:creationId xmlns:a16="http://schemas.microsoft.com/office/drawing/2014/main" id="{69F4EADF-9EE4-A445-BFBD-ABADB8AE88F8}"/>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25" name="ZoneTexte 24">
            <a:hlinkClick r:id="rId9" action="ppaction://hlinksldjump"/>
            <a:extLst>
              <a:ext uri="{FF2B5EF4-FFF2-40B4-BE49-F238E27FC236}">
                <a16:creationId xmlns:a16="http://schemas.microsoft.com/office/drawing/2014/main" id="{A3509534-E084-9844-96D6-AB999DC83767}"/>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26" name="ZoneTexte 25">
            <a:hlinkClick r:id="rId10" action="ppaction://hlinksldjump"/>
            <a:extLst>
              <a:ext uri="{FF2B5EF4-FFF2-40B4-BE49-F238E27FC236}">
                <a16:creationId xmlns:a16="http://schemas.microsoft.com/office/drawing/2014/main" id="{6AE948A3-7DAC-9042-832D-0F10081521EF}"/>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Tree>
    <p:extLst>
      <p:ext uri="{BB962C8B-B14F-4D97-AF65-F5344CB8AC3E}">
        <p14:creationId xmlns:p14="http://schemas.microsoft.com/office/powerpoint/2010/main" val="124038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err="1">
                <a:latin typeface="Avenir Next" panose="020B0503020202020204" pitchFamily="34" charset="0"/>
              </a:rPr>
              <a:t>echauffement</a:t>
            </a:r>
            <a:endParaRPr lang="fr-FR" dirty="0">
              <a:latin typeface="Avenir Next" panose="020B0503020202020204" pitchFamily="34" charset="0"/>
            </a:endParaRP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6248870" y="1051458"/>
            <a:ext cx="377754" cy="10809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3915186690"/>
              </p:ext>
            </p:extLst>
          </p:nvPr>
        </p:nvGraphicFramePr>
        <p:xfrm>
          <a:off x="637231" y="1662032"/>
          <a:ext cx="13138404" cy="8625631"/>
        </p:xfrm>
        <a:graphic>
          <a:graphicData uri="http://schemas.openxmlformats.org/drawingml/2006/table">
            <a:tbl>
              <a:tblPr firstRow="1" bandRow="1">
                <a:tableStyleId>{073A0DAA-6AF3-43AB-8588-CEC1D06C72B9}</a:tableStyleId>
              </a:tblPr>
              <a:tblGrid>
                <a:gridCol w="3360599">
                  <a:extLst>
                    <a:ext uri="{9D8B030D-6E8A-4147-A177-3AD203B41FA5}">
                      <a16:colId xmlns:a16="http://schemas.microsoft.com/office/drawing/2014/main" val="3767954351"/>
                    </a:ext>
                  </a:extLst>
                </a:gridCol>
                <a:gridCol w="5398337">
                  <a:extLst>
                    <a:ext uri="{9D8B030D-6E8A-4147-A177-3AD203B41FA5}">
                      <a16:colId xmlns:a16="http://schemas.microsoft.com/office/drawing/2014/main" val="2760131956"/>
                    </a:ext>
                  </a:extLst>
                </a:gridCol>
                <a:gridCol w="4379468">
                  <a:extLst>
                    <a:ext uri="{9D8B030D-6E8A-4147-A177-3AD203B41FA5}">
                      <a16:colId xmlns:a16="http://schemas.microsoft.com/office/drawing/2014/main" val="104167646"/>
                    </a:ext>
                  </a:extLst>
                </a:gridCol>
              </a:tblGrid>
              <a:tr h="822751">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rgbClr val="FFC000"/>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rgbClr val="2A2A2A"/>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rgbClr val="FFC000"/>
                    </a:solidFill>
                  </a:tcPr>
                </a:tc>
                <a:tc>
                  <a:txBody>
                    <a:bodyPr/>
                    <a:lstStyle/>
                    <a:p>
                      <a:pPr algn="ctr"/>
                      <a:r>
                        <a:rPr lang="fr-FR" dirty="0">
                          <a:solidFill>
                            <a:srgbClr val="2A2A2A"/>
                          </a:solidFill>
                          <a:latin typeface="Avenir Next" panose="020B0503020202020204" pitchFamily="34" charset="0"/>
                        </a:rPr>
                        <a:t>Plus-values</a:t>
                      </a:r>
                    </a:p>
                  </a:txBody>
                  <a:tcPr anchor="ctr">
                    <a:solidFill>
                      <a:srgbClr val="FFC000"/>
                    </a:solidFill>
                  </a:tcPr>
                </a:tc>
                <a:extLst>
                  <a:ext uri="{0D108BD9-81ED-4DB2-BD59-A6C34878D82A}">
                    <a16:rowId xmlns:a16="http://schemas.microsoft.com/office/drawing/2014/main" val="893927912"/>
                  </a:ext>
                </a:extLst>
              </a:tr>
              <a:tr h="1338976">
                <a:tc>
                  <a:txBody>
                    <a:bodyPr/>
                    <a:lstStyle/>
                    <a:p>
                      <a:pPr algn="ctr"/>
                      <a:r>
                        <a:rPr lang="fr-FR" sz="3600" dirty="0">
                          <a:latin typeface="Avenir Next" panose="020B0503020202020204" pitchFamily="34" charset="0"/>
                        </a:rPr>
                        <a:t>Projection de l’échauffement</a:t>
                      </a:r>
                    </a:p>
                  </a:txBody>
                  <a:tcPr anchor="ctr">
                    <a:solidFill>
                      <a:schemeClr val="accent2">
                        <a:lumMod val="20000"/>
                        <a:lumOff val="80000"/>
                      </a:schemeClr>
                    </a:solidFill>
                  </a:tcPr>
                </a:tc>
                <a:tc>
                  <a:txBody>
                    <a:bodyPr/>
                    <a:lstStyle/>
                    <a:p>
                      <a:pPr marL="342900" indent="-342900" algn="ctr">
                        <a:buFontTx/>
                        <a:buChar char="-"/>
                      </a:pPr>
                      <a:r>
                        <a:rPr lang="fr-FR" sz="2600" dirty="0">
                          <a:latin typeface="Avenir Next" panose="020B0503020202020204" pitchFamily="34" charset="0"/>
                        </a:rPr>
                        <a:t>Les exercices à réaliser sont projetés</a:t>
                      </a:r>
                    </a:p>
                    <a:p>
                      <a:pPr marL="342900" indent="-342900" algn="ctr">
                        <a:buFontTx/>
                        <a:buChar char="-"/>
                      </a:pPr>
                      <a:r>
                        <a:rPr lang="fr-FR" sz="2600" dirty="0">
                          <a:latin typeface="Avenir Next" panose="020B0503020202020204" pitchFamily="34" charset="0"/>
                        </a:rPr>
                        <a:t>Les élèves ont un temps de prise de connaissance du nouvel échauffement </a:t>
                      </a:r>
                    </a:p>
                  </a:txBody>
                  <a:tcPr anchor="ctr">
                    <a:solidFill>
                      <a:schemeClr val="accent2">
                        <a:lumMod val="20000"/>
                        <a:lumOff val="80000"/>
                      </a:schemeClr>
                    </a:solidFill>
                  </a:tcPr>
                </a:tc>
                <a:tc>
                  <a:txBody>
                    <a:bodyPr/>
                    <a:lstStyle/>
                    <a:p>
                      <a:pPr marL="457200" indent="-457200" algn="ctr">
                        <a:buFontTx/>
                        <a:buChar char="-"/>
                      </a:pPr>
                      <a:r>
                        <a:rPr lang="fr-FR" sz="2600" dirty="0">
                          <a:latin typeface="Avenir Next" panose="020B0503020202020204" pitchFamily="34" charset="0"/>
                        </a:rPr>
                        <a:t>visualisation par tous depuis une zone éloignée du tableau</a:t>
                      </a:r>
                    </a:p>
                    <a:p>
                      <a:pPr marL="457200" indent="-457200" algn="ctr">
                        <a:buFontTx/>
                        <a:buChar char="-"/>
                      </a:pPr>
                      <a:r>
                        <a:rPr lang="fr-FR" sz="2600" dirty="0">
                          <a:latin typeface="Avenir Next" panose="020B0503020202020204" pitchFamily="34" charset="0"/>
                        </a:rPr>
                        <a:t>Accompagner la mémorisation</a:t>
                      </a:r>
                    </a:p>
                    <a:p>
                      <a:pPr marL="457200" indent="-457200" algn="ctr">
                        <a:buFontTx/>
                        <a:buChar char="-"/>
                      </a:pPr>
                      <a:r>
                        <a:rPr lang="fr-FR" sz="2600" dirty="0">
                          <a:latin typeface="Avenir Next" panose="020B0503020202020204" pitchFamily="34" charset="0"/>
                        </a:rPr>
                        <a:t>- favoriser la lecture de consignes et l’autonomie</a:t>
                      </a:r>
                    </a:p>
                  </a:txBody>
                  <a:tcPr anchor="ctr">
                    <a:solidFill>
                      <a:schemeClr val="accent2">
                        <a:lumMod val="20000"/>
                        <a:lumOff val="80000"/>
                      </a:schemeClr>
                    </a:solidFill>
                  </a:tcPr>
                </a:tc>
                <a:extLst>
                  <a:ext uri="{0D108BD9-81ED-4DB2-BD59-A6C34878D82A}">
                    <a16:rowId xmlns:a16="http://schemas.microsoft.com/office/drawing/2014/main" val="1755579533"/>
                  </a:ext>
                </a:extLst>
              </a:tr>
              <a:tr h="1338976">
                <a:tc>
                  <a:txBody>
                    <a:bodyPr/>
                    <a:lstStyle/>
                    <a:p>
                      <a:pPr algn="ctr"/>
                      <a:r>
                        <a:rPr lang="fr-FR" sz="3600" dirty="0">
                          <a:latin typeface="Avenir Next" panose="020B0503020202020204" pitchFamily="34" charset="0"/>
                        </a:rPr>
                        <a:t>Contenus de l’échauffement sur tablette</a:t>
                      </a:r>
                    </a:p>
                  </a:txBody>
                  <a:tcPr anchor="ctr">
                    <a:solidFill>
                      <a:schemeClr val="bg1"/>
                    </a:solidFill>
                  </a:tcPr>
                </a:tc>
                <a:tc>
                  <a:txBody>
                    <a:bodyPr/>
                    <a:lstStyle/>
                    <a:p>
                      <a:pPr marL="285750" indent="-285750" algn="ctr">
                        <a:buFontTx/>
                        <a:buChar char="-"/>
                      </a:pPr>
                      <a:r>
                        <a:rPr lang="fr-FR" sz="2600" dirty="0">
                          <a:latin typeface="Avenir Next" panose="020B0503020202020204" pitchFamily="34" charset="0"/>
                        </a:rPr>
                        <a:t>La présentation de l’échauffement et son évaluation sont directement sur une tablette donnée à chaque capitaine, responsable, ..</a:t>
                      </a:r>
                    </a:p>
                  </a:txBody>
                  <a:tcPr anchor="ctr">
                    <a:solidFill>
                      <a:schemeClr val="bg1"/>
                    </a:solidFill>
                  </a:tcPr>
                </a:tc>
                <a:tc>
                  <a:txBody>
                    <a:bodyPr/>
                    <a:lstStyle/>
                    <a:p>
                      <a:pPr marL="285750" indent="-285750" algn="ctr">
                        <a:buFontTx/>
                        <a:buChar char="-"/>
                      </a:pPr>
                      <a:r>
                        <a:rPr lang="fr-FR" sz="2600" dirty="0">
                          <a:latin typeface="Avenir Next" panose="020B0503020202020204" pitchFamily="34" charset="0"/>
                        </a:rPr>
                        <a:t>Manipulation des contenus (progressif, complet, logique,…)</a:t>
                      </a:r>
                    </a:p>
                    <a:p>
                      <a:pPr marL="285750" indent="-285750" algn="ctr">
                        <a:buFontTx/>
                        <a:buChar char="-"/>
                      </a:pPr>
                      <a:r>
                        <a:rPr lang="fr-FR" sz="2600" dirty="0">
                          <a:latin typeface="Avenir Next" panose="020B0503020202020204" pitchFamily="34" charset="0"/>
                        </a:rPr>
                        <a:t> responsabilisation</a:t>
                      </a:r>
                    </a:p>
                  </a:txBody>
                  <a:tcPr anchor="ctr">
                    <a:solidFill>
                      <a:schemeClr val="bg1"/>
                    </a:solidFill>
                  </a:tcPr>
                </a:tc>
                <a:extLst>
                  <a:ext uri="{0D108BD9-81ED-4DB2-BD59-A6C34878D82A}">
                    <a16:rowId xmlns:a16="http://schemas.microsoft.com/office/drawing/2014/main" val="3844408791"/>
                  </a:ext>
                </a:extLst>
              </a:tr>
              <a:tr h="1338976">
                <a:tc>
                  <a:txBody>
                    <a:bodyPr/>
                    <a:lstStyle/>
                    <a:p>
                      <a:pPr algn="ctr"/>
                      <a:r>
                        <a:rPr lang="fr-FR" sz="3600" dirty="0">
                          <a:latin typeface="Avenir Next" panose="020B0503020202020204" pitchFamily="34" charset="0"/>
                        </a:rPr>
                        <a:t>Chronomètre affiché en grand</a:t>
                      </a:r>
                    </a:p>
                  </a:txBody>
                  <a:tcPr anchor="ctr">
                    <a:solidFill>
                      <a:schemeClr val="accent2">
                        <a:lumMod val="20000"/>
                        <a:lumOff val="80000"/>
                      </a:schemeClr>
                    </a:solidFill>
                  </a:tcPr>
                </a:tc>
                <a:tc>
                  <a:txBody>
                    <a:bodyPr/>
                    <a:lstStyle/>
                    <a:p>
                      <a:pPr marL="285750" indent="-285750" algn="ctr">
                        <a:buFontTx/>
                        <a:buChar char="-"/>
                      </a:pPr>
                      <a:r>
                        <a:rPr lang="fr-FR" sz="2600" dirty="0">
                          <a:latin typeface="Avenir Next" panose="020B0503020202020204" pitchFamily="34" charset="0"/>
                        </a:rPr>
                        <a:t>rythmer l’échauffement en définissant des temps minimum à respecter pour chaque partie </a:t>
                      </a:r>
                    </a:p>
                  </a:txBody>
                  <a:tcPr anchor="ctr">
                    <a:solidFill>
                      <a:schemeClr val="accent2">
                        <a:lumMod val="20000"/>
                        <a:lumOff val="80000"/>
                      </a:schemeClr>
                    </a:solidFill>
                  </a:tcPr>
                </a:tc>
                <a:tc>
                  <a:txBody>
                    <a:bodyPr/>
                    <a:lstStyle/>
                    <a:p>
                      <a:pPr marL="285750" indent="-285750" algn="ctr">
                        <a:buFontTx/>
                        <a:buChar char="-"/>
                      </a:pPr>
                      <a:r>
                        <a:rPr lang="fr-FR" sz="2600" dirty="0">
                          <a:latin typeface="Avenir Next" panose="020B0503020202020204" pitchFamily="34" charset="0"/>
                        </a:rPr>
                        <a:t>Se passer de la gestion du temps</a:t>
                      </a:r>
                    </a:p>
                    <a:p>
                      <a:pPr marL="285750" indent="-285750" algn="ctr">
                        <a:buFontTx/>
                        <a:buChar char="-"/>
                      </a:pPr>
                      <a:r>
                        <a:rPr lang="fr-FR" sz="2600" dirty="0">
                          <a:latin typeface="Avenir Next" panose="020B0503020202020204" pitchFamily="34" charset="0"/>
                        </a:rPr>
                        <a:t>Donner des repères aux élèves</a:t>
                      </a:r>
                    </a:p>
                    <a:p>
                      <a:pPr marL="285750" indent="-285750" algn="ctr">
                        <a:buFontTx/>
                        <a:buChar char="-"/>
                      </a:pPr>
                      <a:r>
                        <a:rPr lang="fr-FR" sz="2600" dirty="0">
                          <a:latin typeface="Avenir Next" panose="020B0503020202020204" pitchFamily="34" charset="0"/>
                        </a:rPr>
                        <a:t>Favoriser un travail minimum</a:t>
                      </a:r>
                    </a:p>
                  </a:txBody>
                  <a:tcPr anchor="ctr">
                    <a:solidFill>
                      <a:schemeClr val="accent2">
                        <a:lumMod val="20000"/>
                        <a:lumOff val="80000"/>
                      </a:schemeClr>
                    </a:solidFill>
                  </a:tcPr>
                </a:tc>
                <a:extLst>
                  <a:ext uri="{0D108BD9-81ED-4DB2-BD59-A6C34878D82A}">
                    <a16:rowId xmlns:a16="http://schemas.microsoft.com/office/drawing/2014/main" val="3789269062"/>
                  </a:ext>
                </a:extLst>
              </a:tr>
            </a:tbl>
          </a:graphicData>
        </a:graphic>
      </p:graphicFrame>
      <p:pic>
        <p:nvPicPr>
          <p:cNvPr id="19" name="Image 18">
            <a:hlinkClick r:id="rId3" action="ppaction://hlinksldjump"/>
            <a:extLst>
              <a:ext uri="{FF2B5EF4-FFF2-40B4-BE49-F238E27FC236}">
                <a16:creationId xmlns:a16="http://schemas.microsoft.com/office/drawing/2014/main" id="{23431653-F4BF-8341-B26B-6337B51A34F0}"/>
              </a:ext>
            </a:extLst>
          </p:cNvPr>
          <p:cNvPicPr>
            <a:picLocks noChangeAspect="1"/>
          </p:cNvPicPr>
          <p:nvPr/>
        </p:nvPicPr>
        <p:blipFill>
          <a:blip r:embed="rId4"/>
          <a:srcRect/>
          <a:stretch/>
        </p:blipFill>
        <p:spPr>
          <a:xfrm>
            <a:off x="329286" y="238560"/>
            <a:ext cx="615891" cy="561146"/>
          </a:xfrm>
          <a:prstGeom prst="rect">
            <a:avLst/>
          </a:prstGeom>
        </p:spPr>
      </p:pic>
      <p:sp>
        <p:nvSpPr>
          <p:cNvPr id="20" name="ZoneTexte 19">
            <a:hlinkClick r:id="rId5" action="ppaction://hlinksldjump"/>
            <a:extLst>
              <a:ext uri="{FF2B5EF4-FFF2-40B4-BE49-F238E27FC236}">
                <a16:creationId xmlns:a16="http://schemas.microsoft.com/office/drawing/2014/main" id="{BDBE01A0-3BA0-A947-9AF0-66DFF7C175B2}"/>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21" name="ZoneTexte 20">
            <a:hlinkClick r:id="rId6" action="ppaction://hlinksldjump"/>
            <a:extLst>
              <a:ext uri="{FF2B5EF4-FFF2-40B4-BE49-F238E27FC236}">
                <a16:creationId xmlns:a16="http://schemas.microsoft.com/office/drawing/2014/main" id="{45664712-1E12-C947-9A27-F023DFDC3331}"/>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23" name="ZoneTexte 22">
            <a:hlinkClick r:id="rId7" action="ppaction://hlinksldjump"/>
            <a:extLst>
              <a:ext uri="{FF2B5EF4-FFF2-40B4-BE49-F238E27FC236}">
                <a16:creationId xmlns:a16="http://schemas.microsoft.com/office/drawing/2014/main" id="{F5F6D154-55DD-7641-BC5C-3DF3C57EE6A2}"/>
              </a:ext>
            </a:extLst>
          </p:cNvPr>
          <p:cNvSpPr txBox="1"/>
          <p:nvPr/>
        </p:nvSpPr>
        <p:spPr>
          <a:xfrm>
            <a:off x="5471387" y="214931"/>
            <a:ext cx="2939138" cy="584775"/>
          </a:xfrm>
          <a:prstGeom prst="rect">
            <a:avLst/>
          </a:prstGeom>
          <a:noFill/>
        </p:spPr>
        <p:txBody>
          <a:bodyPr wrap="none" rtlCol="0">
            <a:spAutoFit/>
          </a:bodyPr>
          <a:lstStyle/>
          <a:p>
            <a:pPr algn="ctr"/>
            <a:r>
              <a:rPr lang="fr-FR" sz="3200" b="1" dirty="0">
                <a:solidFill>
                  <a:srgbClr val="2A2A2A"/>
                </a:solidFill>
                <a:latin typeface="Avenir Next" panose="020B0503020202020204" pitchFamily="34" charset="0"/>
              </a:rPr>
              <a:t>Echauffement</a:t>
            </a:r>
          </a:p>
        </p:txBody>
      </p:sp>
      <p:sp>
        <p:nvSpPr>
          <p:cNvPr id="24" name="ZoneTexte 23">
            <a:hlinkClick r:id="rId8" action="ppaction://hlinksldjump"/>
            <a:extLst>
              <a:ext uri="{FF2B5EF4-FFF2-40B4-BE49-F238E27FC236}">
                <a16:creationId xmlns:a16="http://schemas.microsoft.com/office/drawing/2014/main" id="{60A0770C-526B-CD4C-B1BC-84A069CC260D}"/>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25" name="ZoneTexte 24">
            <a:hlinkClick r:id="rId9" action="ppaction://hlinksldjump"/>
            <a:extLst>
              <a:ext uri="{FF2B5EF4-FFF2-40B4-BE49-F238E27FC236}">
                <a16:creationId xmlns:a16="http://schemas.microsoft.com/office/drawing/2014/main" id="{38C88792-8661-FB44-A8E8-CC966B6E4B36}"/>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26" name="ZoneTexte 25">
            <a:hlinkClick r:id="rId10" action="ppaction://hlinksldjump"/>
            <a:extLst>
              <a:ext uri="{FF2B5EF4-FFF2-40B4-BE49-F238E27FC236}">
                <a16:creationId xmlns:a16="http://schemas.microsoft.com/office/drawing/2014/main" id="{EF5B802A-2B7E-4F42-8864-65D7F47C5CCF}"/>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Tree>
    <p:extLst>
      <p:ext uri="{BB962C8B-B14F-4D97-AF65-F5344CB8AC3E}">
        <p14:creationId xmlns:p14="http://schemas.microsoft.com/office/powerpoint/2010/main" val="12018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SA1</a:t>
            </a:r>
          </a:p>
        </p:txBody>
      </p:sp>
      <p:pic>
        <p:nvPicPr>
          <p:cNvPr id="6" name="Image 5">
            <a:hlinkClick r:id="rId3" action="ppaction://hlinksldjump"/>
            <a:extLst>
              <a:ext uri="{FF2B5EF4-FFF2-40B4-BE49-F238E27FC236}">
                <a16:creationId xmlns:a16="http://schemas.microsoft.com/office/drawing/2014/main" id="{AB8911B6-EFFA-DC44-B855-38F5D3D19290}"/>
              </a:ext>
            </a:extLst>
          </p:cNvPr>
          <p:cNvPicPr>
            <a:picLocks noChangeAspect="1"/>
          </p:cNvPicPr>
          <p:nvPr/>
        </p:nvPicPr>
        <p:blipFill>
          <a:blip r:embed="rId4"/>
          <a:srcRect/>
          <a:stretch/>
        </p:blipFill>
        <p:spPr>
          <a:xfrm>
            <a:off x="329286" y="238560"/>
            <a:ext cx="615891" cy="561146"/>
          </a:xfrm>
          <a:prstGeom prst="rect">
            <a:avLst/>
          </a:prstGeom>
        </p:spPr>
      </p:pic>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8925794" y="1092253"/>
            <a:ext cx="377754" cy="108094"/>
          </a:xfrm>
          <a:prstGeom prst="triangle">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hlinkClick r:id="rId5" action="ppaction://hlinksldjump"/>
            <a:extLst>
              <a:ext uri="{FF2B5EF4-FFF2-40B4-BE49-F238E27FC236}">
                <a16:creationId xmlns:a16="http://schemas.microsoft.com/office/drawing/2014/main" id="{B94DD077-0CE3-6C4B-A1F6-E6785945611D}"/>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10" name="ZoneTexte 9">
            <a:hlinkClick r:id="rId6" action="ppaction://hlinksldjump"/>
            <a:extLst>
              <a:ext uri="{FF2B5EF4-FFF2-40B4-BE49-F238E27FC236}">
                <a16:creationId xmlns:a16="http://schemas.microsoft.com/office/drawing/2014/main" id="{2ABD303E-FE41-0B41-81E9-002EAF119B4F}"/>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11" name="ZoneTexte 10">
            <a:hlinkClick r:id="rId7" action="ppaction://hlinksldjump"/>
            <a:extLst>
              <a:ext uri="{FF2B5EF4-FFF2-40B4-BE49-F238E27FC236}">
                <a16:creationId xmlns:a16="http://schemas.microsoft.com/office/drawing/2014/main" id="{B213A9EB-B89F-0A48-80DD-53229850B17D}"/>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12" name="ZoneTexte 11">
            <a:hlinkClick r:id="rId8" action="ppaction://hlinksldjump"/>
            <a:extLst>
              <a:ext uri="{FF2B5EF4-FFF2-40B4-BE49-F238E27FC236}">
                <a16:creationId xmlns:a16="http://schemas.microsoft.com/office/drawing/2014/main" id="{AF847A6F-563C-7149-AB8B-4781A54E7C9D}"/>
              </a:ext>
            </a:extLst>
          </p:cNvPr>
          <p:cNvSpPr txBox="1"/>
          <p:nvPr/>
        </p:nvSpPr>
        <p:spPr>
          <a:xfrm>
            <a:off x="8751431" y="214931"/>
            <a:ext cx="726481" cy="584775"/>
          </a:xfrm>
          <a:prstGeom prst="rect">
            <a:avLst/>
          </a:prstGeom>
          <a:noFill/>
        </p:spPr>
        <p:txBody>
          <a:bodyPr wrap="none" rtlCol="0">
            <a:spAutoFit/>
          </a:bodyPr>
          <a:lstStyle/>
          <a:p>
            <a:r>
              <a:rPr lang="fr-FR" sz="3200" b="1" dirty="0">
                <a:solidFill>
                  <a:srgbClr val="2A2A2A"/>
                </a:solidFill>
                <a:latin typeface="Avenir Next" panose="020B0503020202020204" pitchFamily="34" charset="0"/>
              </a:rPr>
              <a:t>SA</a:t>
            </a:r>
          </a:p>
        </p:txBody>
      </p:sp>
      <p:sp>
        <p:nvSpPr>
          <p:cNvPr id="17" name="ZoneTexte 16">
            <a:hlinkClick r:id="rId9" action="ppaction://hlinksldjump"/>
            <a:extLst>
              <a:ext uri="{FF2B5EF4-FFF2-40B4-BE49-F238E27FC236}">
                <a16:creationId xmlns:a16="http://schemas.microsoft.com/office/drawing/2014/main" id="{8A8F6874-FD3A-A843-B9C3-A9CFB8B8E6A9}"/>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18" name="ZoneTexte 17">
            <a:hlinkClick r:id="rId10" action="ppaction://hlinksldjump"/>
            <a:extLst>
              <a:ext uri="{FF2B5EF4-FFF2-40B4-BE49-F238E27FC236}">
                <a16:creationId xmlns:a16="http://schemas.microsoft.com/office/drawing/2014/main" id="{46C46A50-CE6B-BD47-9011-D73032CB7602}"/>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graphicFrame>
        <p:nvGraphicFramePr>
          <p:cNvPr id="4" name="Tableau 4">
            <a:extLst>
              <a:ext uri="{FF2B5EF4-FFF2-40B4-BE49-F238E27FC236}">
                <a16:creationId xmlns:a16="http://schemas.microsoft.com/office/drawing/2014/main" id="{2FE86060-0139-E74C-B063-D50C9EF2AA38}"/>
              </a:ext>
            </a:extLst>
          </p:cNvPr>
          <p:cNvGraphicFramePr>
            <a:graphicFrameLocks noGrp="1"/>
          </p:cNvGraphicFramePr>
          <p:nvPr>
            <p:extLst>
              <p:ext uri="{D42A27DB-BD31-4B8C-83A1-F6EECF244321}">
                <p14:modId xmlns:p14="http://schemas.microsoft.com/office/powerpoint/2010/main" val="532262892"/>
              </p:ext>
            </p:extLst>
          </p:nvPr>
        </p:nvGraphicFramePr>
        <p:xfrm>
          <a:off x="302683" y="1305360"/>
          <a:ext cx="13794845" cy="9104735"/>
        </p:xfrm>
        <a:graphic>
          <a:graphicData uri="http://schemas.openxmlformats.org/drawingml/2006/table">
            <a:tbl>
              <a:tblPr firstRow="1" bandRow="1">
                <a:tableStyleId>{073A0DAA-6AF3-43AB-8588-CEC1D06C72B9}</a:tableStyleId>
              </a:tblPr>
              <a:tblGrid>
                <a:gridCol w="3528507">
                  <a:extLst>
                    <a:ext uri="{9D8B030D-6E8A-4147-A177-3AD203B41FA5}">
                      <a16:colId xmlns:a16="http://schemas.microsoft.com/office/drawing/2014/main" val="3767954351"/>
                    </a:ext>
                  </a:extLst>
                </a:gridCol>
                <a:gridCol w="6064182">
                  <a:extLst>
                    <a:ext uri="{9D8B030D-6E8A-4147-A177-3AD203B41FA5}">
                      <a16:colId xmlns:a16="http://schemas.microsoft.com/office/drawing/2014/main" val="2760131956"/>
                    </a:ext>
                  </a:extLst>
                </a:gridCol>
                <a:gridCol w="4202156">
                  <a:extLst>
                    <a:ext uri="{9D8B030D-6E8A-4147-A177-3AD203B41FA5}">
                      <a16:colId xmlns:a16="http://schemas.microsoft.com/office/drawing/2014/main" val="104167646"/>
                    </a:ext>
                  </a:extLst>
                </a:gridCol>
              </a:tblGrid>
              <a:tr h="822751">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24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Usages numérique</a:t>
                      </a:r>
                    </a:p>
                  </a:txBody>
                  <a:tcPr anchor="ctr">
                    <a:solidFill>
                      <a:srgbClr val="9D2B25"/>
                    </a:solidFill>
                  </a:tcPr>
                </a:tc>
                <a:tc>
                  <a:txBody>
                    <a:bodyPr/>
                    <a:lstStyle/>
                    <a:p>
                      <a:pPr marL="0" marR="0" lvl="0" indent="0" algn="ctr" defTabSz="1439997" rtl="0" eaLnBrk="1" fontAlgn="auto" latinLnBrk="0" hangingPunct="1">
                        <a:lnSpc>
                          <a:spcPct val="100000"/>
                        </a:lnSpc>
                        <a:spcBef>
                          <a:spcPts val="0"/>
                        </a:spcBef>
                        <a:spcAft>
                          <a:spcPts val="0"/>
                        </a:spcAft>
                        <a:buClrTx/>
                        <a:buSzTx/>
                        <a:buFontTx/>
                        <a:buNone/>
                        <a:tabLst/>
                        <a:defRPr/>
                      </a:pPr>
                      <a:r>
                        <a:rPr lang="fr-FR" sz="3200" b="1" kern="0" dirty="0">
                          <a:solidFill>
                            <a:schemeClr val="bg1"/>
                          </a:solidFill>
                          <a:latin typeface="Avenir Next" panose="020B0503020202020204" pitchFamily="34" charset="0"/>
                          <a:ea typeface="Calibri" panose="020F0502020204030204" pitchFamily="34" charset="0"/>
                          <a:cs typeface="Times New Roman" panose="02020603050405020304" pitchFamily="18" charset="0"/>
                        </a:rPr>
                        <a:t>Exemples</a:t>
                      </a:r>
                    </a:p>
                  </a:txBody>
                  <a:tcPr anchor="ctr">
                    <a:solidFill>
                      <a:srgbClr val="9D2B25"/>
                    </a:solidFill>
                  </a:tcPr>
                </a:tc>
                <a:tc>
                  <a:txBody>
                    <a:bodyPr/>
                    <a:lstStyle/>
                    <a:p>
                      <a:pPr algn="ctr"/>
                      <a:r>
                        <a:rPr lang="fr-FR" dirty="0">
                          <a:solidFill>
                            <a:schemeClr val="bg1"/>
                          </a:solidFill>
                          <a:latin typeface="Avenir Next" panose="020B0503020202020204" pitchFamily="34" charset="0"/>
                        </a:rPr>
                        <a:t>Plus-values</a:t>
                      </a:r>
                    </a:p>
                  </a:txBody>
                  <a:tcPr anchor="ctr">
                    <a:solidFill>
                      <a:srgbClr val="9D2B25"/>
                    </a:solidFill>
                  </a:tcPr>
                </a:tc>
                <a:extLst>
                  <a:ext uri="{0D108BD9-81ED-4DB2-BD59-A6C34878D82A}">
                    <a16:rowId xmlns:a16="http://schemas.microsoft.com/office/drawing/2014/main" val="893927912"/>
                  </a:ext>
                </a:extLst>
              </a:tr>
              <a:tr h="1338976">
                <a:tc>
                  <a:txBody>
                    <a:bodyPr/>
                    <a:lstStyle/>
                    <a:p>
                      <a:pPr algn="ctr"/>
                      <a:r>
                        <a:rPr lang="fr-FR" sz="2400" dirty="0">
                          <a:latin typeface="Avenir Next" panose="020B0503020202020204" pitchFamily="34" charset="0"/>
                        </a:rPr>
                        <a:t>Accès à des ressources vidéos, GIF, images, …</a:t>
                      </a:r>
                    </a:p>
                  </a:txBody>
                  <a:tcPr anchor="ctr">
                    <a:solidFill>
                      <a:srgbClr val="FBB9C7"/>
                    </a:solidFill>
                  </a:tcPr>
                </a:tc>
                <a:tc>
                  <a:txBody>
                    <a:bodyPr/>
                    <a:lstStyle/>
                    <a:p>
                      <a:pPr marL="342900" indent="-342900" algn="ctr">
                        <a:buFontTx/>
                        <a:buChar char="-"/>
                      </a:pPr>
                      <a:r>
                        <a:rPr lang="fr-FR" sz="1800" dirty="0">
                          <a:latin typeface="Avenir Next" panose="020B0503020202020204" pitchFamily="34" charset="0"/>
                        </a:rPr>
                        <a:t> banque de données vidéos de figures de gym avec critères de réalisation et étapes de progressivité</a:t>
                      </a:r>
                    </a:p>
                    <a:p>
                      <a:pPr marL="342900" indent="-342900" algn="ctr">
                        <a:buFontTx/>
                        <a:buChar char="-"/>
                      </a:pPr>
                      <a:r>
                        <a:rPr lang="fr-FR" sz="1800" dirty="0" err="1">
                          <a:latin typeface="Avenir Next" panose="020B0503020202020204" pitchFamily="34" charset="0"/>
                        </a:rPr>
                        <a:t>Gif</a:t>
                      </a:r>
                      <a:r>
                        <a:rPr lang="fr-FR" sz="1800" dirty="0">
                          <a:latin typeface="Avenir Next" panose="020B0503020202020204" pitchFamily="34" charset="0"/>
                        </a:rPr>
                        <a:t> animé d’une technique de shoot qui tourne en boucle</a:t>
                      </a:r>
                    </a:p>
                  </a:txBody>
                  <a:tcPr anchor="ctr">
                    <a:solidFill>
                      <a:srgbClr val="FBB9C7"/>
                    </a:solidFill>
                  </a:tcPr>
                </a:tc>
                <a:tc>
                  <a:txBody>
                    <a:bodyPr/>
                    <a:lstStyle/>
                    <a:p>
                      <a:pPr marL="457200" indent="-457200" algn="ctr">
                        <a:buFontTx/>
                        <a:buChar char="-"/>
                      </a:pPr>
                      <a:r>
                        <a:rPr lang="fr-FR" sz="1800" dirty="0">
                          <a:latin typeface="Avenir Next" panose="020B0503020202020204" pitchFamily="34" charset="0"/>
                        </a:rPr>
                        <a:t>permettre la découverte de nouvelles figures (avec principes de sécurité définis) ou revoir des figures et consignes sans le prof. </a:t>
                      </a:r>
                    </a:p>
                    <a:p>
                      <a:pPr marL="457200" indent="-457200" algn="ctr">
                        <a:buFontTx/>
                        <a:buChar char="-"/>
                      </a:pPr>
                      <a:r>
                        <a:rPr lang="fr-FR" sz="1800" dirty="0">
                          <a:latin typeface="Avenir Next" panose="020B0503020202020204" pitchFamily="34" charset="0"/>
                        </a:rPr>
                        <a:t>Avancer à son propre rythme</a:t>
                      </a:r>
                    </a:p>
                  </a:txBody>
                  <a:tcPr anchor="ctr">
                    <a:solidFill>
                      <a:srgbClr val="FBB9C7"/>
                    </a:solidFill>
                  </a:tcPr>
                </a:tc>
                <a:extLst>
                  <a:ext uri="{0D108BD9-81ED-4DB2-BD59-A6C34878D82A}">
                    <a16:rowId xmlns:a16="http://schemas.microsoft.com/office/drawing/2014/main" val="1755579533"/>
                  </a:ext>
                </a:extLst>
              </a:tr>
              <a:tr h="1338976">
                <a:tc>
                  <a:txBody>
                    <a:bodyPr/>
                    <a:lstStyle/>
                    <a:p>
                      <a:pPr algn="ctr"/>
                      <a:r>
                        <a:rPr lang="fr-FR" sz="2400" dirty="0">
                          <a:latin typeface="Avenir Next" panose="020B0503020202020204" pitchFamily="34" charset="0"/>
                        </a:rPr>
                        <a:t>Relevés de données en tout genre</a:t>
                      </a: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Relevés statistiques (paniers, matchs, pas, figures,…)</a:t>
                      </a:r>
                    </a:p>
                    <a:p>
                      <a:pPr marL="285750" indent="-285750" algn="ctr">
                        <a:buFontTx/>
                        <a:buChar char="-"/>
                      </a:pPr>
                      <a:endParaRPr lang="fr-FR" sz="1800" dirty="0">
                        <a:latin typeface="Avenir Next" panose="020B0503020202020204" pitchFamily="34" charset="0"/>
                      </a:endParaRP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Informer les élèves</a:t>
                      </a:r>
                    </a:p>
                    <a:p>
                      <a:pPr marL="285750" indent="-285750" algn="ctr">
                        <a:buFontTx/>
                        <a:buChar char="-"/>
                      </a:pPr>
                      <a:r>
                        <a:rPr lang="fr-FR" sz="1800" dirty="0">
                          <a:latin typeface="Avenir Next" panose="020B0503020202020204" pitchFamily="34" charset="0"/>
                        </a:rPr>
                        <a:t>Définir des objectifs</a:t>
                      </a:r>
                    </a:p>
                    <a:p>
                      <a:pPr marL="285750" indent="-285750" algn="ctr">
                        <a:buFontTx/>
                        <a:buChar char="-"/>
                      </a:pPr>
                      <a:r>
                        <a:rPr lang="fr-FR" sz="1800" dirty="0">
                          <a:latin typeface="Avenir Next" panose="020B0503020202020204" pitchFamily="34" charset="0"/>
                        </a:rPr>
                        <a:t>Favoriser la méthodologie du projet (observation ,analyse, choix, régulation)</a:t>
                      </a:r>
                    </a:p>
                  </a:txBody>
                  <a:tcPr anchor="ctr">
                    <a:solidFill>
                      <a:schemeClr val="bg1"/>
                    </a:solidFill>
                  </a:tcPr>
                </a:tc>
                <a:extLst>
                  <a:ext uri="{0D108BD9-81ED-4DB2-BD59-A6C34878D82A}">
                    <a16:rowId xmlns:a16="http://schemas.microsoft.com/office/drawing/2014/main" val="3844408791"/>
                  </a:ext>
                </a:extLst>
              </a:tr>
              <a:tr h="1338976">
                <a:tc>
                  <a:txBody>
                    <a:bodyPr/>
                    <a:lstStyle/>
                    <a:p>
                      <a:pPr algn="ctr"/>
                      <a:r>
                        <a:rPr lang="fr-FR" dirty="0">
                          <a:latin typeface="Avenir Next" panose="020B0503020202020204" pitchFamily="34" charset="0"/>
                        </a:rPr>
                        <a:t>Suivi des activités</a:t>
                      </a:r>
                    </a:p>
                  </a:txBody>
                  <a:tcPr anchor="ctr">
                    <a:solidFill>
                      <a:srgbClr val="FBB9C7"/>
                    </a:solidFill>
                  </a:tcPr>
                </a:tc>
                <a:tc>
                  <a:txBody>
                    <a:bodyPr/>
                    <a:lstStyle/>
                    <a:p>
                      <a:pPr marL="285750" indent="-285750" algn="ctr">
                        <a:buFontTx/>
                        <a:buChar char="-"/>
                      </a:pPr>
                      <a:r>
                        <a:rPr lang="fr-FR" sz="1800" dirty="0">
                          <a:latin typeface="Avenir Next" panose="020B0503020202020204" pitchFamily="34" charset="0"/>
                        </a:rPr>
                        <a:t>relevés de perfs, validation de permis (de grimper, se muscler, …), nombre et qualités des figures maitrisées (gym, cirque, ..), nombre de matchs gagnés, de tirs réussis, ..</a:t>
                      </a:r>
                    </a:p>
                  </a:txBody>
                  <a:tcPr anchor="ctr">
                    <a:solidFill>
                      <a:srgbClr val="FBB9C7"/>
                    </a:solidFill>
                  </a:tcPr>
                </a:tc>
                <a:tc>
                  <a:txBody>
                    <a:bodyPr/>
                    <a:lstStyle/>
                    <a:p>
                      <a:pPr marL="285750" indent="-285750" algn="ctr">
                        <a:buFontTx/>
                        <a:buChar char="-"/>
                      </a:pPr>
                      <a:r>
                        <a:rPr lang="fr-FR" sz="1800" dirty="0">
                          <a:latin typeface="Avenir Next" panose="020B0503020202020204" pitchFamily="34" charset="0"/>
                        </a:rPr>
                        <a:t>Mettre en évidence les progrès, les manques, quantifier la pratique, …</a:t>
                      </a:r>
                    </a:p>
                    <a:p>
                      <a:pPr marL="285750" indent="-285750" algn="ctr">
                        <a:buFontTx/>
                        <a:buChar char="-"/>
                      </a:pPr>
                      <a:r>
                        <a:rPr lang="fr-FR" sz="1800" dirty="0">
                          <a:latin typeface="Avenir Next" panose="020B0503020202020204" pitchFamily="34" charset="0"/>
                        </a:rPr>
                        <a:t>favoriser la mémorisation</a:t>
                      </a:r>
                    </a:p>
                  </a:txBody>
                  <a:tcPr anchor="ctr">
                    <a:solidFill>
                      <a:srgbClr val="FBB9C7"/>
                    </a:solidFill>
                  </a:tcPr>
                </a:tc>
                <a:extLst>
                  <a:ext uri="{0D108BD9-81ED-4DB2-BD59-A6C34878D82A}">
                    <a16:rowId xmlns:a16="http://schemas.microsoft.com/office/drawing/2014/main" val="3789269062"/>
                  </a:ext>
                </a:extLst>
              </a:tr>
              <a:tr h="1338976">
                <a:tc>
                  <a:txBody>
                    <a:bodyPr/>
                    <a:lstStyle/>
                    <a:p>
                      <a:pPr algn="ctr"/>
                      <a:r>
                        <a:rPr lang="fr-FR" dirty="0">
                          <a:latin typeface="Avenir Next" panose="020B0503020202020204" pitchFamily="34" charset="0"/>
                        </a:rPr>
                        <a:t>Projection de contenus</a:t>
                      </a: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projection de SA individualisées à mettre en place en autonomie</a:t>
                      </a:r>
                    </a:p>
                    <a:p>
                      <a:pPr marL="285750" indent="-285750" algn="ctr">
                        <a:buFontTx/>
                        <a:buChar char="-"/>
                      </a:pPr>
                      <a:r>
                        <a:rPr lang="fr-FR" sz="1800" dirty="0">
                          <a:latin typeface="Avenir Next" panose="020B0503020202020204" pitchFamily="34" charset="0"/>
                        </a:rPr>
                        <a:t>Projection d’éléments particuliers</a:t>
                      </a: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 autonomie</a:t>
                      </a:r>
                    </a:p>
                    <a:p>
                      <a:pPr marL="285750" indent="-285750" algn="ctr">
                        <a:buFontTx/>
                        <a:buChar char="-"/>
                      </a:pPr>
                      <a:r>
                        <a:rPr lang="fr-FR" sz="1800" dirty="0">
                          <a:latin typeface="Avenir Next" panose="020B0503020202020204" pitchFamily="34" charset="0"/>
                        </a:rPr>
                        <a:t>Lecture de consignes</a:t>
                      </a:r>
                    </a:p>
                    <a:p>
                      <a:pPr marL="285750" indent="-285750" algn="ctr">
                        <a:buFontTx/>
                        <a:buChar char="-"/>
                      </a:pPr>
                      <a:r>
                        <a:rPr lang="fr-FR" sz="1800" dirty="0">
                          <a:latin typeface="Avenir Next" panose="020B0503020202020204" pitchFamily="34" charset="0"/>
                        </a:rPr>
                        <a:t>individualisation </a:t>
                      </a:r>
                    </a:p>
                    <a:p>
                      <a:pPr marL="285750" indent="-285750" algn="ctr">
                        <a:buFontTx/>
                        <a:buChar char="-"/>
                      </a:pPr>
                      <a:endParaRPr lang="fr-FR" sz="1800" dirty="0">
                        <a:latin typeface="Avenir Next" panose="020B0503020202020204" pitchFamily="34" charset="0"/>
                      </a:endParaRPr>
                    </a:p>
                  </a:txBody>
                  <a:tcPr anchor="ctr">
                    <a:solidFill>
                      <a:schemeClr val="bg1"/>
                    </a:solidFill>
                  </a:tcPr>
                </a:tc>
                <a:extLst>
                  <a:ext uri="{0D108BD9-81ED-4DB2-BD59-A6C34878D82A}">
                    <a16:rowId xmlns:a16="http://schemas.microsoft.com/office/drawing/2014/main" val="3347109614"/>
                  </a:ext>
                </a:extLst>
              </a:tr>
              <a:tr h="1338976">
                <a:tc>
                  <a:txBody>
                    <a:bodyPr/>
                    <a:lstStyle/>
                    <a:p>
                      <a:pPr algn="ctr"/>
                      <a:r>
                        <a:rPr lang="fr-FR" dirty="0">
                          <a:latin typeface="Avenir Next" panose="020B0503020202020204" pitchFamily="34" charset="0"/>
                        </a:rPr>
                        <a:t>Filmer </a:t>
                      </a:r>
                    </a:p>
                  </a:txBody>
                  <a:tcPr anchor="ctr">
                    <a:solidFill>
                      <a:srgbClr val="FBB9C7"/>
                    </a:solidFill>
                  </a:tcPr>
                </a:tc>
                <a:tc>
                  <a:txBody>
                    <a:bodyPr/>
                    <a:lstStyle/>
                    <a:p>
                      <a:pPr marL="285750" indent="-285750" algn="ctr">
                        <a:buFontTx/>
                        <a:buChar char="-"/>
                      </a:pPr>
                      <a:r>
                        <a:rPr lang="fr-FR" sz="1800" dirty="0">
                          <a:latin typeface="Avenir Next" panose="020B0503020202020204" pitchFamily="34" charset="0"/>
                        </a:rPr>
                        <a:t>Retour sur sa prestation, son enchainement, sa motricité, ..</a:t>
                      </a:r>
                    </a:p>
                  </a:txBody>
                  <a:tcPr anchor="ctr">
                    <a:solidFill>
                      <a:srgbClr val="FBB9C7"/>
                    </a:solidFill>
                  </a:tcPr>
                </a:tc>
                <a:tc>
                  <a:txBody>
                    <a:bodyPr/>
                    <a:lstStyle/>
                    <a:p>
                      <a:pPr marL="285750" indent="-285750" algn="ctr">
                        <a:buFontTx/>
                        <a:buChar char="-"/>
                      </a:pPr>
                      <a:r>
                        <a:rPr lang="fr-FR" sz="1800" dirty="0">
                          <a:latin typeface="Avenir Next" panose="020B0503020202020204" pitchFamily="34" charset="0"/>
                        </a:rPr>
                        <a:t>Autoscopie</a:t>
                      </a:r>
                    </a:p>
                    <a:p>
                      <a:pPr marL="285750" indent="-285750" algn="ctr">
                        <a:buFontTx/>
                        <a:buChar char="-"/>
                      </a:pPr>
                      <a:r>
                        <a:rPr lang="fr-FR" sz="1800" dirty="0">
                          <a:latin typeface="Avenir Next" panose="020B0503020202020204" pitchFamily="34" charset="0"/>
                        </a:rPr>
                        <a:t>analyse de motricité</a:t>
                      </a:r>
                    </a:p>
                  </a:txBody>
                  <a:tcPr anchor="ctr">
                    <a:solidFill>
                      <a:srgbClr val="FBB9C7"/>
                    </a:solidFill>
                  </a:tcPr>
                </a:tc>
                <a:extLst>
                  <a:ext uri="{0D108BD9-81ED-4DB2-BD59-A6C34878D82A}">
                    <a16:rowId xmlns:a16="http://schemas.microsoft.com/office/drawing/2014/main" val="3741689563"/>
                  </a:ext>
                </a:extLst>
              </a:tr>
              <a:tr h="1338976">
                <a:tc>
                  <a:txBody>
                    <a:bodyPr/>
                    <a:lstStyle/>
                    <a:p>
                      <a:pPr algn="ctr"/>
                      <a:r>
                        <a:rPr lang="fr-FR" dirty="0">
                          <a:latin typeface="Avenir Next" panose="020B0503020202020204" pitchFamily="34" charset="0"/>
                        </a:rPr>
                        <a:t>Travail des rôles sociaux</a:t>
                      </a: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 observation facilité (comptage des points thèmes, ..)</a:t>
                      </a:r>
                    </a:p>
                    <a:p>
                      <a:pPr marL="285750" indent="-285750" algn="ctr">
                        <a:buFontTx/>
                        <a:buChar char="-"/>
                      </a:pPr>
                      <a:r>
                        <a:rPr lang="fr-FR" sz="1800" dirty="0">
                          <a:latin typeface="Avenir Next" panose="020B0503020202020204" pitchFamily="34" charset="0"/>
                        </a:rPr>
                        <a:t>trame de chorégraphie</a:t>
                      </a:r>
                    </a:p>
                    <a:p>
                      <a:pPr marL="285750" indent="-285750" algn="ctr">
                        <a:buFontTx/>
                        <a:buChar char="-"/>
                      </a:pPr>
                      <a:r>
                        <a:rPr lang="fr-FR" sz="1800" dirty="0">
                          <a:latin typeface="Avenir Next" panose="020B0503020202020204" pitchFamily="34" charset="0"/>
                        </a:rPr>
                        <a:t>Rôle de coach (éléments d’aide à l’analyse automatisés, fiches avec critères à respecter, …)</a:t>
                      </a:r>
                    </a:p>
                  </a:txBody>
                  <a:tcPr anchor="ctr">
                    <a:solidFill>
                      <a:schemeClr val="bg1"/>
                    </a:solidFill>
                  </a:tcPr>
                </a:tc>
                <a:tc>
                  <a:txBody>
                    <a:bodyPr/>
                    <a:lstStyle/>
                    <a:p>
                      <a:pPr marL="285750" indent="-285750" algn="ctr">
                        <a:buFontTx/>
                        <a:buChar char="-"/>
                      </a:pPr>
                      <a:r>
                        <a:rPr lang="fr-FR" sz="1800" dirty="0">
                          <a:latin typeface="Avenir Next" panose="020B0503020202020204" pitchFamily="34" charset="0"/>
                        </a:rPr>
                        <a:t> augmenter l’analyse des données relevés</a:t>
                      </a:r>
                    </a:p>
                    <a:p>
                      <a:pPr marL="285750" indent="-285750" algn="ctr">
                        <a:buFontTx/>
                        <a:buChar char="-"/>
                      </a:pPr>
                      <a:r>
                        <a:rPr lang="fr-FR" sz="1800" dirty="0">
                          <a:latin typeface="Avenir Next" panose="020B0503020202020204" pitchFamily="34" charset="0"/>
                        </a:rPr>
                        <a:t>accompagner la mémoire, éviter les oublis, erreurs, ..</a:t>
                      </a:r>
                    </a:p>
                  </a:txBody>
                  <a:tcPr anchor="ctr">
                    <a:solidFill>
                      <a:schemeClr val="bg1"/>
                    </a:solidFill>
                  </a:tcPr>
                </a:tc>
                <a:extLst>
                  <a:ext uri="{0D108BD9-81ED-4DB2-BD59-A6C34878D82A}">
                    <a16:rowId xmlns:a16="http://schemas.microsoft.com/office/drawing/2014/main" val="4210567784"/>
                  </a:ext>
                </a:extLst>
              </a:tr>
            </a:tbl>
          </a:graphicData>
        </a:graphic>
      </p:graphicFrame>
    </p:spTree>
    <p:extLst>
      <p:ext uri="{BB962C8B-B14F-4D97-AF65-F5344CB8AC3E}">
        <p14:creationId xmlns:p14="http://schemas.microsoft.com/office/powerpoint/2010/main" val="275635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SA relais</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8925794" y="1029858"/>
            <a:ext cx="377754" cy="108094"/>
          </a:xfrm>
          <a:prstGeom prst="triangle">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a:hlinkClick r:id="rId3" action="ppaction://hlinksldjump"/>
            <a:extLst>
              <a:ext uri="{FF2B5EF4-FFF2-40B4-BE49-F238E27FC236}">
                <a16:creationId xmlns:a16="http://schemas.microsoft.com/office/drawing/2014/main" id="{0E1FC0B3-9F84-6649-AD62-80AC646E0B4A}"/>
              </a:ext>
            </a:extLst>
          </p:cNvPr>
          <p:cNvPicPr>
            <a:picLocks noChangeAspect="1"/>
          </p:cNvPicPr>
          <p:nvPr/>
        </p:nvPicPr>
        <p:blipFill>
          <a:blip r:embed="rId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751431" y="1215779"/>
            <a:ext cx="757286" cy="712013"/>
          </a:xfrm>
          <a:prstGeom prst="rect">
            <a:avLst/>
          </a:prstGeom>
        </p:spPr>
      </p:pic>
      <p:graphicFrame>
        <p:nvGraphicFramePr>
          <p:cNvPr id="5" name="Tableau 7">
            <a:extLst>
              <a:ext uri="{FF2B5EF4-FFF2-40B4-BE49-F238E27FC236}">
                <a16:creationId xmlns:a16="http://schemas.microsoft.com/office/drawing/2014/main" id="{A9BEE584-C1EE-1E4C-94B5-CF4C75F2404C}"/>
              </a:ext>
            </a:extLst>
          </p:cNvPr>
          <p:cNvGraphicFramePr>
            <a:graphicFrameLocks noGrp="1"/>
          </p:cNvGraphicFramePr>
          <p:nvPr>
            <p:extLst>
              <p:ext uri="{D42A27DB-BD31-4B8C-83A1-F6EECF244321}">
                <p14:modId xmlns:p14="http://schemas.microsoft.com/office/powerpoint/2010/main" val="1927898813"/>
              </p:ext>
            </p:extLst>
          </p:nvPr>
        </p:nvGraphicFramePr>
        <p:xfrm>
          <a:off x="2491500" y="2832102"/>
          <a:ext cx="9600144" cy="1796182"/>
        </p:xfrm>
        <a:graphic>
          <a:graphicData uri="http://schemas.openxmlformats.org/drawingml/2006/table">
            <a:tbl>
              <a:tblPr firstRow="1" bandRow="1">
                <a:tableStyleId>{5C22544A-7EE6-4342-B048-85BDC9FD1C3A}</a:tableStyleId>
              </a:tblPr>
              <a:tblGrid>
                <a:gridCol w="1993061">
                  <a:extLst>
                    <a:ext uri="{9D8B030D-6E8A-4147-A177-3AD203B41FA5}">
                      <a16:colId xmlns:a16="http://schemas.microsoft.com/office/drawing/2014/main" val="3748892084"/>
                    </a:ext>
                  </a:extLst>
                </a:gridCol>
                <a:gridCol w="1192695">
                  <a:extLst>
                    <a:ext uri="{9D8B030D-6E8A-4147-A177-3AD203B41FA5}">
                      <a16:colId xmlns:a16="http://schemas.microsoft.com/office/drawing/2014/main" val="1927557935"/>
                    </a:ext>
                  </a:extLst>
                </a:gridCol>
                <a:gridCol w="3299793">
                  <a:extLst>
                    <a:ext uri="{9D8B030D-6E8A-4147-A177-3AD203B41FA5}">
                      <a16:colId xmlns:a16="http://schemas.microsoft.com/office/drawing/2014/main" val="3084302044"/>
                    </a:ext>
                  </a:extLst>
                </a:gridCol>
                <a:gridCol w="3114595">
                  <a:extLst>
                    <a:ext uri="{9D8B030D-6E8A-4147-A177-3AD203B41FA5}">
                      <a16:colId xmlns:a16="http://schemas.microsoft.com/office/drawing/2014/main" val="2688880569"/>
                    </a:ext>
                  </a:extLst>
                </a:gridCol>
              </a:tblGrid>
              <a:tr h="921053">
                <a:tc gridSpan="4">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720614"/>
                  </a:ext>
                </a:extLst>
              </a:tr>
              <a:tr h="87512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221162"/>
                  </a:ext>
                </a:extLst>
              </a:tr>
            </a:tbl>
          </a:graphicData>
        </a:graphic>
      </p:graphicFrame>
      <p:pic>
        <p:nvPicPr>
          <p:cNvPr id="15" name="Image 14">
            <a:extLst>
              <a:ext uri="{FF2B5EF4-FFF2-40B4-BE49-F238E27FC236}">
                <a16:creationId xmlns:a16="http://schemas.microsoft.com/office/drawing/2014/main" id="{ABC803A7-4E29-F74E-894B-AF4DFBB9D8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82271" y="3730193"/>
            <a:ext cx="628650" cy="984250"/>
          </a:xfrm>
          <a:prstGeom prst="rect">
            <a:avLst/>
          </a:prstGeom>
        </p:spPr>
      </p:pic>
      <p:pic>
        <p:nvPicPr>
          <p:cNvPr id="23" name="Image 22">
            <a:extLst>
              <a:ext uri="{FF2B5EF4-FFF2-40B4-BE49-F238E27FC236}">
                <a16:creationId xmlns:a16="http://schemas.microsoft.com/office/drawing/2014/main" id="{484976BA-CCE8-4F48-A4CF-AF66836995B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40216" y="3730193"/>
            <a:ext cx="721053" cy="943924"/>
          </a:xfrm>
          <a:prstGeom prst="rect">
            <a:avLst/>
          </a:prstGeom>
        </p:spPr>
      </p:pic>
      <p:pic>
        <p:nvPicPr>
          <p:cNvPr id="24" name="Image 23">
            <a:extLst>
              <a:ext uri="{FF2B5EF4-FFF2-40B4-BE49-F238E27FC236}">
                <a16:creationId xmlns:a16="http://schemas.microsoft.com/office/drawing/2014/main" id="{75B6F415-9278-584E-862C-115BF686706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86417" y="2832102"/>
            <a:ext cx="628650" cy="984250"/>
          </a:xfrm>
          <a:prstGeom prst="rect">
            <a:avLst/>
          </a:prstGeom>
        </p:spPr>
      </p:pic>
      <p:sp>
        <p:nvSpPr>
          <p:cNvPr id="25" name="Rectangle 24">
            <a:hlinkClick r:id="" action="ppaction://noaction"/>
            <a:extLst>
              <a:ext uri="{FF2B5EF4-FFF2-40B4-BE49-F238E27FC236}">
                <a16:creationId xmlns:a16="http://schemas.microsoft.com/office/drawing/2014/main" id="{0C5718BE-1035-294D-B6C2-55F9B696E07B}"/>
              </a:ext>
            </a:extLst>
          </p:cNvPr>
          <p:cNvSpPr/>
          <p:nvPr/>
        </p:nvSpPr>
        <p:spPr>
          <a:xfrm>
            <a:off x="6003700" y="440997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Zone transmission</a:t>
            </a:r>
          </a:p>
        </p:txBody>
      </p:sp>
      <p:sp>
        <p:nvSpPr>
          <p:cNvPr id="26" name="Rectangle 25">
            <a:hlinkClick r:id="" action="ppaction://noaction"/>
            <a:extLst>
              <a:ext uri="{FF2B5EF4-FFF2-40B4-BE49-F238E27FC236}">
                <a16:creationId xmlns:a16="http://schemas.microsoft.com/office/drawing/2014/main" id="{C33AE216-F7B6-E44D-905A-32BAE1608251}"/>
              </a:ext>
            </a:extLst>
          </p:cNvPr>
          <p:cNvSpPr/>
          <p:nvPr/>
        </p:nvSpPr>
        <p:spPr>
          <a:xfrm>
            <a:off x="10640435" y="4436647"/>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Arrivée</a:t>
            </a:r>
          </a:p>
        </p:txBody>
      </p:sp>
      <p:sp>
        <p:nvSpPr>
          <p:cNvPr id="27" name="Rectangle 26">
            <a:hlinkClick r:id="" action="ppaction://noaction"/>
            <a:extLst>
              <a:ext uri="{FF2B5EF4-FFF2-40B4-BE49-F238E27FC236}">
                <a16:creationId xmlns:a16="http://schemas.microsoft.com/office/drawing/2014/main" id="{44C7716E-61EB-9C41-9707-8E19D7AD11BD}"/>
              </a:ext>
            </a:extLst>
          </p:cNvPr>
          <p:cNvSpPr/>
          <p:nvPr/>
        </p:nvSpPr>
        <p:spPr>
          <a:xfrm>
            <a:off x="1393538" y="440997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Départ</a:t>
            </a:r>
          </a:p>
        </p:txBody>
      </p:sp>
      <p:sp>
        <p:nvSpPr>
          <p:cNvPr id="28" name="Rectangle 27">
            <a:hlinkClick r:id="" action="ppaction://noaction"/>
            <a:extLst>
              <a:ext uri="{FF2B5EF4-FFF2-40B4-BE49-F238E27FC236}">
                <a16:creationId xmlns:a16="http://schemas.microsoft.com/office/drawing/2014/main" id="{EA62C0A4-3B2C-904B-913A-EB23CD91132E}"/>
              </a:ext>
            </a:extLst>
          </p:cNvPr>
          <p:cNvSpPr/>
          <p:nvPr/>
        </p:nvSpPr>
        <p:spPr>
          <a:xfrm>
            <a:off x="3875935" y="4471401"/>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Elan</a:t>
            </a:r>
          </a:p>
        </p:txBody>
      </p:sp>
      <p:sp>
        <p:nvSpPr>
          <p:cNvPr id="29" name="Rectangle 28">
            <a:hlinkClick r:id="" action="ppaction://noaction"/>
            <a:extLst>
              <a:ext uri="{FF2B5EF4-FFF2-40B4-BE49-F238E27FC236}">
                <a16:creationId xmlns:a16="http://schemas.microsoft.com/office/drawing/2014/main" id="{CFDBE396-E38B-3E42-9709-E461B31697E0}"/>
              </a:ext>
            </a:extLst>
          </p:cNvPr>
          <p:cNvSpPr/>
          <p:nvPr/>
        </p:nvSpPr>
        <p:spPr>
          <a:xfrm>
            <a:off x="8033207" y="1677083"/>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2 contre 1</a:t>
            </a:r>
          </a:p>
        </p:txBody>
      </p:sp>
      <p:grpSp>
        <p:nvGrpSpPr>
          <p:cNvPr id="9" name="Groupe 8">
            <a:extLst>
              <a:ext uri="{FF2B5EF4-FFF2-40B4-BE49-F238E27FC236}">
                <a16:creationId xmlns:a16="http://schemas.microsoft.com/office/drawing/2014/main" id="{253A9D16-12EE-B04D-ACDA-F092FC2F6BBA}"/>
              </a:ext>
            </a:extLst>
          </p:cNvPr>
          <p:cNvGrpSpPr/>
          <p:nvPr/>
        </p:nvGrpSpPr>
        <p:grpSpPr>
          <a:xfrm>
            <a:off x="11601357" y="3134884"/>
            <a:ext cx="3040448" cy="2370849"/>
            <a:chOff x="10995743" y="3127597"/>
            <a:chExt cx="3040448" cy="2370849"/>
          </a:xfrm>
        </p:grpSpPr>
        <p:pic>
          <p:nvPicPr>
            <p:cNvPr id="35" name="Image 34">
              <a:extLst>
                <a:ext uri="{FF2B5EF4-FFF2-40B4-BE49-F238E27FC236}">
                  <a16:creationId xmlns:a16="http://schemas.microsoft.com/office/drawing/2014/main" id="{19474C45-09AA-C04F-982F-50D17FD6FCDC}"/>
                </a:ext>
              </a:extLst>
            </p:cNvPr>
            <p:cNvPicPr>
              <a:picLocks noChangeAspect="1"/>
            </p:cNvPicPr>
            <p:nvPr/>
          </p:nvPicPr>
          <p:blipFill>
            <a:blip r:embed="rId7"/>
            <a:stretch>
              <a:fillRect/>
            </a:stretch>
          </p:blipFill>
          <p:spPr>
            <a:xfrm>
              <a:off x="12328770" y="3127597"/>
              <a:ext cx="727250" cy="732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Image 37">
              <a:extLst>
                <a:ext uri="{FF2B5EF4-FFF2-40B4-BE49-F238E27FC236}">
                  <a16:creationId xmlns:a16="http://schemas.microsoft.com/office/drawing/2014/main" id="{82758F3A-1B8F-9F43-A8BD-C79EF9F60BB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995743" y="3385420"/>
              <a:ext cx="1905463" cy="1905463"/>
            </a:xfrm>
            <a:prstGeom prst="rect">
              <a:avLst/>
            </a:prstGeom>
          </p:spPr>
        </p:pic>
        <p:sp>
          <p:nvSpPr>
            <p:cNvPr id="43" name="Rectangle 42">
              <a:hlinkClick r:id="" action="ppaction://noaction"/>
              <a:extLst>
                <a:ext uri="{FF2B5EF4-FFF2-40B4-BE49-F238E27FC236}">
                  <a16:creationId xmlns:a16="http://schemas.microsoft.com/office/drawing/2014/main" id="{F0D59753-F844-B44C-86DF-FACDAD586902}"/>
                </a:ext>
              </a:extLst>
            </p:cNvPr>
            <p:cNvSpPr/>
            <p:nvPr/>
          </p:nvSpPr>
          <p:spPr>
            <a:xfrm>
              <a:off x="11766220" y="387927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Chronométrer différemment</a:t>
              </a:r>
            </a:p>
          </p:txBody>
        </p:sp>
        <p:pic>
          <p:nvPicPr>
            <p:cNvPr id="48" name="Image 47">
              <a:extLst>
                <a:ext uri="{FF2B5EF4-FFF2-40B4-BE49-F238E27FC236}">
                  <a16:creationId xmlns:a16="http://schemas.microsoft.com/office/drawing/2014/main" id="{4360BCCD-49B1-5E41-BF1F-10DE52BE5DC6}"/>
                </a:ext>
              </a:extLst>
            </p:cNvPr>
            <p:cNvPicPr>
              <a:picLocks noChangeAspect="1"/>
            </p:cNvPicPr>
            <p:nvPr/>
          </p:nvPicPr>
          <p:blipFill>
            <a:blip r:embed="rId9"/>
            <a:stretch>
              <a:fillRect/>
            </a:stretch>
          </p:blipFill>
          <p:spPr>
            <a:xfrm>
              <a:off x="12181794" y="4679850"/>
              <a:ext cx="818596" cy="818596"/>
            </a:xfrm>
            <a:prstGeom prst="rect">
              <a:avLst/>
            </a:prstGeom>
          </p:spPr>
        </p:pic>
      </p:grpSp>
      <p:grpSp>
        <p:nvGrpSpPr>
          <p:cNvPr id="8" name="Groupe 7">
            <a:extLst>
              <a:ext uri="{FF2B5EF4-FFF2-40B4-BE49-F238E27FC236}">
                <a16:creationId xmlns:a16="http://schemas.microsoft.com/office/drawing/2014/main" id="{692E8CD4-1C0C-9B4B-8A76-F285BE4B8E12}"/>
              </a:ext>
            </a:extLst>
          </p:cNvPr>
          <p:cNvGrpSpPr/>
          <p:nvPr/>
        </p:nvGrpSpPr>
        <p:grpSpPr>
          <a:xfrm>
            <a:off x="9638490" y="4885277"/>
            <a:ext cx="3025154" cy="2315128"/>
            <a:chOff x="7674899" y="2849969"/>
            <a:chExt cx="3025154" cy="2315128"/>
          </a:xfrm>
        </p:grpSpPr>
        <p:pic>
          <p:nvPicPr>
            <p:cNvPr id="31" name="Image 30">
              <a:extLst>
                <a:ext uri="{FF2B5EF4-FFF2-40B4-BE49-F238E27FC236}">
                  <a16:creationId xmlns:a16="http://schemas.microsoft.com/office/drawing/2014/main" id="{230E8B3A-2F1D-F54E-98EF-DB51130697EB}"/>
                </a:ext>
              </a:extLst>
            </p:cNvPr>
            <p:cNvPicPr>
              <a:picLocks noChangeAspect="1"/>
            </p:cNvPicPr>
            <p:nvPr/>
          </p:nvPicPr>
          <p:blipFill>
            <a:blip r:embed="rId10"/>
            <a:stretch>
              <a:fillRect/>
            </a:stretch>
          </p:blipFill>
          <p:spPr>
            <a:xfrm>
              <a:off x="9885262" y="4346939"/>
              <a:ext cx="814791" cy="818158"/>
            </a:xfrm>
            <a:prstGeom prst="rect">
              <a:avLst/>
            </a:prstGeom>
          </p:spPr>
        </p:pic>
        <p:pic>
          <p:nvPicPr>
            <p:cNvPr id="37" name="Image 36">
              <a:extLst>
                <a:ext uri="{FF2B5EF4-FFF2-40B4-BE49-F238E27FC236}">
                  <a16:creationId xmlns:a16="http://schemas.microsoft.com/office/drawing/2014/main" id="{4608189C-4752-3445-8ED1-54C08CC31D4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629005" y="3139000"/>
              <a:ext cx="1905463" cy="1905463"/>
            </a:xfrm>
            <a:prstGeom prst="rect">
              <a:avLst/>
            </a:prstGeom>
          </p:spPr>
        </p:pic>
        <p:sp>
          <p:nvSpPr>
            <p:cNvPr id="39" name="Flèche vers la gauche 38">
              <a:extLst>
                <a:ext uri="{FF2B5EF4-FFF2-40B4-BE49-F238E27FC236}">
                  <a16:creationId xmlns:a16="http://schemas.microsoft.com/office/drawing/2014/main" id="{87D80FC4-D87F-0540-9DD1-4A71770BAEE7}"/>
                </a:ext>
              </a:extLst>
            </p:cNvPr>
            <p:cNvSpPr/>
            <p:nvPr/>
          </p:nvSpPr>
          <p:spPr>
            <a:xfrm rot="2501377">
              <a:off x="8472962" y="3938721"/>
              <a:ext cx="1195505" cy="478513"/>
            </a:xfrm>
            <a:prstGeom prst="leftArrow">
              <a:avLst/>
            </a:prstGeom>
            <a:solidFill>
              <a:srgbClr val="9D2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hlinkClick r:id="" action="ppaction://noaction"/>
              <a:extLst>
                <a:ext uri="{FF2B5EF4-FFF2-40B4-BE49-F238E27FC236}">
                  <a16:creationId xmlns:a16="http://schemas.microsoft.com/office/drawing/2014/main" id="{5B9D2BF0-BD02-094D-8CAF-13D2423F94CF}"/>
                </a:ext>
              </a:extLst>
            </p:cNvPr>
            <p:cNvSpPr/>
            <p:nvPr/>
          </p:nvSpPr>
          <p:spPr>
            <a:xfrm>
              <a:off x="7674899" y="284996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Analyse vidéo en différé</a:t>
              </a:r>
            </a:p>
          </p:txBody>
        </p:sp>
        <p:pic>
          <p:nvPicPr>
            <p:cNvPr id="52" name="Image 51">
              <a:extLst>
                <a:ext uri="{FF2B5EF4-FFF2-40B4-BE49-F238E27FC236}">
                  <a16:creationId xmlns:a16="http://schemas.microsoft.com/office/drawing/2014/main" id="{52803CA7-DA35-404F-90D9-D3A2B61DF22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448938" y="3102348"/>
              <a:ext cx="1158599" cy="1158599"/>
            </a:xfrm>
            <a:prstGeom prst="rect">
              <a:avLst/>
            </a:prstGeom>
          </p:spPr>
        </p:pic>
      </p:grpSp>
      <p:grpSp>
        <p:nvGrpSpPr>
          <p:cNvPr id="6" name="Groupe 5">
            <a:extLst>
              <a:ext uri="{FF2B5EF4-FFF2-40B4-BE49-F238E27FC236}">
                <a16:creationId xmlns:a16="http://schemas.microsoft.com/office/drawing/2014/main" id="{EE4B05E2-90CB-4F4F-9BEA-FCEAF0988023}"/>
              </a:ext>
            </a:extLst>
          </p:cNvPr>
          <p:cNvGrpSpPr/>
          <p:nvPr/>
        </p:nvGrpSpPr>
        <p:grpSpPr>
          <a:xfrm>
            <a:off x="5842944" y="5650872"/>
            <a:ext cx="3387374" cy="2181854"/>
            <a:chOff x="4268225" y="2938704"/>
            <a:chExt cx="3387374" cy="2181854"/>
          </a:xfrm>
        </p:grpSpPr>
        <p:pic>
          <p:nvPicPr>
            <p:cNvPr id="33" name="Image 32">
              <a:extLst>
                <a:ext uri="{FF2B5EF4-FFF2-40B4-BE49-F238E27FC236}">
                  <a16:creationId xmlns:a16="http://schemas.microsoft.com/office/drawing/2014/main" id="{EC43D9AA-D16B-5A4A-8EF7-E9E8052F714F}"/>
                </a:ext>
              </a:extLst>
            </p:cNvPr>
            <p:cNvPicPr>
              <a:picLocks noChangeAspect="1"/>
            </p:cNvPicPr>
            <p:nvPr/>
          </p:nvPicPr>
          <p:blipFill>
            <a:blip r:embed="rId12"/>
            <a:stretch>
              <a:fillRect/>
            </a:stretch>
          </p:blipFill>
          <p:spPr>
            <a:xfrm>
              <a:off x="4268225" y="3805784"/>
              <a:ext cx="868681" cy="879147"/>
            </a:xfrm>
            <a:prstGeom prst="rect">
              <a:avLst/>
            </a:prstGeom>
          </p:spPr>
        </p:pic>
        <p:pic>
          <p:nvPicPr>
            <p:cNvPr id="41" name="Image 40">
              <a:extLst>
                <a:ext uri="{FF2B5EF4-FFF2-40B4-BE49-F238E27FC236}">
                  <a16:creationId xmlns:a16="http://schemas.microsoft.com/office/drawing/2014/main" id="{E374EAC8-AC7D-1640-9C9E-E2BD2031BE79}"/>
                </a:ext>
              </a:extLst>
            </p:cNvPr>
            <p:cNvPicPr>
              <a:picLocks noChangeAspect="1"/>
            </p:cNvPicPr>
            <p:nvPr/>
          </p:nvPicPr>
          <p:blipFill>
            <a:blip r:embed="rId13"/>
            <a:stretch>
              <a:fillRect/>
            </a:stretch>
          </p:blipFill>
          <p:spPr>
            <a:xfrm>
              <a:off x="6472405" y="3455948"/>
              <a:ext cx="1183194" cy="1183194"/>
            </a:xfrm>
            <a:prstGeom prst="rect">
              <a:avLst/>
            </a:prstGeom>
          </p:spPr>
        </p:pic>
        <p:pic>
          <p:nvPicPr>
            <p:cNvPr id="46" name="Image 45">
              <a:extLst>
                <a:ext uri="{FF2B5EF4-FFF2-40B4-BE49-F238E27FC236}">
                  <a16:creationId xmlns:a16="http://schemas.microsoft.com/office/drawing/2014/main" id="{C57A2D63-0CE4-6A40-B473-DE2D38BF13F2}"/>
                </a:ext>
              </a:extLst>
            </p:cNvPr>
            <p:cNvPicPr>
              <a:picLocks noChangeAspect="1"/>
            </p:cNvPicPr>
            <p:nvPr/>
          </p:nvPicPr>
          <p:blipFill>
            <a:blip r:embed="rId14"/>
            <a:stretch>
              <a:fillRect/>
            </a:stretch>
          </p:blipFill>
          <p:spPr>
            <a:xfrm>
              <a:off x="5087804" y="3716605"/>
              <a:ext cx="1087589" cy="999880"/>
            </a:xfrm>
            <a:prstGeom prst="rect">
              <a:avLst/>
            </a:prstGeom>
          </p:spPr>
        </p:pic>
        <p:pic>
          <p:nvPicPr>
            <p:cNvPr id="67" name="Image 66">
              <a:extLst>
                <a:ext uri="{FF2B5EF4-FFF2-40B4-BE49-F238E27FC236}">
                  <a16:creationId xmlns:a16="http://schemas.microsoft.com/office/drawing/2014/main" id="{67739298-A950-5D42-B763-6A56D0A5AA20}"/>
                </a:ext>
              </a:extLst>
            </p:cNvPr>
            <p:cNvPicPr>
              <a:picLocks noChangeAspect="1"/>
            </p:cNvPicPr>
            <p:nvPr/>
          </p:nvPicPr>
          <p:blipFill>
            <a:blip r:embed="rId15">
              <a:clrChange>
                <a:clrFrom>
                  <a:srgbClr val="E0E0E0"/>
                </a:clrFrom>
                <a:clrTo>
                  <a:srgbClr val="E0E0E0">
                    <a:alpha val="0"/>
                  </a:srgbClr>
                </a:clrTo>
              </a:clrChange>
            </a:blip>
            <a:stretch>
              <a:fillRect/>
            </a:stretch>
          </p:blipFill>
          <p:spPr>
            <a:xfrm>
              <a:off x="6072634" y="4047545"/>
              <a:ext cx="1073013" cy="1073013"/>
            </a:xfrm>
            <a:prstGeom prst="rect">
              <a:avLst/>
            </a:prstGeom>
          </p:spPr>
        </p:pic>
        <p:sp>
          <p:nvSpPr>
            <p:cNvPr id="68" name="Rectangle 67">
              <a:hlinkClick r:id="" action="ppaction://noaction"/>
              <a:extLst>
                <a:ext uri="{FF2B5EF4-FFF2-40B4-BE49-F238E27FC236}">
                  <a16:creationId xmlns:a16="http://schemas.microsoft.com/office/drawing/2014/main" id="{EE6D8680-B6C1-A045-B9F6-90F6280FD060}"/>
                </a:ext>
              </a:extLst>
            </p:cNvPr>
            <p:cNvSpPr/>
            <p:nvPr/>
          </p:nvSpPr>
          <p:spPr>
            <a:xfrm>
              <a:off x="4404955" y="2938704"/>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Suivi des performances</a:t>
              </a:r>
            </a:p>
          </p:txBody>
        </p:sp>
      </p:grpSp>
      <p:sp>
        <p:nvSpPr>
          <p:cNvPr id="69" name="Rectangle 68">
            <a:hlinkClick r:id="" action="ppaction://noaction"/>
            <a:extLst>
              <a:ext uri="{FF2B5EF4-FFF2-40B4-BE49-F238E27FC236}">
                <a16:creationId xmlns:a16="http://schemas.microsoft.com/office/drawing/2014/main" id="{CF5C1DAC-FE1C-E343-AE2E-C48787594D0E}"/>
              </a:ext>
            </a:extLst>
          </p:cNvPr>
          <p:cNvSpPr/>
          <p:nvPr/>
        </p:nvSpPr>
        <p:spPr>
          <a:xfrm>
            <a:off x="5646179" y="741612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Notation en direct</a:t>
            </a:r>
          </a:p>
        </p:txBody>
      </p:sp>
      <p:sp>
        <p:nvSpPr>
          <p:cNvPr id="70" name="Rectangle 69">
            <a:hlinkClick r:id="" action="ppaction://noaction"/>
            <a:extLst>
              <a:ext uri="{FF2B5EF4-FFF2-40B4-BE49-F238E27FC236}">
                <a16:creationId xmlns:a16="http://schemas.microsoft.com/office/drawing/2014/main" id="{9DC7D9A0-A394-BA41-9284-5465C7B5CCA8}"/>
              </a:ext>
            </a:extLst>
          </p:cNvPr>
          <p:cNvSpPr/>
          <p:nvPr/>
        </p:nvSpPr>
        <p:spPr>
          <a:xfrm>
            <a:off x="7901268" y="7942907"/>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Contribution aux objectifs disciplinaires</a:t>
            </a:r>
          </a:p>
        </p:txBody>
      </p:sp>
      <p:sp>
        <p:nvSpPr>
          <p:cNvPr id="71" name="Rectangle 70">
            <a:hlinkClick r:id="" action="ppaction://noaction"/>
            <a:extLst>
              <a:ext uri="{FF2B5EF4-FFF2-40B4-BE49-F238E27FC236}">
                <a16:creationId xmlns:a16="http://schemas.microsoft.com/office/drawing/2014/main" id="{60BB5DB0-3286-114D-A443-308440A33C56}"/>
              </a:ext>
            </a:extLst>
          </p:cNvPr>
          <p:cNvSpPr/>
          <p:nvPr/>
        </p:nvSpPr>
        <p:spPr>
          <a:xfrm>
            <a:off x="5533791" y="8173121"/>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Evaluation </a:t>
            </a:r>
          </a:p>
          <a:p>
            <a:pPr algn="ctr"/>
            <a:r>
              <a:rPr lang="fr-FR" sz="2000" dirty="0">
                <a:solidFill>
                  <a:srgbClr val="2A2A2A"/>
                </a:solidFill>
                <a:latin typeface="Avenir Next" panose="020B0503020202020204" pitchFamily="34" charset="0"/>
              </a:rPr>
              <a:t>AFC-AFL-AFLP</a:t>
            </a:r>
          </a:p>
        </p:txBody>
      </p:sp>
      <p:sp>
        <p:nvSpPr>
          <p:cNvPr id="72" name="Rectangle 71">
            <a:hlinkClick r:id="" action="ppaction://noaction"/>
            <a:extLst>
              <a:ext uri="{FF2B5EF4-FFF2-40B4-BE49-F238E27FC236}">
                <a16:creationId xmlns:a16="http://schemas.microsoft.com/office/drawing/2014/main" id="{ED0ACB46-4A86-3648-9CF7-133B089CB286}"/>
              </a:ext>
            </a:extLst>
          </p:cNvPr>
          <p:cNvSpPr/>
          <p:nvPr/>
        </p:nvSpPr>
        <p:spPr>
          <a:xfrm>
            <a:off x="2890981" y="923732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Autonomie</a:t>
            </a:r>
          </a:p>
        </p:txBody>
      </p:sp>
      <p:sp>
        <p:nvSpPr>
          <p:cNvPr id="73" name="Rectangle 72">
            <a:hlinkClick r:id="" action="ppaction://noaction"/>
            <a:extLst>
              <a:ext uri="{FF2B5EF4-FFF2-40B4-BE49-F238E27FC236}">
                <a16:creationId xmlns:a16="http://schemas.microsoft.com/office/drawing/2014/main" id="{6C572FDD-FABA-9C49-9287-31242A59B9F7}"/>
              </a:ext>
            </a:extLst>
          </p:cNvPr>
          <p:cNvSpPr/>
          <p:nvPr/>
        </p:nvSpPr>
        <p:spPr>
          <a:xfrm>
            <a:off x="2981435" y="874366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Entraide</a:t>
            </a:r>
          </a:p>
        </p:txBody>
      </p:sp>
      <p:sp>
        <p:nvSpPr>
          <p:cNvPr id="75" name="Rectangle 74">
            <a:hlinkClick r:id="" action="ppaction://noaction"/>
            <a:extLst>
              <a:ext uri="{FF2B5EF4-FFF2-40B4-BE49-F238E27FC236}">
                <a16:creationId xmlns:a16="http://schemas.microsoft.com/office/drawing/2014/main" id="{92D9EAB3-1486-4747-BF96-1EF94339C761}"/>
              </a:ext>
            </a:extLst>
          </p:cNvPr>
          <p:cNvSpPr/>
          <p:nvPr/>
        </p:nvSpPr>
        <p:spPr>
          <a:xfrm>
            <a:off x="1002443" y="903664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Organisation des courses – relevé des perfs, …</a:t>
            </a:r>
          </a:p>
        </p:txBody>
      </p:sp>
      <p:grpSp>
        <p:nvGrpSpPr>
          <p:cNvPr id="11" name="Groupe 10">
            <a:extLst>
              <a:ext uri="{FF2B5EF4-FFF2-40B4-BE49-F238E27FC236}">
                <a16:creationId xmlns:a16="http://schemas.microsoft.com/office/drawing/2014/main" id="{AE0048DE-6FC8-404F-85B6-BB4D1A31D5DB}"/>
              </a:ext>
            </a:extLst>
          </p:cNvPr>
          <p:cNvGrpSpPr/>
          <p:nvPr/>
        </p:nvGrpSpPr>
        <p:grpSpPr>
          <a:xfrm>
            <a:off x="-77323" y="6056837"/>
            <a:ext cx="4460634" cy="2929515"/>
            <a:chOff x="-41531" y="7467646"/>
            <a:chExt cx="4460634" cy="2929515"/>
          </a:xfrm>
        </p:grpSpPr>
        <p:pic>
          <p:nvPicPr>
            <p:cNvPr id="54" name="Image 53">
              <a:extLst>
                <a:ext uri="{FF2B5EF4-FFF2-40B4-BE49-F238E27FC236}">
                  <a16:creationId xmlns:a16="http://schemas.microsoft.com/office/drawing/2014/main" id="{71F94580-9697-6048-9ECC-7565D5BAF04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39151" y="8156686"/>
              <a:ext cx="721053" cy="943924"/>
            </a:xfrm>
            <a:prstGeom prst="rect">
              <a:avLst/>
            </a:prstGeom>
          </p:spPr>
        </p:pic>
        <p:pic>
          <p:nvPicPr>
            <p:cNvPr id="53" name="Image 52">
              <a:extLst>
                <a:ext uri="{FF2B5EF4-FFF2-40B4-BE49-F238E27FC236}">
                  <a16:creationId xmlns:a16="http://schemas.microsoft.com/office/drawing/2014/main" id="{84C92A9F-F1BB-D64A-9E32-2CD5ABA2DD5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24229" y="8209438"/>
              <a:ext cx="580809" cy="844478"/>
            </a:xfrm>
            <a:prstGeom prst="rect">
              <a:avLst/>
            </a:prstGeom>
          </p:spPr>
        </p:pic>
        <p:pic>
          <p:nvPicPr>
            <p:cNvPr id="55" name="Image 54">
              <a:extLst>
                <a:ext uri="{FF2B5EF4-FFF2-40B4-BE49-F238E27FC236}">
                  <a16:creationId xmlns:a16="http://schemas.microsoft.com/office/drawing/2014/main" id="{CB264DCA-A6C0-634C-8990-09EE3271AF3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6403" y="8207832"/>
              <a:ext cx="580809" cy="844478"/>
            </a:xfrm>
            <a:prstGeom prst="rect">
              <a:avLst/>
            </a:prstGeom>
          </p:spPr>
        </p:pic>
        <p:pic>
          <p:nvPicPr>
            <p:cNvPr id="56" name="Image 55">
              <a:extLst>
                <a:ext uri="{FF2B5EF4-FFF2-40B4-BE49-F238E27FC236}">
                  <a16:creationId xmlns:a16="http://schemas.microsoft.com/office/drawing/2014/main" id="{79F88B1C-75EB-F840-88E2-25002BCC3CD0}"/>
                </a:ext>
              </a:extLst>
            </p:cNvPr>
            <p:cNvPicPr>
              <a:picLocks noChangeAspect="1"/>
            </p:cNvPicPr>
            <p:nvPr/>
          </p:nvPicPr>
          <p:blipFill>
            <a:blip r:embed="rId9"/>
            <a:stretch>
              <a:fillRect/>
            </a:stretch>
          </p:blipFill>
          <p:spPr>
            <a:xfrm>
              <a:off x="3524958" y="8252230"/>
              <a:ext cx="756300" cy="628191"/>
            </a:xfrm>
            <a:prstGeom prst="rect">
              <a:avLst/>
            </a:prstGeom>
          </p:spPr>
        </p:pic>
        <p:pic>
          <p:nvPicPr>
            <p:cNvPr id="57" name="Image 56">
              <a:extLst>
                <a:ext uri="{FF2B5EF4-FFF2-40B4-BE49-F238E27FC236}">
                  <a16:creationId xmlns:a16="http://schemas.microsoft.com/office/drawing/2014/main" id="{373BB9DC-4AD0-E644-8CE9-2CBFFB370CE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657993" y="8138583"/>
              <a:ext cx="872091" cy="809878"/>
            </a:xfrm>
            <a:prstGeom prst="rect">
              <a:avLst/>
            </a:prstGeom>
          </p:spPr>
        </p:pic>
        <p:sp>
          <p:nvSpPr>
            <p:cNvPr id="58" name="Rectangle 57">
              <a:hlinkClick r:id="" action="ppaction://noaction"/>
              <a:extLst>
                <a:ext uri="{FF2B5EF4-FFF2-40B4-BE49-F238E27FC236}">
                  <a16:creationId xmlns:a16="http://schemas.microsoft.com/office/drawing/2014/main" id="{74FB237A-B054-A246-B16C-E31FD1F4026F}"/>
                </a:ext>
              </a:extLst>
            </p:cNvPr>
            <p:cNvSpPr/>
            <p:nvPr/>
          </p:nvSpPr>
          <p:spPr>
            <a:xfrm>
              <a:off x="492247" y="8873632"/>
              <a:ext cx="934542"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Sprinter</a:t>
              </a:r>
            </a:p>
          </p:txBody>
        </p:sp>
        <p:sp>
          <p:nvSpPr>
            <p:cNvPr id="59" name="Rectangle 58">
              <a:hlinkClick r:id="" action="ppaction://noaction"/>
              <a:extLst>
                <a:ext uri="{FF2B5EF4-FFF2-40B4-BE49-F238E27FC236}">
                  <a16:creationId xmlns:a16="http://schemas.microsoft.com/office/drawing/2014/main" id="{E18ED60C-A4EC-A546-B210-5BF1D0E7D1E5}"/>
                </a:ext>
              </a:extLst>
            </p:cNvPr>
            <p:cNvSpPr/>
            <p:nvPr/>
          </p:nvSpPr>
          <p:spPr>
            <a:xfrm>
              <a:off x="1426789" y="8873632"/>
              <a:ext cx="1257810"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2 relayeurs</a:t>
              </a:r>
            </a:p>
          </p:txBody>
        </p:sp>
        <p:sp>
          <p:nvSpPr>
            <p:cNvPr id="60" name="Rectangle 59">
              <a:hlinkClick r:id="" action="ppaction://noaction"/>
              <a:extLst>
                <a:ext uri="{FF2B5EF4-FFF2-40B4-BE49-F238E27FC236}">
                  <a16:creationId xmlns:a16="http://schemas.microsoft.com/office/drawing/2014/main" id="{91453CCF-C857-7C45-8AB9-5B019C8B185E}"/>
                </a:ext>
              </a:extLst>
            </p:cNvPr>
            <p:cNvSpPr/>
            <p:nvPr/>
          </p:nvSpPr>
          <p:spPr>
            <a:xfrm>
              <a:off x="2674248" y="8899425"/>
              <a:ext cx="934542"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Coach-analyse</a:t>
              </a:r>
            </a:p>
          </p:txBody>
        </p:sp>
        <p:sp>
          <p:nvSpPr>
            <p:cNvPr id="61" name="Rectangle 60">
              <a:hlinkClick r:id="" action="ppaction://noaction"/>
              <a:extLst>
                <a:ext uri="{FF2B5EF4-FFF2-40B4-BE49-F238E27FC236}">
                  <a16:creationId xmlns:a16="http://schemas.microsoft.com/office/drawing/2014/main" id="{949B0984-BE6A-7D47-891C-EDADDFC35839}"/>
                </a:ext>
              </a:extLst>
            </p:cNvPr>
            <p:cNvSpPr/>
            <p:nvPr/>
          </p:nvSpPr>
          <p:spPr>
            <a:xfrm>
              <a:off x="3484561" y="8899425"/>
              <a:ext cx="934542"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Starter-chrono</a:t>
              </a:r>
            </a:p>
          </p:txBody>
        </p:sp>
        <p:sp>
          <p:nvSpPr>
            <p:cNvPr id="62" name="Rectangle 61">
              <a:hlinkClick r:id="" action="ppaction://noaction"/>
              <a:extLst>
                <a:ext uri="{FF2B5EF4-FFF2-40B4-BE49-F238E27FC236}">
                  <a16:creationId xmlns:a16="http://schemas.microsoft.com/office/drawing/2014/main" id="{FFA23D03-16BE-004C-80A1-A5F8690D5378}"/>
                </a:ext>
              </a:extLst>
            </p:cNvPr>
            <p:cNvSpPr/>
            <p:nvPr/>
          </p:nvSpPr>
          <p:spPr>
            <a:xfrm>
              <a:off x="757471" y="7467646"/>
              <a:ext cx="3570951"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9D2B25"/>
                  </a:solidFill>
                  <a:latin typeface="Avenir Next" panose="020B0503020202020204" pitchFamily="34" charset="0"/>
                </a:rPr>
                <a:t>5 Equipes de </a:t>
              </a:r>
            </a:p>
            <a:p>
              <a:pPr algn="ctr"/>
              <a:r>
                <a:rPr lang="fr-FR" sz="2400" b="1" dirty="0">
                  <a:solidFill>
                    <a:srgbClr val="9D2B25"/>
                  </a:solidFill>
                  <a:latin typeface="Avenir Next" panose="020B0503020202020204" pitchFamily="34" charset="0"/>
                </a:rPr>
                <a:t>5-6 élèves</a:t>
              </a:r>
            </a:p>
          </p:txBody>
        </p:sp>
        <p:pic>
          <p:nvPicPr>
            <p:cNvPr id="64" name="Image 63">
              <a:extLst>
                <a:ext uri="{FF2B5EF4-FFF2-40B4-BE49-F238E27FC236}">
                  <a16:creationId xmlns:a16="http://schemas.microsoft.com/office/drawing/2014/main" id="{A006BFBC-AEAB-CD4F-A66B-4A72CAEDC1E6}"/>
                </a:ext>
              </a:extLst>
            </p:cNvPr>
            <p:cNvPicPr>
              <a:picLocks noChangeAspect="1"/>
            </p:cNvPicPr>
            <p:nvPr/>
          </p:nvPicPr>
          <p:blipFill>
            <a:blip r:embed="rId16">
              <a:clrChange>
                <a:clrFrom>
                  <a:srgbClr val="FEFFFF"/>
                </a:clrFrom>
                <a:clrTo>
                  <a:srgbClr val="FEFFFF">
                    <a:alpha val="0"/>
                  </a:srgbClr>
                </a:clrTo>
              </a:clrChange>
            </a:blip>
            <a:stretch>
              <a:fillRect/>
            </a:stretch>
          </p:blipFill>
          <p:spPr>
            <a:xfrm rot="5400000">
              <a:off x="1768382" y="9337056"/>
              <a:ext cx="1020894" cy="1099316"/>
            </a:xfrm>
            <a:prstGeom prst="rect">
              <a:avLst/>
            </a:prstGeom>
          </p:spPr>
        </p:pic>
        <p:pic>
          <p:nvPicPr>
            <p:cNvPr id="74" name="Image 73">
              <a:extLst>
                <a:ext uri="{FF2B5EF4-FFF2-40B4-BE49-F238E27FC236}">
                  <a16:creationId xmlns:a16="http://schemas.microsoft.com/office/drawing/2014/main" id="{92CD88BB-55A4-1044-AD32-BD77D93F9B89}"/>
                </a:ext>
              </a:extLst>
            </p:cNvPr>
            <p:cNvPicPr>
              <a:picLocks noChangeAspect="1"/>
            </p:cNvPicPr>
            <p:nvPr/>
          </p:nvPicPr>
          <p:blipFill>
            <a:blip r:embed="rId14"/>
            <a:stretch>
              <a:fillRect/>
            </a:stretch>
          </p:blipFill>
          <p:spPr>
            <a:xfrm>
              <a:off x="2879707" y="9495898"/>
              <a:ext cx="1004823" cy="857888"/>
            </a:xfrm>
            <a:prstGeom prst="rect">
              <a:avLst/>
            </a:prstGeom>
          </p:spPr>
        </p:pic>
        <p:sp>
          <p:nvSpPr>
            <p:cNvPr id="76" name="Rectangle 75">
              <a:hlinkClick r:id="" action="ppaction://noaction"/>
              <a:extLst>
                <a:ext uri="{FF2B5EF4-FFF2-40B4-BE49-F238E27FC236}">
                  <a16:creationId xmlns:a16="http://schemas.microsoft.com/office/drawing/2014/main" id="{1BD7BD1F-E996-054B-99B3-5521518B4E56}"/>
                </a:ext>
              </a:extLst>
            </p:cNvPr>
            <p:cNvSpPr/>
            <p:nvPr/>
          </p:nvSpPr>
          <p:spPr>
            <a:xfrm>
              <a:off x="-41531" y="9572619"/>
              <a:ext cx="2097225" cy="628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1 tablette / équipe</a:t>
              </a:r>
            </a:p>
          </p:txBody>
        </p:sp>
      </p:grpSp>
      <p:sp>
        <p:nvSpPr>
          <p:cNvPr id="77" name="Rectangle 76">
            <a:hlinkClick r:id="" action="ppaction://noaction"/>
            <a:extLst>
              <a:ext uri="{FF2B5EF4-FFF2-40B4-BE49-F238E27FC236}">
                <a16:creationId xmlns:a16="http://schemas.microsoft.com/office/drawing/2014/main" id="{2950BFAF-D87C-D24E-A610-DB9B554ECF05}"/>
              </a:ext>
            </a:extLst>
          </p:cNvPr>
          <p:cNvSpPr/>
          <p:nvPr/>
        </p:nvSpPr>
        <p:spPr>
          <a:xfrm>
            <a:off x="12019748" y="5605494"/>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Rôles sociaux</a:t>
            </a:r>
          </a:p>
        </p:txBody>
      </p:sp>
      <p:sp>
        <p:nvSpPr>
          <p:cNvPr id="78" name="Rectangle 77">
            <a:hlinkClick r:id="" action="ppaction://noaction"/>
            <a:extLst>
              <a:ext uri="{FF2B5EF4-FFF2-40B4-BE49-F238E27FC236}">
                <a16:creationId xmlns:a16="http://schemas.microsoft.com/office/drawing/2014/main" id="{B3C7C86E-8737-0949-ABD5-679780379535}"/>
              </a:ext>
            </a:extLst>
          </p:cNvPr>
          <p:cNvSpPr/>
          <p:nvPr/>
        </p:nvSpPr>
        <p:spPr>
          <a:xfrm>
            <a:off x="10780632" y="702819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Autoscopie</a:t>
            </a:r>
          </a:p>
        </p:txBody>
      </p:sp>
      <p:sp>
        <p:nvSpPr>
          <p:cNvPr id="63" name="Rectangle 62">
            <a:hlinkClick r:id="" action="ppaction://noaction"/>
            <a:extLst>
              <a:ext uri="{FF2B5EF4-FFF2-40B4-BE49-F238E27FC236}">
                <a16:creationId xmlns:a16="http://schemas.microsoft.com/office/drawing/2014/main" id="{6D43D214-D972-6E49-A2CA-A13527B8B316}"/>
              </a:ext>
            </a:extLst>
          </p:cNvPr>
          <p:cNvSpPr/>
          <p:nvPr/>
        </p:nvSpPr>
        <p:spPr>
          <a:xfrm>
            <a:off x="707709" y="1367399"/>
            <a:ext cx="2603133" cy="1315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Vidéo </a:t>
            </a:r>
            <a:r>
              <a:rPr lang="fr-FR" sz="2000" dirty="0" err="1">
                <a:solidFill>
                  <a:srgbClr val="2A2A2A"/>
                </a:solidFill>
                <a:latin typeface="Avenir Next" panose="020B0503020202020204" pitchFamily="34" charset="0"/>
              </a:rPr>
              <a:t>Usain</a:t>
            </a:r>
            <a:r>
              <a:rPr lang="fr-FR" sz="2000" dirty="0">
                <a:solidFill>
                  <a:srgbClr val="2A2A2A"/>
                </a:solidFill>
                <a:latin typeface="Avenir Next" panose="020B0503020202020204" pitchFamily="34" charset="0"/>
              </a:rPr>
              <a:t> BOLT</a:t>
            </a:r>
          </a:p>
          <a:p>
            <a:pPr algn="ctr"/>
            <a:r>
              <a:rPr lang="fr-FR" sz="2000" dirty="0">
                <a:solidFill>
                  <a:srgbClr val="2A2A2A"/>
                </a:solidFill>
                <a:latin typeface="Avenir Next" panose="020B0503020202020204" pitchFamily="34" charset="0"/>
              </a:rPr>
              <a:t>Dépôt d’une vidéo de transmission à analyser selon 1-3 critères définis</a:t>
            </a:r>
          </a:p>
          <a:p>
            <a:pPr algn="ctr"/>
            <a:endParaRPr lang="fr-FR" sz="2000" dirty="0">
              <a:solidFill>
                <a:srgbClr val="2A2A2A"/>
              </a:solidFill>
              <a:latin typeface="Avenir Next" panose="020B0503020202020204" pitchFamily="34" charset="0"/>
            </a:endParaRPr>
          </a:p>
        </p:txBody>
      </p:sp>
      <p:sp>
        <p:nvSpPr>
          <p:cNvPr id="65" name="Rectangle 64">
            <a:hlinkClick r:id="" action="ppaction://noaction"/>
            <a:extLst>
              <a:ext uri="{FF2B5EF4-FFF2-40B4-BE49-F238E27FC236}">
                <a16:creationId xmlns:a16="http://schemas.microsoft.com/office/drawing/2014/main" id="{D28E16B6-5B2F-CF4F-B70D-FB51864C1A8B}"/>
              </a:ext>
            </a:extLst>
          </p:cNvPr>
          <p:cNvSpPr/>
          <p:nvPr/>
        </p:nvSpPr>
        <p:spPr>
          <a:xfrm>
            <a:off x="2944533" y="1348393"/>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Objectifs reprécisés sur tablette de groupe</a:t>
            </a:r>
          </a:p>
        </p:txBody>
      </p:sp>
      <p:sp>
        <p:nvSpPr>
          <p:cNvPr id="66" name="Rectangle 65">
            <a:hlinkClick r:id="" action="ppaction://noaction"/>
            <a:extLst>
              <a:ext uri="{FF2B5EF4-FFF2-40B4-BE49-F238E27FC236}">
                <a16:creationId xmlns:a16="http://schemas.microsoft.com/office/drawing/2014/main" id="{6177402C-460A-4444-84D2-381F59BD7A9C}"/>
              </a:ext>
            </a:extLst>
          </p:cNvPr>
          <p:cNvSpPr/>
          <p:nvPr/>
        </p:nvSpPr>
        <p:spPr>
          <a:xfrm>
            <a:off x="5714647" y="1172844"/>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Sur tablette en autonomie</a:t>
            </a:r>
          </a:p>
        </p:txBody>
      </p:sp>
      <p:sp>
        <p:nvSpPr>
          <p:cNvPr id="79" name="Rectangle 78">
            <a:hlinkClick r:id="" action="ppaction://noaction"/>
            <a:extLst>
              <a:ext uri="{FF2B5EF4-FFF2-40B4-BE49-F238E27FC236}">
                <a16:creationId xmlns:a16="http://schemas.microsoft.com/office/drawing/2014/main" id="{AE4C668F-36CF-F340-AFC0-E9D430B72B63}"/>
              </a:ext>
            </a:extLst>
          </p:cNvPr>
          <p:cNvSpPr/>
          <p:nvPr/>
        </p:nvSpPr>
        <p:spPr>
          <a:xfrm>
            <a:off x="11536473" y="875183"/>
            <a:ext cx="2863740" cy="177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Analyse d’une transmission</a:t>
            </a:r>
          </a:p>
          <a:p>
            <a:pPr algn="ctr"/>
            <a:r>
              <a:rPr lang="fr-FR" sz="2000" dirty="0">
                <a:solidFill>
                  <a:srgbClr val="2A2A2A"/>
                </a:solidFill>
                <a:latin typeface="Avenir Next" panose="020B0503020202020204" pitchFamily="34" charset="0"/>
              </a:rPr>
              <a:t>Mise en valeur d’un groupe de travail</a:t>
            </a:r>
          </a:p>
        </p:txBody>
      </p:sp>
      <p:pic>
        <p:nvPicPr>
          <p:cNvPr id="80" name="Image 79">
            <a:hlinkClick r:id="rId17" action="ppaction://hlinksldjump"/>
            <a:extLst>
              <a:ext uri="{FF2B5EF4-FFF2-40B4-BE49-F238E27FC236}">
                <a16:creationId xmlns:a16="http://schemas.microsoft.com/office/drawing/2014/main" id="{BC0E83B9-C87D-324B-8E90-4C5E758FE5C1}"/>
              </a:ext>
            </a:extLst>
          </p:cNvPr>
          <p:cNvPicPr>
            <a:picLocks noChangeAspect="1"/>
          </p:cNvPicPr>
          <p:nvPr/>
        </p:nvPicPr>
        <p:blipFill>
          <a:blip r:embed="rId18"/>
          <a:srcRect/>
          <a:stretch/>
        </p:blipFill>
        <p:spPr>
          <a:xfrm>
            <a:off x="329286" y="238560"/>
            <a:ext cx="615891" cy="561146"/>
          </a:xfrm>
          <a:prstGeom prst="rect">
            <a:avLst/>
          </a:prstGeom>
        </p:spPr>
      </p:pic>
      <p:sp>
        <p:nvSpPr>
          <p:cNvPr id="81" name="ZoneTexte 80">
            <a:hlinkClick r:id="rId19" action="ppaction://hlinksldjump"/>
            <a:extLst>
              <a:ext uri="{FF2B5EF4-FFF2-40B4-BE49-F238E27FC236}">
                <a16:creationId xmlns:a16="http://schemas.microsoft.com/office/drawing/2014/main" id="{A87F346C-2408-3645-A62B-19B04F4979B8}"/>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82" name="ZoneTexte 81">
            <a:hlinkClick r:id="rId20" action="ppaction://hlinksldjump"/>
            <a:extLst>
              <a:ext uri="{FF2B5EF4-FFF2-40B4-BE49-F238E27FC236}">
                <a16:creationId xmlns:a16="http://schemas.microsoft.com/office/drawing/2014/main" id="{5FC80D44-BD89-3B4E-8BD8-46F2D71BCE97}"/>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83" name="ZoneTexte 82">
            <a:hlinkClick r:id="rId21" action="ppaction://hlinksldjump"/>
            <a:extLst>
              <a:ext uri="{FF2B5EF4-FFF2-40B4-BE49-F238E27FC236}">
                <a16:creationId xmlns:a16="http://schemas.microsoft.com/office/drawing/2014/main" id="{DD2B2AF7-E641-3247-BD47-800669BE69F7}"/>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84" name="ZoneTexte 83">
            <a:hlinkClick r:id="rId22" action="ppaction://hlinksldjump"/>
            <a:extLst>
              <a:ext uri="{FF2B5EF4-FFF2-40B4-BE49-F238E27FC236}">
                <a16:creationId xmlns:a16="http://schemas.microsoft.com/office/drawing/2014/main" id="{61B14C3F-8874-0E45-B28A-6A69C80ECF15}"/>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85" name="ZoneTexte 84">
            <a:hlinkClick r:id="rId23" action="ppaction://hlinksldjump"/>
            <a:extLst>
              <a:ext uri="{FF2B5EF4-FFF2-40B4-BE49-F238E27FC236}">
                <a16:creationId xmlns:a16="http://schemas.microsoft.com/office/drawing/2014/main" id="{A77C79CB-F3D3-3F49-9634-A4BC53ABB406}"/>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86" name="ZoneTexte 85">
            <a:hlinkClick r:id="rId24" action="ppaction://hlinksldjump"/>
            <a:extLst>
              <a:ext uri="{FF2B5EF4-FFF2-40B4-BE49-F238E27FC236}">
                <a16:creationId xmlns:a16="http://schemas.microsoft.com/office/drawing/2014/main" id="{AF88CF54-F44C-7D40-9756-6FA7E8AFC0FB}"/>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
        <p:nvSpPr>
          <p:cNvPr id="4" name="Triangle 3">
            <a:extLst>
              <a:ext uri="{FF2B5EF4-FFF2-40B4-BE49-F238E27FC236}">
                <a16:creationId xmlns:a16="http://schemas.microsoft.com/office/drawing/2014/main" id="{88FA64AA-0631-B24E-9D42-42E95ED6B525}"/>
              </a:ext>
            </a:extLst>
          </p:cNvPr>
          <p:cNvSpPr/>
          <p:nvPr/>
        </p:nvSpPr>
        <p:spPr>
          <a:xfrm>
            <a:off x="4095987" y="4471401"/>
            <a:ext cx="286284" cy="2430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Triangle 86">
            <a:extLst>
              <a:ext uri="{FF2B5EF4-FFF2-40B4-BE49-F238E27FC236}">
                <a16:creationId xmlns:a16="http://schemas.microsoft.com/office/drawing/2014/main" id="{FBB38700-D7F0-2E4D-9DA6-54499AF7EE82}"/>
              </a:ext>
            </a:extLst>
          </p:cNvPr>
          <p:cNvSpPr/>
          <p:nvPr/>
        </p:nvSpPr>
        <p:spPr>
          <a:xfrm>
            <a:off x="3717678" y="4471401"/>
            <a:ext cx="286284" cy="243042"/>
          </a:xfrm>
          <a:prstGeom prst="triangle">
            <a:avLst/>
          </a:prstGeom>
          <a:solidFill>
            <a:srgbClr val="C00000"/>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Triangle 87">
            <a:extLst>
              <a:ext uri="{FF2B5EF4-FFF2-40B4-BE49-F238E27FC236}">
                <a16:creationId xmlns:a16="http://schemas.microsoft.com/office/drawing/2014/main" id="{91ABD9DD-CFB9-554A-BB5B-FAB4630BFE79}"/>
              </a:ext>
            </a:extLst>
          </p:cNvPr>
          <p:cNvSpPr/>
          <p:nvPr/>
        </p:nvSpPr>
        <p:spPr>
          <a:xfrm>
            <a:off x="3310906" y="4479931"/>
            <a:ext cx="286284" cy="24304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a:hlinkClick r:id="" action="ppaction://noaction"/>
            <a:extLst>
              <a:ext uri="{FF2B5EF4-FFF2-40B4-BE49-F238E27FC236}">
                <a16:creationId xmlns:a16="http://schemas.microsoft.com/office/drawing/2014/main" id="{F157150F-F67D-2B42-9239-FB70537C1EB9}"/>
              </a:ext>
            </a:extLst>
          </p:cNvPr>
          <p:cNvSpPr/>
          <p:nvPr/>
        </p:nvSpPr>
        <p:spPr>
          <a:xfrm>
            <a:off x="9778336" y="1345221"/>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Notation en direct</a:t>
            </a:r>
          </a:p>
          <a:p>
            <a:pPr algn="ctr"/>
            <a:r>
              <a:rPr lang="fr-FR" sz="2000" dirty="0">
                <a:solidFill>
                  <a:srgbClr val="2A2A2A"/>
                </a:solidFill>
                <a:latin typeface="Avenir Next" panose="020B0503020202020204" pitchFamily="34" charset="0"/>
              </a:rPr>
              <a:t>Niveau de maitrise atteint</a:t>
            </a:r>
          </a:p>
        </p:txBody>
      </p:sp>
      <p:sp>
        <p:nvSpPr>
          <p:cNvPr id="90" name="Rectangle 89">
            <a:hlinkClick r:id="" action="ppaction://noaction"/>
            <a:extLst>
              <a:ext uri="{FF2B5EF4-FFF2-40B4-BE49-F238E27FC236}">
                <a16:creationId xmlns:a16="http://schemas.microsoft.com/office/drawing/2014/main" id="{2380074B-B0B2-9548-80DD-7D7FA25499B8}"/>
              </a:ext>
            </a:extLst>
          </p:cNvPr>
          <p:cNvSpPr/>
          <p:nvPr/>
        </p:nvSpPr>
        <p:spPr>
          <a:xfrm>
            <a:off x="2954331" y="4660375"/>
            <a:ext cx="163078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Plot de déclenchement</a:t>
            </a:r>
          </a:p>
        </p:txBody>
      </p:sp>
      <p:sp>
        <p:nvSpPr>
          <p:cNvPr id="91" name="Rectangle 90">
            <a:hlinkClick r:id="" action="ppaction://noaction"/>
            <a:extLst>
              <a:ext uri="{FF2B5EF4-FFF2-40B4-BE49-F238E27FC236}">
                <a16:creationId xmlns:a16="http://schemas.microsoft.com/office/drawing/2014/main" id="{2B2541F3-46AE-3D4A-AA4F-28293736CD36}"/>
              </a:ext>
            </a:extLst>
          </p:cNvPr>
          <p:cNvSpPr/>
          <p:nvPr/>
        </p:nvSpPr>
        <p:spPr>
          <a:xfrm>
            <a:off x="8014093" y="1981406"/>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2 contre 2</a:t>
            </a:r>
          </a:p>
        </p:txBody>
      </p:sp>
      <p:sp>
        <p:nvSpPr>
          <p:cNvPr id="92" name="Rectangle 91">
            <a:hlinkClick r:id="" action="ppaction://noaction"/>
            <a:extLst>
              <a:ext uri="{FF2B5EF4-FFF2-40B4-BE49-F238E27FC236}">
                <a16:creationId xmlns:a16="http://schemas.microsoft.com/office/drawing/2014/main" id="{C2F47E81-41CA-F340-8A05-F8505B201B99}"/>
              </a:ext>
            </a:extLst>
          </p:cNvPr>
          <p:cNvSpPr/>
          <p:nvPr/>
        </p:nvSpPr>
        <p:spPr>
          <a:xfrm>
            <a:off x="5718750" y="2998029"/>
            <a:ext cx="3001616"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TRANSMISSION</a:t>
            </a:r>
          </a:p>
        </p:txBody>
      </p:sp>
      <p:sp>
        <p:nvSpPr>
          <p:cNvPr id="93" name="Rectangle 92">
            <a:hlinkClick r:id="" action="ppaction://noaction"/>
            <a:extLst>
              <a:ext uri="{FF2B5EF4-FFF2-40B4-BE49-F238E27FC236}">
                <a16:creationId xmlns:a16="http://schemas.microsoft.com/office/drawing/2014/main" id="{D051349D-E28B-2E47-857D-D445FA3C4A1D}"/>
              </a:ext>
            </a:extLst>
          </p:cNvPr>
          <p:cNvSpPr/>
          <p:nvPr/>
        </p:nvSpPr>
        <p:spPr>
          <a:xfrm>
            <a:off x="129372" y="2859901"/>
            <a:ext cx="1696534" cy="185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Défi au sein d’une équipe puis contre d’autres équipes</a:t>
            </a:r>
          </a:p>
        </p:txBody>
      </p:sp>
    </p:spTree>
    <p:extLst>
      <p:ext uri="{BB962C8B-B14F-4D97-AF65-F5344CB8AC3E}">
        <p14:creationId xmlns:p14="http://schemas.microsoft.com/office/powerpoint/2010/main" val="36011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69" grpId="0"/>
      <p:bldP spid="70" grpId="0"/>
      <p:bldP spid="71" grpId="0"/>
      <p:bldP spid="72" grpId="0"/>
      <p:bldP spid="73" grpId="0"/>
      <p:bldP spid="75" grpId="0"/>
      <p:bldP spid="77" grpId="0"/>
      <p:bldP spid="78" grpId="0"/>
      <p:bldP spid="63" grpId="0"/>
      <p:bldP spid="65" grpId="0"/>
      <p:bldP spid="66" grpId="0"/>
      <p:bldP spid="79" grpId="0"/>
      <p:bldP spid="4" grpId="0" animBg="1"/>
      <p:bldP spid="87" grpId="0" animBg="1"/>
      <p:bldP spid="88" grpId="0" animBg="1"/>
      <p:bldP spid="89" grpId="0"/>
      <p:bldP spid="90" grpId="0"/>
      <p:bldP spid="91" grpId="0"/>
      <p:bldP spid="91" grpId="1"/>
      <p:bldP spid="92" grpId="0"/>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3BB256-99C6-814D-B92A-F4713DF30116}"/>
              </a:ext>
            </a:extLst>
          </p:cNvPr>
          <p:cNvSpPr/>
          <p:nvPr/>
        </p:nvSpPr>
        <p:spPr>
          <a:xfrm>
            <a:off x="0" y="0"/>
            <a:ext cx="14400213" cy="1066800"/>
          </a:xfrm>
          <a:prstGeom prst="rect">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2" name="Titre 1">
            <a:extLst>
              <a:ext uri="{FF2B5EF4-FFF2-40B4-BE49-F238E27FC236}">
                <a16:creationId xmlns:a16="http://schemas.microsoft.com/office/drawing/2014/main" id="{0289E226-FC6E-074B-9FFF-545A47BC19A2}"/>
              </a:ext>
            </a:extLst>
          </p:cNvPr>
          <p:cNvSpPr>
            <a:spLocks noGrp="1"/>
          </p:cNvSpPr>
          <p:nvPr>
            <p:ph type="ctrTitle"/>
          </p:nvPr>
        </p:nvSpPr>
        <p:spPr>
          <a:xfrm>
            <a:off x="2761456" y="-1257300"/>
            <a:ext cx="9144000" cy="1066800"/>
          </a:xfrm>
        </p:spPr>
        <p:txBody>
          <a:bodyPr>
            <a:normAutofit fontScale="90000"/>
          </a:bodyPr>
          <a:lstStyle/>
          <a:p>
            <a:r>
              <a:rPr lang="fr-FR" dirty="0">
                <a:latin typeface="Avenir Next" panose="020B0503020202020204" pitchFamily="34" charset="0"/>
              </a:rPr>
              <a:t>SA basket</a:t>
            </a:r>
          </a:p>
        </p:txBody>
      </p:sp>
      <p:sp>
        <p:nvSpPr>
          <p:cNvPr id="3" name="Rectangle 2">
            <a:extLst>
              <a:ext uri="{FF2B5EF4-FFF2-40B4-BE49-F238E27FC236}">
                <a16:creationId xmlns:a16="http://schemas.microsoft.com/office/drawing/2014/main" id="{0B22E8B0-61C9-2246-A726-ED31302D0AC6}"/>
              </a:ext>
            </a:extLst>
          </p:cNvPr>
          <p:cNvSpPr/>
          <p:nvPr/>
        </p:nvSpPr>
        <p:spPr>
          <a:xfrm>
            <a:off x="1180180" y="0"/>
            <a:ext cx="2862431" cy="78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837DFB1-C3D8-F248-B95B-AC9B49A3E638}"/>
              </a:ext>
            </a:extLst>
          </p:cNvPr>
          <p:cNvSpPr txBox="1"/>
          <p:nvPr/>
        </p:nvSpPr>
        <p:spPr>
          <a:xfrm>
            <a:off x="6345382" y="6816436"/>
            <a:ext cx="184731" cy="369332"/>
          </a:xfrm>
          <a:prstGeom prst="rect">
            <a:avLst/>
          </a:prstGeom>
          <a:noFill/>
        </p:spPr>
        <p:txBody>
          <a:bodyPr wrap="none" rtlCol="0">
            <a:spAutoFit/>
          </a:bodyPr>
          <a:lstStyle/>
          <a:p>
            <a:endParaRPr lang="fr-FR" dirty="0"/>
          </a:p>
        </p:txBody>
      </p:sp>
      <p:sp>
        <p:nvSpPr>
          <p:cNvPr id="42" name="Rectangle 41">
            <a:hlinkClick r:id="" action="ppaction://noaction"/>
            <a:extLst>
              <a:ext uri="{FF2B5EF4-FFF2-40B4-BE49-F238E27FC236}">
                <a16:creationId xmlns:a16="http://schemas.microsoft.com/office/drawing/2014/main" id="{5B9D2BF0-BD02-094D-8CAF-13D2423F94CF}"/>
              </a:ext>
            </a:extLst>
          </p:cNvPr>
          <p:cNvSpPr/>
          <p:nvPr/>
        </p:nvSpPr>
        <p:spPr>
          <a:xfrm>
            <a:off x="9551946" y="8834352"/>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Analyse vidéo</a:t>
            </a:r>
          </a:p>
        </p:txBody>
      </p:sp>
      <p:grpSp>
        <p:nvGrpSpPr>
          <p:cNvPr id="8" name="Groupe 7">
            <a:extLst>
              <a:ext uri="{FF2B5EF4-FFF2-40B4-BE49-F238E27FC236}">
                <a16:creationId xmlns:a16="http://schemas.microsoft.com/office/drawing/2014/main" id="{F8E67C68-5E90-104A-AD16-EC49F3F6F1A9}"/>
              </a:ext>
            </a:extLst>
          </p:cNvPr>
          <p:cNvGrpSpPr/>
          <p:nvPr/>
        </p:nvGrpSpPr>
        <p:grpSpPr>
          <a:xfrm>
            <a:off x="5717063" y="7928685"/>
            <a:ext cx="3269879" cy="1652488"/>
            <a:chOff x="4580743" y="1749110"/>
            <a:chExt cx="3269879" cy="1652488"/>
          </a:xfrm>
        </p:grpSpPr>
        <p:pic>
          <p:nvPicPr>
            <p:cNvPr id="33" name="Image 32">
              <a:extLst>
                <a:ext uri="{FF2B5EF4-FFF2-40B4-BE49-F238E27FC236}">
                  <a16:creationId xmlns:a16="http://schemas.microsoft.com/office/drawing/2014/main" id="{EC43D9AA-D16B-5A4A-8EF7-E9E8052F714F}"/>
                </a:ext>
              </a:extLst>
            </p:cNvPr>
            <p:cNvPicPr>
              <a:picLocks noChangeAspect="1"/>
            </p:cNvPicPr>
            <p:nvPr/>
          </p:nvPicPr>
          <p:blipFill>
            <a:blip r:embed="rId3"/>
            <a:stretch>
              <a:fillRect/>
            </a:stretch>
          </p:blipFill>
          <p:spPr>
            <a:xfrm>
              <a:off x="4580743" y="2464576"/>
              <a:ext cx="868681" cy="879147"/>
            </a:xfrm>
            <a:prstGeom prst="rect">
              <a:avLst/>
            </a:prstGeom>
          </p:spPr>
        </p:pic>
        <p:pic>
          <p:nvPicPr>
            <p:cNvPr id="41" name="Image 40">
              <a:extLst>
                <a:ext uri="{FF2B5EF4-FFF2-40B4-BE49-F238E27FC236}">
                  <a16:creationId xmlns:a16="http://schemas.microsoft.com/office/drawing/2014/main" id="{E374EAC8-AC7D-1640-9C9E-E2BD2031BE79}"/>
                </a:ext>
              </a:extLst>
            </p:cNvPr>
            <p:cNvPicPr>
              <a:picLocks noChangeAspect="1"/>
            </p:cNvPicPr>
            <p:nvPr/>
          </p:nvPicPr>
          <p:blipFill>
            <a:blip r:embed="rId4"/>
            <a:stretch>
              <a:fillRect/>
            </a:stretch>
          </p:blipFill>
          <p:spPr>
            <a:xfrm>
              <a:off x="6667428" y="1749110"/>
              <a:ext cx="1183194" cy="1183194"/>
            </a:xfrm>
            <a:prstGeom prst="rect">
              <a:avLst/>
            </a:prstGeom>
          </p:spPr>
        </p:pic>
        <p:pic>
          <p:nvPicPr>
            <p:cNvPr id="46" name="Image 45">
              <a:extLst>
                <a:ext uri="{FF2B5EF4-FFF2-40B4-BE49-F238E27FC236}">
                  <a16:creationId xmlns:a16="http://schemas.microsoft.com/office/drawing/2014/main" id="{C57A2D63-0CE4-6A40-B473-DE2D38BF13F2}"/>
                </a:ext>
              </a:extLst>
            </p:cNvPr>
            <p:cNvPicPr>
              <a:picLocks noChangeAspect="1"/>
            </p:cNvPicPr>
            <p:nvPr/>
          </p:nvPicPr>
          <p:blipFill>
            <a:blip r:embed="rId5"/>
            <a:stretch>
              <a:fillRect/>
            </a:stretch>
          </p:blipFill>
          <p:spPr>
            <a:xfrm>
              <a:off x="5498528" y="2358167"/>
              <a:ext cx="1087589" cy="999880"/>
            </a:xfrm>
            <a:prstGeom prst="rect">
              <a:avLst/>
            </a:prstGeom>
          </p:spPr>
        </p:pic>
        <p:pic>
          <p:nvPicPr>
            <p:cNvPr id="67" name="Image 66">
              <a:extLst>
                <a:ext uri="{FF2B5EF4-FFF2-40B4-BE49-F238E27FC236}">
                  <a16:creationId xmlns:a16="http://schemas.microsoft.com/office/drawing/2014/main" id="{67739298-A950-5D42-B763-6A56D0A5AA20}"/>
                </a:ext>
              </a:extLst>
            </p:cNvPr>
            <p:cNvPicPr>
              <a:picLocks noChangeAspect="1"/>
            </p:cNvPicPr>
            <p:nvPr/>
          </p:nvPicPr>
          <p:blipFill>
            <a:blip r:embed="rId6">
              <a:clrChange>
                <a:clrFrom>
                  <a:srgbClr val="E0E0E0"/>
                </a:clrFrom>
                <a:clrTo>
                  <a:srgbClr val="E0E0E0">
                    <a:alpha val="0"/>
                  </a:srgbClr>
                </a:clrTo>
              </a:clrChange>
            </a:blip>
            <a:stretch>
              <a:fillRect/>
            </a:stretch>
          </p:blipFill>
          <p:spPr>
            <a:xfrm>
              <a:off x="6241403" y="2328585"/>
              <a:ext cx="1073013" cy="1073013"/>
            </a:xfrm>
            <a:prstGeom prst="rect">
              <a:avLst/>
            </a:prstGeom>
          </p:spPr>
        </p:pic>
      </p:grpSp>
      <p:sp>
        <p:nvSpPr>
          <p:cNvPr id="68" name="Rectangle 67">
            <a:hlinkClick r:id="" action="ppaction://noaction"/>
            <a:extLst>
              <a:ext uri="{FF2B5EF4-FFF2-40B4-BE49-F238E27FC236}">
                <a16:creationId xmlns:a16="http://schemas.microsoft.com/office/drawing/2014/main" id="{EE6D8680-B6C1-A045-B9F6-90F6280FD060}"/>
              </a:ext>
            </a:extLst>
          </p:cNvPr>
          <p:cNvSpPr/>
          <p:nvPr/>
        </p:nvSpPr>
        <p:spPr>
          <a:xfrm>
            <a:off x="11163046" y="7008314"/>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Suivi des relevés de données</a:t>
            </a:r>
          </a:p>
        </p:txBody>
      </p:sp>
      <p:sp>
        <p:nvSpPr>
          <p:cNvPr id="69" name="Rectangle 68">
            <a:hlinkClick r:id="" action="ppaction://noaction"/>
            <a:extLst>
              <a:ext uri="{FF2B5EF4-FFF2-40B4-BE49-F238E27FC236}">
                <a16:creationId xmlns:a16="http://schemas.microsoft.com/office/drawing/2014/main" id="{CF5C1DAC-FE1C-E343-AE2E-C48787594D0E}"/>
              </a:ext>
            </a:extLst>
          </p:cNvPr>
          <p:cNvSpPr/>
          <p:nvPr/>
        </p:nvSpPr>
        <p:spPr>
          <a:xfrm>
            <a:off x="5548214" y="9570792"/>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Notation en direct</a:t>
            </a:r>
          </a:p>
        </p:txBody>
      </p:sp>
      <p:sp>
        <p:nvSpPr>
          <p:cNvPr id="70" name="Rectangle 69">
            <a:hlinkClick r:id="" action="ppaction://noaction"/>
            <a:extLst>
              <a:ext uri="{FF2B5EF4-FFF2-40B4-BE49-F238E27FC236}">
                <a16:creationId xmlns:a16="http://schemas.microsoft.com/office/drawing/2014/main" id="{9DC7D9A0-A394-BA41-9284-5465C7B5CCA8}"/>
              </a:ext>
            </a:extLst>
          </p:cNvPr>
          <p:cNvSpPr/>
          <p:nvPr/>
        </p:nvSpPr>
        <p:spPr>
          <a:xfrm>
            <a:off x="2882088" y="8822444"/>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Contribution aux objectifs disciplinaires</a:t>
            </a:r>
          </a:p>
        </p:txBody>
      </p:sp>
      <p:sp>
        <p:nvSpPr>
          <p:cNvPr id="71" name="Rectangle 70">
            <a:hlinkClick r:id="" action="ppaction://noaction"/>
            <a:extLst>
              <a:ext uri="{FF2B5EF4-FFF2-40B4-BE49-F238E27FC236}">
                <a16:creationId xmlns:a16="http://schemas.microsoft.com/office/drawing/2014/main" id="{60BB5DB0-3286-114D-A443-308440A33C56}"/>
              </a:ext>
            </a:extLst>
          </p:cNvPr>
          <p:cNvSpPr/>
          <p:nvPr/>
        </p:nvSpPr>
        <p:spPr>
          <a:xfrm>
            <a:off x="7151306" y="959682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Evaluation </a:t>
            </a:r>
          </a:p>
          <a:p>
            <a:pPr algn="ctr"/>
            <a:r>
              <a:rPr lang="fr-FR" sz="2000" dirty="0">
                <a:solidFill>
                  <a:srgbClr val="2A2A2A"/>
                </a:solidFill>
                <a:latin typeface="Avenir Next" panose="020B0503020202020204" pitchFamily="34" charset="0"/>
              </a:rPr>
              <a:t>AFC-AFL-AFLP</a:t>
            </a:r>
          </a:p>
        </p:txBody>
      </p:sp>
      <p:sp>
        <p:nvSpPr>
          <p:cNvPr id="72" name="Rectangle 71">
            <a:hlinkClick r:id="" action="ppaction://noaction"/>
            <a:extLst>
              <a:ext uri="{FF2B5EF4-FFF2-40B4-BE49-F238E27FC236}">
                <a16:creationId xmlns:a16="http://schemas.microsoft.com/office/drawing/2014/main" id="{ED0ACB46-4A86-3648-9CF7-133B089CB286}"/>
              </a:ext>
            </a:extLst>
          </p:cNvPr>
          <p:cNvSpPr/>
          <p:nvPr/>
        </p:nvSpPr>
        <p:spPr>
          <a:xfrm>
            <a:off x="-27208" y="724043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Autonomie</a:t>
            </a:r>
          </a:p>
        </p:txBody>
      </p:sp>
      <p:sp>
        <p:nvSpPr>
          <p:cNvPr id="73" name="Rectangle 72">
            <a:hlinkClick r:id="" action="ppaction://noaction"/>
            <a:extLst>
              <a:ext uri="{FF2B5EF4-FFF2-40B4-BE49-F238E27FC236}">
                <a16:creationId xmlns:a16="http://schemas.microsoft.com/office/drawing/2014/main" id="{6C572FDD-FABA-9C49-9287-31242A59B9F7}"/>
              </a:ext>
            </a:extLst>
          </p:cNvPr>
          <p:cNvSpPr/>
          <p:nvPr/>
        </p:nvSpPr>
        <p:spPr>
          <a:xfrm>
            <a:off x="1835891" y="7313829"/>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Entraide</a:t>
            </a:r>
          </a:p>
        </p:txBody>
      </p:sp>
      <p:sp>
        <p:nvSpPr>
          <p:cNvPr id="63" name="Rectangle 62">
            <a:hlinkClick r:id="" action="ppaction://noaction"/>
            <a:extLst>
              <a:ext uri="{FF2B5EF4-FFF2-40B4-BE49-F238E27FC236}">
                <a16:creationId xmlns:a16="http://schemas.microsoft.com/office/drawing/2014/main" id="{6D43D214-D972-6E49-A2CA-A13527B8B316}"/>
              </a:ext>
            </a:extLst>
          </p:cNvPr>
          <p:cNvSpPr/>
          <p:nvPr/>
        </p:nvSpPr>
        <p:spPr>
          <a:xfrm>
            <a:off x="218865" y="1332682"/>
            <a:ext cx="2920462" cy="1411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 </a:t>
            </a:r>
          </a:p>
          <a:p>
            <a:pPr algn="ctr"/>
            <a:r>
              <a:rPr lang="fr-FR" sz="2000" dirty="0">
                <a:solidFill>
                  <a:srgbClr val="2A2A2A"/>
                </a:solidFill>
                <a:latin typeface="Avenir Next" panose="020B0503020202020204" pitchFamily="34" charset="0"/>
              </a:rPr>
              <a:t>Vidéo séquence de jeu pro</a:t>
            </a:r>
          </a:p>
          <a:p>
            <a:pPr algn="ctr"/>
            <a:r>
              <a:rPr lang="fr-FR" sz="2000" dirty="0">
                <a:solidFill>
                  <a:srgbClr val="2A2A2A"/>
                </a:solidFill>
                <a:latin typeface="Avenir Next" panose="020B0503020202020204" pitchFamily="34" charset="0"/>
              </a:rPr>
              <a:t>Dépôt d’une vidéo d’une séquence de jeu à analyser selon 1-3 critères définis</a:t>
            </a:r>
          </a:p>
          <a:p>
            <a:pPr algn="ctr"/>
            <a:endParaRPr lang="fr-FR" sz="2000" dirty="0">
              <a:solidFill>
                <a:srgbClr val="2A2A2A"/>
              </a:solidFill>
              <a:latin typeface="Avenir Next" panose="020B0503020202020204" pitchFamily="34" charset="0"/>
            </a:endParaRPr>
          </a:p>
        </p:txBody>
      </p:sp>
      <p:sp>
        <p:nvSpPr>
          <p:cNvPr id="65" name="Rectangle 64">
            <a:hlinkClick r:id="" action="ppaction://noaction"/>
            <a:extLst>
              <a:ext uri="{FF2B5EF4-FFF2-40B4-BE49-F238E27FC236}">
                <a16:creationId xmlns:a16="http://schemas.microsoft.com/office/drawing/2014/main" id="{D28E16B6-5B2F-CF4F-B70D-FB51864C1A8B}"/>
              </a:ext>
            </a:extLst>
          </p:cNvPr>
          <p:cNvSpPr/>
          <p:nvPr/>
        </p:nvSpPr>
        <p:spPr>
          <a:xfrm>
            <a:off x="2956444" y="1538311"/>
            <a:ext cx="2415312"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Objectifs reprécisés sur tablette de groupe ou projetés au tableau</a:t>
            </a:r>
          </a:p>
        </p:txBody>
      </p:sp>
      <p:sp>
        <p:nvSpPr>
          <p:cNvPr id="66" name="Rectangle 65">
            <a:hlinkClick r:id="" action="ppaction://noaction"/>
            <a:extLst>
              <a:ext uri="{FF2B5EF4-FFF2-40B4-BE49-F238E27FC236}">
                <a16:creationId xmlns:a16="http://schemas.microsoft.com/office/drawing/2014/main" id="{6177402C-460A-4444-84D2-381F59BD7A9C}"/>
              </a:ext>
            </a:extLst>
          </p:cNvPr>
          <p:cNvSpPr/>
          <p:nvPr/>
        </p:nvSpPr>
        <p:spPr>
          <a:xfrm>
            <a:off x="5737487" y="1218590"/>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Sur tablette en autonomie ou projeté</a:t>
            </a:r>
          </a:p>
        </p:txBody>
      </p:sp>
      <p:sp>
        <p:nvSpPr>
          <p:cNvPr id="79" name="Rectangle 78">
            <a:hlinkClick r:id="" action="ppaction://noaction"/>
            <a:extLst>
              <a:ext uri="{FF2B5EF4-FFF2-40B4-BE49-F238E27FC236}">
                <a16:creationId xmlns:a16="http://schemas.microsoft.com/office/drawing/2014/main" id="{AE4C668F-36CF-F340-AFC0-E9D430B72B63}"/>
              </a:ext>
            </a:extLst>
          </p:cNvPr>
          <p:cNvSpPr/>
          <p:nvPr/>
        </p:nvSpPr>
        <p:spPr>
          <a:xfrm>
            <a:off x="11751451" y="1555243"/>
            <a:ext cx="2736737"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Projection des niveaux atteints</a:t>
            </a:r>
          </a:p>
          <a:p>
            <a:pPr algn="ctr"/>
            <a:r>
              <a:rPr lang="fr-FR" sz="2000" dirty="0">
                <a:solidFill>
                  <a:srgbClr val="2A2A2A"/>
                </a:solidFill>
                <a:latin typeface="Avenir Next" panose="020B0503020202020204" pitchFamily="34" charset="0"/>
              </a:rPr>
              <a:t>Des données relevées </a:t>
            </a:r>
          </a:p>
          <a:p>
            <a:pPr algn="ctr"/>
            <a:r>
              <a:rPr lang="fr-FR" sz="2000" dirty="0">
                <a:solidFill>
                  <a:srgbClr val="2A2A2A"/>
                </a:solidFill>
                <a:latin typeface="Avenir Next" panose="020B0503020202020204" pitchFamily="34" charset="0"/>
              </a:rPr>
              <a:t>Des objectifs</a:t>
            </a:r>
          </a:p>
        </p:txBody>
      </p:sp>
      <p:pic>
        <p:nvPicPr>
          <p:cNvPr id="81" name="Image 80">
            <a:hlinkClick r:id="rId7" action="ppaction://hlinksldjump"/>
            <a:extLst>
              <a:ext uri="{FF2B5EF4-FFF2-40B4-BE49-F238E27FC236}">
                <a16:creationId xmlns:a16="http://schemas.microsoft.com/office/drawing/2014/main" id="{B45CABAB-C9C8-524E-BB1A-3CA2666BFD7B}"/>
              </a:ext>
            </a:extLst>
          </p:cNvPr>
          <p:cNvPicPr>
            <a:picLocks noChangeAspect="1"/>
          </p:cNvPicPr>
          <p:nvPr/>
        </p:nvPicPr>
        <p:blipFill>
          <a:blip r:embed="rId8"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861730" y="1223722"/>
            <a:ext cx="578394" cy="702860"/>
          </a:xfrm>
          <a:prstGeom prst="rect">
            <a:avLst/>
          </a:prstGeom>
          <a:solidFill>
            <a:schemeClr val="bg1"/>
          </a:solidFill>
        </p:spPr>
      </p:pic>
      <p:pic>
        <p:nvPicPr>
          <p:cNvPr id="30" name="Image 29">
            <a:extLst>
              <a:ext uri="{FF2B5EF4-FFF2-40B4-BE49-F238E27FC236}">
                <a16:creationId xmlns:a16="http://schemas.microsoft.com/office/drawing/2014/main" id="{3D25E6A0-A1CA-B34C-ADD1-1557A51A68F1}"/>
              </a:ext>
            </a:extLst>
          </p:cNvPr>
          <p:cNvPicPr>
            <a:picLocks noChangeAspect="1"/>
          </p:cNvPicPr>
          <p:nvPr/>
        </p:nvPicPr>
        <p:blipFill>
          <a:blip r:embed="rId9"/>
          <a:stretch>
            <a:fillRect/>
          </a:stretch>
        </p:blipFill>
        <p:spPr>
          <a:xfrm>
            <a:off x="4164100" y="3734499"/>
            <a:ext cx="6212595" cy="4048008"/>
          </a:xfrm>
          <a:prstGeom prst="rect">
            <a:avLst/>
          </a:prstGeom>
        </p:spPr>
      </p:pic>
      <p:grpSp>
        <p:nvGrpSpPr>
          <p:cNvPr id="6" name="Groupe 5">
            <a:extLst>
              <a:ext uri="{FF2B5EF4-FFF2-40B4-BE49-F238E27FC236}">
                <a16:creationId xmlns:a16="http://schemas.microsoft.com/office/drawing/2014/main" id="{09D0BB9D-6EC3-D644-A7D7-4B0E125B15FA}"/>
              </a:ext>
            </a:extLst>
          </p:cNvPr>
          <p:cNvGrpSpPr/>
          <p:nvPr/>
        </p:nvGrpSpPr>
        <p:grpSpPr>
          <a:xfrm>
            <a:off x="10524864" y="8291788"/>
            <a:ext cx="2692877" cy="1905463"/>
            <a:chOff x="8585392" y="1669728"/>
            <a:chExt cx="2692877" cy="1905463"/>
          </a:xfrm>
        </p:grpSpPr>
        <p:pic>
          <p:nvPicPr>
            <p:cNvPr id="37" name="Image 36">
              <a:extLst>
                <a:ext uri="{FF2B5EF4-FFF2-40B4-BE49-F238E27FC236}">
                  <a16:creationId xmlns:a16="http://schemas.microsoft.com/office/drawing/2014/main" id="{4608189C-4752-3445-8ED1-54C08CC31D4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999464" y="1669728"/>
              <a:ext cx="1905463" cy="1905463"/>
            </a:xfrm>
            <a:prstGeom prst="rect">
              <a:avLst/>
            </a:prstGeom>
          </p:spPr>
        </p:pic>
        <p:pic>
          <p:nvPicPr>
            <p:cNvPr id="52" name="Image 51">
              <a:extLst>
                <a:ext uri="{FF2B5EF4-FFF2-40B4-BE49-F238E27FC236}">
                  <a16:creationId xmlns:a16="http://schemas.microsoft.com/office/drawing/2014/main" id="{52803CA7-DA35-404F-90D9-D3A2B61DF22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814913" y="1692562"/>
              <a:ext cx="1158599" cy="1158599"/>
            </a:xfrm>
            <a:prstGeom prst="rect">
              <a:avLst/>
            </a:prstGeom>
          </p:spPr>
        </p:pic>
        <p:sp>
          <p:nvSpPr>
            <p:cNvPr id="39" name="Flèche vers la gauche 38">
              <a:extLst>
                <a:ext uri="{FF2B5EF4-FFF2-40B4-BE49-F238E27FC236}">
                  <a16:creationId xmlns:a16="http://schemas.microsoft.com/office/drawing/2014/main" id="{87D80FC4-D87F-0540-9DD1-4A71770BAEE7}"/>
                </a:ext>
              </a:extLst>
            </p:cNvPr>
            <p:cNvSpPr/>
            <p:nvPr/>
          </p:nvSpPr>
          <p:spPr>
            <a:xfrm rot="1570560">
              <a:off x="8585392" y="1796280"/>
              <a:ext cx="1195505" cy="478513"/>
            </a:xfrm>
            <a:prstGeom prst="leftArrow">
              <a:avLst/>
            </a:prstGeom>
            <a:solidFill>
              <a:srgbClr val="9D2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a16="http://schemas.microsoft.com/office/drawing/2014/main" id="{3E1E7D1D-BB3C-2140-B85A-F1C49E61E661}"/>
                </a:ext>
              </a:extLst>
            </p:cNvPr>
            <p:cNvPicPr>
              <a:picLocks noChangeAspect="1"/>
            </p:cNvPicPr>
            <p:nvPr/>
          </p:nvPicPr>
          <p:blipFill>
            <a:blip r:embed="rId12"/>
            <a:stretch>
              <a:fillRect/>
            </a:stretch>
          </p:blipFill>
          <p:spPr>
            <a:xfrm>
              <a:off x="10260837" y="2505622"/>
              <a:ext cx="1017432" cy="1017432"/>
            </a:xfrm>
            <a:prstGeom prst="rect">
              <a:avLst/>
            </a:prstGeom>
          </p:spPr>
        </p:pic>
      </p:grpSp>
      <p:grpSp>
        <p:nvGrpSpPr>
          <p:cNvPr id="9" name="Groupe 8">
            <a:extLst>
              <a:ext uri="{FF2B5EF4-FFF2-40B4-BE49-F238E27FC236}">
                <a16:creationId xmlns:a16="http://schemas.microsoft.com/office/drawing/2014/main" id="{12F44F1D-E568-4043-8555-B5057ED52542}"/>
              </a:ext>
            </a:extLst>
          </p:cNvPr>
          <p:cNvGrpSpPr/>
          <p:nvPr/>
        </p:nvGrpSpPr>
        <p:grpSpPr>
          <a:xfrm>
            <a:off x="-162456" y="3631364"/>
            <a:ext cx="4465116" cy="3657253"/>
            <a:chOff x="-162456" y="3631364"/>
            <a:chExt cx="4465116" cy="3657253"/>
          </a:xfrm>
        </p:grpSpPr>
        <p:sp>
          <p:nvSpPr>
            <p:cNvPr id="58" name="Rectangle 57">
              <a:hlinkClick r:id="" action="ppaction://noaction"/>
              <a:extLst>
                <a:ext uri="{FF2B5EF4-FFF2-40B4-BE49-F238E27FC236}">
                  <a16:creationId xmlns:a16="http://schemas.microsoft.com/office/drawing/2014/main" id="{74FB237A-B054-A246-B16C-E31FD1F4026F}"/>
                </a:ext>
              </a:extLst>
            </p:cNvPr>
            <p:cNvSpPr/>
            <p:nvPr/>
          </p:nvSpPr>
          <p:spPr>
            <a:xfrm>
              <a:off x="1152234" y="5773454"/>
              <a:ext cx="1241206"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4 joueurs</a:t>
              </a:r>
            </a:p>
          </p:txBody>
        </p:sp>
        <p:grpSp>
          <p:nvGrpSpPr>
            <p:cNvPr id="4" name="Groupe 3">
              <a:extLst>
                <a:ext uri="{FF2B5EF4-FFF2-40B4-BE49-F238E27FC236}">
                  <a16:creationId xmlns:a16="http://schemas.microsoft.com/office/drawing/2014/main" id="{E392B53F-C303-C849-A942-DDA46AF918A2}"/>
                </a:ext>
              </a:extLst>
            </p:cNvPr>
            <p:cNvGrpSpPr/>
            <p:nvPr/>
          </p:nvGrpSpPr>
          <p:grpSpPr>
            <a:xfrm>
              <a:off x="-162456" y="3631364"/>
              <a:ext cx="4465116" cy="3657253"/>
              <a:chOff x="-162456" y="3631364"/>
              <a:chExt cx="4465116" cy="3657253"/>
            </a:xfrm>
          </p:grpSpPr>
          <p:sp>
            <p:nvSpPr>
              <p:cNvPr id="62" name="Rectangle 61">
                <a:hlinkClick r:id="" action="ppaction://noaction"/>
                <a:extLst>
                  <a:ext uri="{FF2B5EF4-FFF2-40B4-BE49-F238E27FC236}">
                    <a16:creationId xmlns:a16="http://schemas.microsoft.com/office/drawing/2014/main" id="{FFA23D03-16BE-004C-80A1-A5F8690D5378}"/>
                  </a:ext>
                </a:extLst>
              </p:cNvPr>
              <p:cNvSpPr/>
              <p:nvPr/>
            </p:nvSpPr>
            <p:spPr>
              <a:xfrm>
                <a:off x="177524" y="3631364"/>
                <a:ext cx="3865087"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9D2B25"/>
                    </a:solidFill>
                    <a:latin typeface="Avenir Next" panose="020B0503020202020204" pitchFamily="34" charset="0"/>
                  </a:rPr>
                  <a:t>4 Equipes de 6-7 élèves</a:t>
                </a:r>
              </a:p>
            </p:txBody>
          </p:sp>
          <p:pic>
            <p:nvPicPr>
              <p:cNvPr id="64" name="Image 63">
                <a:extLst>
                  <a:ext uri="{FF2B5EF4-FFF2-40B4-BE49-F238E27FC236}">
                    <a16:creationId xmlns:a16="http://schemas.microsoft.com/office/drawing/2014/main" id="{A006BFBC-AEAB-CD4F-A66B-4A72CAEDC1E6}"/>
                  </a:ext>
                </a:extLst>
              </p:cNvPr>
              <p:cNvPicPr>
                <a:picLocks noChangeAspect="1"/>
              </p:cNvPicPr>
              <p:nvPr/>
            </p:nvPicPr>
            <p:blipFill>
              <a:blip r:embed="rId13">
                <a:clrChange>
                  <a:clrFrom>
                    <a:srgbClr val="FEFFFF"/>
                  </a:clrFrom>
                  <a:clrTo>
                    <a:srgbClr val="FEFFFF">
                      <a:alpha val="0"/>
                    </a:srgbClr>
                  </a:clrTo>
                </a:clrChange>
              </a:blip>
              <a:stretch>
                <a:fillRect/>
              </a:stretch>
            </p:blipFill>
            <p:spPr>
              <a:xfrm rot="5400000">
                <a:off x="1754097" y="6098751"/>
                <a:ext cx="1189866" cy="1189866"/>
              </a:xfrm>
              <a:prstGeom prst="rect">
                <a:avLst/>
              </a:prstGeom>
            </p:spPr>
          </p:pic>
          <p:pic>
            <p:nvPicPr>
              <p:cNvPr id="74" name="Image 73">
                <a:extLst>
                  <a:ext uri="{FF2B5EF4-FFF2-40B4-BE49-F238E27FC236}">
                    <a16:creationId xmlns:a16="http://schemas.microsoft.com/office/drawing/2014/main" id="{92CD88BB-55A4-1044-AD32-BD77D93F9B89}"/>
                  </a:ext>
                </a:extLst>
              </p:cNvPr>
              <p:cNvPicPr>
                <a:picLocks noChangeAspect="1"/>
              </p:cNvPicPr>
              <p:nvPr/>
            </p:nvPicPr>
            <p:blipFill>
              <a:blip r:embed="rId5"/>
              <a:stretch>
                <a:fillRect/>
              </a:stretch>
            </p:blipFill>
            <p:spPr>
              <a:xfrm>
                <a:off x="2999401" y="6238183"/>
                <a:ext cx="1087589" cy="999880"/>
              </a:xfrm>
              <a:prstGeom prst="rect">
                <a:avLst/>
              </a:prstGeom>
            </p:spPr>
          </p:pic>
          <p:sp>
            <p:nvSpPr>
              <p:cNvPr id="76" name="Rectangle 75">
                <a:hlinkClick r:id="" action="ppaction://noaction"/>
                <a:extLst>
                  <a:ext uri="{FF2B5EF4-FFF2-40B4-BE49-F238E27FC236}">
                    <a16:creationId xmlns:a16="http://schemas.microsoft.com/office/drawing/2014/main" id="{1BD7BD1F-E996-054B-99B3-5521518B4E56}"/>
                  </a:ext>
                </a:extLst>
              </p:cNvPr>
              <p:cNvSpPr/>
              <p:nvPr/>
            </p:nvSpPr>
            <p:spPr>
              <a:xfrm>
                <a:off x="-162456" y="6327602"/>
                <a:ext cx="2269971"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1 tablette / équipe</a:t>
                </a:r>
              </a:p>
            </p:txBody>
          </p:sp>
          <p:pic>
            <p:nvPicPr>
              <p:cNvPr id="34" name="Image 33">
                <a:extLst>
                  <a:ext uri="{FF2B5EF4-FFF2-40B4-BE49-F238E27FC236}">
                    <a16:creationId xmlns:a16="http://schemas.microsoft.com/office/drawing/2014/main" id="{DF294FF4-A86A-BE47-8355-6FEDF91C707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37384" y="4688677"/>
                <a:ext cx="2457519" cy="1222008"/>
              </a:xfrm>
              <a:prstGeom prst="rect">
                <a:avLst/>
              </a:prstGeom>
            </p:spPr>
          </p:pic>
          <p:pic>
            <p:nvPicPr>
              <p:cNvPr id="40" name="Image 39">
                <a:extLst>
                  <a:ext uri="{FF2B5EF4-FFF2-40B4-BE49-F238E27FC236}">
                    <a16:creationId xmlns:a16="http://schemas.microsoft.com/office/drawing/2014/main" id="{CBE4A009-B90A-9B43-AA84-F1A0405D29BD}"/>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736636" y="4783618"/>
                <a:ext cx="1011520" cy="1059688"/>
              </a:xfrm>
              <a:prstGeom prst="rect">
                <a:avLst/>
              </a:prstGeom>
            </p:spPr>
          </p:pic>
          <p:sp>
            <p:nvSpPr>
              <p:cNvPr id="95" name="Rectangle 94">
                <a:hlinkClick r:id="" action="ppaction://noaction"/>
                <a:extLst>
                  <a:ext uri="{FF2B5EF4-FFF2-40B4-BE49-F238E27FC236}">
                    <a16:creationId xmlns:a16="http://schemas.microsoft.com/office/drawing/2014/main" id="{E306E624-6144-874F-8E82-5B59A03E52DD}"/>
                  </a:ext>
                </a:extLst>
              </p:cNvPr>
              <p:cNvSpPr/>
              <p:nvPr/>
            </p:nvSpPr>
            <p:spPr>
              <a:xfrm>
                <a:off x="2273492" y="5766672"/>
                <a:ext cx="2029168"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2 remplaçants</a:t>
                </a:r>
              </a:p>
            </p:txBody>
          </p:sp>
          <p:sp>
            <p:nvSpPr>
              <p:cNvPr id="97" name="Rectangle 96">
                <a:hlinkClick r:id="" action="ppaction://noaction"/>
                <a:extLst>
                  <a:ext uri="{FF2B5EF4-FFF2-40B4-BE49-F238E27FC236}">
                    <a16:creationId xmlns:a16="http://schemas.microsoft.com/office/drawing/2014/main" id="{2C6EA56E-DA1B-724C-A094-35F037B4F20F}"/>
                  </a:ext>
                </a:extLst>
              </p:cNvPr>
              <p:cNvSpPr/>
              <p:nvPr/>
            </p:nvSpPr>
            <p:spPr>
              <a:xfrm>
                <a:off x="662753" y="4114137"/>
                <a:ext cx="308540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9D2B25"/>
                    </a:solidFill>
                    <a:latin typeface="Avenir Next" panose="020B0503020202020204" pitchFamily="34" charset="0"/>
                  </a:rPr>
                  <a:t>2 équipes s’affrontent</a:t>
                </a:r>
              </a:p>
            </p:txBody>
          </p:sp>
        </p:grpSp>
      </p:grpSp>
      <p:grpSp>
        <p:nvGrpSpPr>
          <p:cNvPr id="10" name="Groupe 9">
            <a:extLst>
              <a:ext uri="{FF2B5EF4-FFF2-40B4-BE49-F238E27FC236}">
                <a16:creationId xmlns:a16="http://schemas.microsoft.com/office/drawing/2014/main" id="{F9499E5A-6AB7-2048-8625-347BB144C849}"/>
              </a:ext>
            </a:extLst>
          </p:cNvPr>
          <p:cNvGrpSpPr/>
          <p:nvPr/>
        </p:nvGrpSpPr>
        <p:grpSpPr>
          <a:xfrm>
            <a:off x="10351605" y="4093964"/>
            <a:ext cx="4052318" cy="2831186"/>
            <a:chOff x="10351605" y="4093964"/>
            <a:chExt cx="4052318" cy="2831186"/>
          </a:xfrm>
        </p:grpSpPr>
        <p:pic>
          <p:nvPicPr>
            <p:cNvPr id="106" name="Image 105">
              <a:extLst>
                <a:ext uri="{FF2B5EF4-FFF2-40B4-BE49-F238E27FC236}">
                  <a16:creationId xmlns:a16="http://schemas.microsoft.com/office/drawing/2014/main" id="{0C9B1B84-5944-224C-A3B9-A890D7151CDF}"/>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1530284" y="4686209"/>
              <a:ext cx="1158599" cy="1158599"/>
            </a:xfrm>
            <a:prstGeom prst="rect">
              <a:avLst/>
            </a:prstGeom>
          </p:spPr>
        </p:pic>
        <p:pic>
          <p:nvPicPr>
            <p:cNvPr id="91" name="Image 90">
              <a:extLst>
                <a:ext uri="{FF2B5EF4-FFF2-40B4-BE49-F238E27FC236}">
                  <a16:creationId xmlns:a16="http://schemas.microsoft.com/office/drawing/2014/main" id="{56DD7D10-779B-5847-AE70-9540D91F71EF}"/>
                </a:ext>
              </a:extLst>
            </p:cNvPr>
            <p:cNvPicPr>
              <a:picLocks noChangeAspect="1"/>
            </p:cNvPicPr>
            <p:nvPr/>
          </p:nvPicPr>
          <p:blipFill>
            <a:blip r:embed="rId13">
              <a:clrChange>
                <a:clrFrom>
                  <a:srgbClr val="FEFFFF"/>
                </a:clrFrom>
                <a:clrTo>
                  <a:srgbClr val="FEFFFF">
                    <a:alpha val="0"/>
                  </a:srgbClr>
                </a:clrTo>
              </a:clrChange>
            </a:blip>
            <a:stretch>
              <a:fillRect/>
            </a:stretch>
          </p:blipFill>
          <p:spPr>
            <a:xfrm rot="5400000">
              <a:off x="12848023" y="5393625"/>
              <a:ext cx="866723" cy="866723"/>
            </a:xfrm>
            <a:prstGeom prst="rect">
              <a:avLst/>
            </a:prstGeom>
          </p:spPr>
        </p:pic>
        <p:sp>
          <p:nvSpPr>
            <p:cNvPr id="98" name="Rectangle 97">
              <a:hlinkClick r:id="" action="ppaction://noaction"/>
              <a:extLst>
                <a:ext uri="{FF2B5EF4-FFF2-40B4-BE49-F238E27FC236}">
                  <a16:creationId xmlns:a16="http://schemas.microsoft.com/office/drawing/2014/main" id="{F026CBAE-C070-1E44-B0F8-FF6D3191CDA7}"/>
                </a:ext>
              </a:extLst>
            </p:cNvPr>
            <p:cNvSpPr/>
            <p:nvPr/>
          </p:nvSpPr>
          <p:spPr>
            <a:xfrm>
              <a:off x="10902497" y="4093964"/>
              <a:ext cx="3085403"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9D2B25"/>
                  </a:solidFill>
                  <a:latin typeface="Avenir Next" panose="020B0503020202020204" pitchFamily="34" charset="0"/>
                </a:rPr>
                <a:t>2 équipes rôles sociaux</a:t>
              </a:r>
            </a:p>
          </p:txBody>
        </p:sp>
        <p:pic>
          <p:nvPicPr>
            <p:cNvPr id="49" name="Image 48">
              <a:extLst>
                <a:ext uri="{FF2B5EF4-FFF2-40B4-BE49-F238E27FC236}">
                  <a16:creationId xmlns:a16="http://schemas.microsoft.com/office/drawing/2014/main" id="{86205A7E-A6BF-2F42-A3C7-C59806A033DC}"/>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10524864" y="4673479"/>
              <a:ext cx="696602" cy="1231796"/>
            </a:xfrm>
            <a:prstGeom prst="rect">
              <a:avLst/>
            </a:prstGeom>
          </p:spPr>
        </p:pic>
        <p:pic>
          <p:nvPicPr>
            <p:cNvPr id="100" name="Image 99">
              <a:extLst>
                <a:ext uri="{FF2B5EF4-FFF2-40B4-BE49-F238E27FC236}">
                  <a16:creationId xmlns:a16="http://schemas.microsoft.com/office/drawing/2014/main" id="{5653DD22-DB96-344D-9863-31F9B11FB6E8}"/>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2976682" y="4699754"/>
              <a:ext cx="550014" cy="1092596"/>
            </a:xfrm>
            <a:prstGeom prst="rect">
              <a:avLst/>
            </a:prstGeom>
          </p:spPr>
        </p:pic>
        <p:pic>
          <p:nvPicPr>
            <p:cNvPr id="101" name="Image 100">
              <a:extLst>
                <a:ext uri="{FF2B5EF4-FFF2-40B4-BE49-F238E27FC236}">
                  <a16:creationId xmlns:a16="http://schemas.microsoft.com/office/drawing/2014/main" id="{B4E30362-DE62-8E48-BFE0-FECFEF924419}"/>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3479196" y="4747151"/>
              <a:ext cx="550014" cy="1092596"/>
            </a:xfrm>
            <a:prstGeom prst="rect">
              <a:avLst/>
            </a:prstGeom>
          </p:spPr>
        </p:pic>
        <p:sp>
          <p:nvSpPr>
            <p:cNvPr id="102" name="Rectangle 101">
              <a:hlinkClick r:id="" action="ppaction://noaction"/>
              <a:extLst>
                <a:ext uri="{FF2B5EF4-FFF2-40B4-BE49-F238E27FC236}">
                  <a16:creationId xmlns:a16="http://schemas.microsoft.com/office/drawing/2014/main" id="{21F53BCB-809C-4743-913F-D5B72F7FA900}"/>
                </a:ext>
              </a:extLst>
            </p:cNvPr>
            <p:cNvSpPr/>
            <p:nvPr/>
          </p:nvSpPr>
          <p:spPr>
            <a:xfrm>
              <a:off x="10351605" y="5982345"/>
              <a:ext cx="1481316"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2 arbitres sur ½ terrain</a:t>
              </a:r>
            </a:p>
          </p:txBody>
        </p:sp>
        <p:pic>
          <p:nvPicPr>
            <p:cNvPr id="103" name="Image 102">
              <a:extLst>
                <a:ext uri="{FF2B5EF4-FFF2-40B4-BE49-F238E27FC236}">
                  <a16:creationId xmlns:a16="http://schemas.microsoft.com/office/drawing/2014/main" id="{B0BAE0E6-3F34-0246-9546-DB9FDF29965D}"/>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10970778" y="4646621"/>
              <a:ext cx="696602" cy="1231796"/>
            </a:xfrm>
            <a:prstGeom prst="rect">
              <a:avLst/>
            </a:prstGeom>
          </p:spPr>
        </p:pic>
        <p:sp>
          <p:nvSpPr>
            <p:cNvPr id="105" name="Rectangle 104">
              <a:hlinkClick r:id="" action="ppaction://noaction"/>
              <a:extLst>
                <a:ext uri="{FF2B5EF4-FFF2-40B4-BE49-F238E27FC236}">
                  <a16:creationId xmlns:a16="http://schemas.microsoft.com/office/drawing/2014/main" id="{0252108D-A376-954C-92DA-4CD0DAC3F130}"/>
                </a:ext>
              </a:extLst>
            </p:cNvPr>
            <p:cNvSpPr/>
            <p:nvPr/>
          </p:nvSpPr>
          <p:spPr>
            <a:xfrm>
              <a:off x="12922606" y="6192986"/>
              <a:ext cx="1481317"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2 observateurs / 1 équipe</a:t>
              </a:r>
            </a:p>
          </p:txBody>
        </p:sp>
        <p:pic>
          <p:nvPicPr>
            <p:cNvPr id="107" name="Image 106">
              <a:extLst>
                <a:ext uri="{FF2B5EF4-FFF2-40B4-BE49-F238E27FC236}">
                  <a16:creationId xmlns:a16="http://schemas.microsoft.com/office/drawing/2014/main" id="{13246D35-BBA6-A44A-95CC-A9B8B17B9B1E}"/>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1882823" y="4697400"/>
              <a:ext cx="1158599" cy="1158599"/>
            </a:xfrm>
            <a:prstGeom prst="rect">
              <a:avLst/>
            </a:prstGeom>
          </p:spPr>
        </p:pic>
        <p:sp>
          <p:nvSpPr>
            <p:cNvPr id="108" name="Rectangle 107">
              <a:hlinkClick r:id="" action="ppaction://noaction"/>
              <a:extLst>
                <a:ext uri="{FF2B5EF4-FFF2-40B4-BE49-F238E27FC236}">
                  <a16:creationId xmlns:a16="http://schemas.microsoft.com/office/drawing/2014/main" id="{985A5AB2-FE12-D04B-B852-5D8E51D98E87}"/>
                </a:ext>
              </a:extLst>
            </p:cNvPr>
            <p:cNvSpPr/>
            <p:nvPr/>
          </p:nvSpPr>
          <p:spPr>
            <a:xfrm>
              <a:off x="11651506" y="6013751"/>
              <a:ext cx="1481316"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2A2A2A"/>
                  </a:solidFill>
                  <a:latin typeface="Avenir Next" panose="020B0503020202020204" pitchFamily="34" charset="0"/>
                </a:rPr>
                <a:t>2 table de marque</a:t>
              </a:r>
            </a:p>
          </p:txBody>
        </p:sp>
        <p:pic>
          <p:nvPicPr>
            <p:cNvPr id="110" name="Image 109">
              <a:extLst>
                <a:ext uri="{FF2B5EF4-FFF2-40B4-BE49-F238E27FC236}">
                  <a16:creationId xmlns:a16="http://schemas.microsoft.com/office/drawing/2014/main" id="{9880EB6E-E4E8-BC45-B1FA-1C25575A8965}"/>
                </a:ext>
              </a:extLst>
            </p:cNvPr>
            <p:cNvPicPr>
              <a:picLocks noChangeAspect="1"/>
            </p:cNvPicPr>
            <p:nvPr/>
          </p:nvPicPr>
          <p:blipFill>
            <a:blip r:embed="rId18"/>
            <a:stretch>
              <a:fillRect/>
            </a:stretch>
          </p:blipFill>
          <p:spPr>
            <a:xfrm>
              <a:off x="11762840" y="5426548"/>
              <a:ext cx="1016000" cy="571500"/>
            </a:xfrm>
            <a:prstGeom prst="rect">
              <a:avLst/>
            </a:prstGeom>
          </p:spPr>
        </p:pic>
      </p:grpSp>
      <p:sp>
        <p:nvSpPr>
          <p:cNvPr id="111" name="Rectangle 110">
            <a:hlinkClick r:id="" action="ppaction://noaction"/>
            <a:extLst>
              <a:ext uri="{FF2B5EF4-FFF2-40B4-BE49-F238E27FC236}">
                <a16:creationId xmlns:a16="http://schemas.microsoft.com/office/drawing/2014/main" id="{252714D3-89FD-7F40-AAB5-26CB3A4BD77F}"/>
              </a:ext>
            </a:extLst>
          </p:cNvPr>
          <p:cNvSpPr/>
          <p:nvPr/>
        </p:nvSpPr>
        <p:spPr>
          <a:xfrm>
            <a:off x="7567146" y="2631447"/>
            <a:ext cx="3093515"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Ou Individualisation des contenus selon le niveau avec vidéo ou schéma SA à mettre en place</a:t>
            </a:r>
          </a:p>
        </p:txBody>
      </p:sp>
      <p:pic>
        <p:nvPicPr>
          <p:cNvPr id="112" name="Image 111">
            <a:hlinkClick r:id="rId19" action="ppaction://hlinksldjump"/>
            <a:extLst>
              <a:ext uri="{FF2B5EF4-FFF2-40B4-BE49-F238E27FC236}">
                <a16:creationId xmlns:a16="http://schemas.microsoft.com/office/drawing/2014/main" id="{25891825-DE67-DB44-B5A2-6DB63BA7AA76}"/>
              </a:ext>
            </a:extLst>
          </p:cNvPr>
          <p:cNvPicPr>
            <a:picLocks noChangeAspect="1"/>
          </p:cNvPicPr>
          <p:nvPr/>
        </p:nvPicPr>
        <p:blipFill>
          <a:blip r:embed="rId20"/>
          <a:srcRect/>
          <a:stretch/>
        </p:blipFill>
        <p:spPr>
          <a:xfrm>
            <a:off x="329286" y="238560"/>
            <a:ext cx="615891" cy="561146"/>
          </a:xfrm>
          <a:prstGeom prst="rect">
            <a:avLst/>
          </a:prstGeom>
        </p:spPr>
      </p:pic>
      <p:sp>
        <p:nvSpPr>
          <p:cNvPr id="113" name="ZoneTexte 112">
            <a:hlinkClick r:id="rId21" action="ppaction://hlinksldjump"/>
            <a:extLst>
              <a:ext uri="{FF2B5EF4-FFF2-40B4-BE49-F238E27FC236}">
                <a16:creationId xmlns:a16="http://schemas.microsoft.com/office/drawing/2014/main" id="{2FB33A91-C278-3446-963E-4008D8B7946D}"/>
              </a:ext>
            </a:extLst>
          </p:cNvPr>
          <p:cNvSpPr txBox="1"/>
          <p:nvPr/>
        </p:nvSpPr>
        <p:spPr>
          <a:xfrm>
            <a:off x="1406598" y="214931"/>
            <a:ext cx="1354858"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Avant</a:t>
            </a:r>
          </a:p>
        </p:txBody>
      </p:sp>
      <p:sp>
        <p:nvSpPr>
          <p:cNvPr id="114" name="ZoneTexte 113">
            <a:hlinkClick r:id="rId22" action="ppaction://hlinksldjump"/>
            <a:extLst>
              <a:ext uri="{FF2B5EF4-FFF2-40B4-BE49-F238E27FC236}">
                <a16:creationId xmlns:a16="http://schemas.microsoft.com/office/drawing/2014/main" id="{DD8FB54D-FD43-5943-86D0-7AD0D97A76A8}"/>
              </a:ext>
            </a:extLst>
          </p:cNvPr>
          <p:cNvSpPr txBox="1"/>
          <p:nvPr/>
        </p:nvSpPr>
        <p:spPr>
          <a:xfrm>
            <a:off x="3102362" y="214931"/>
            <a:ext cx="2028119"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Au début</a:t>
            </a:r>
          </a:p>
        </p:txBody>
      </p:sp>
      <p:sp>
        <p:nvSpPr>
          <p:cNvPr id="115" name="ZoneTexte 114">
            <a:hlinkClick r:id="rId23" action="ppaction://hlinksldjump"/>
            <a:extLst>
              <a:ext uri="{FF2B5EF4-FFF2-40B4-BE49-F238E27FC236}">
                <a16:creationId xmlns:a16="http://schemas.microsoft.com/office/drawing/2014/main" id="{291E20A3-612E-A14A-B285-ADFEEAD9C247}"/>
              </a:ext>
            </a:extLst>
          </p:cNvPr>
          <p:cNvSpPr txBox="1"/>
          <p:nvPr/>
        </p:nvSpPr>
        <p:spPr>
          <a:xfrm>
            <a:off x="5471387" y="214931"/>
            <a:ext cx="2939138"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Echauffement</a:t>
            </a:r>
          </a:p>
        </p:txBody>
      </p:sp>
      <p:sp>
        <p:nvSpPr>
          <p:cNvPr id="116" name="ZoneTexte 115">
            <a:hlinkClick r:id="rId24" action="ppaction://hlinksldjump"/>
            <a:extLst>
              <a:ext uri="{FF2B5EF4-FFF2-40B4-BE49-F238E27FC236}">
                <a16:creationId xmlns:a16="http://schemas.microsoft.com/office/drawing/2014/main" id="{BDBD7FA3-3B93-7045-BB1A-7496E7211413}"/>
              </a:ext>
            </a:extLst>
          </p:cNvPr>
          <p:cNvSpPr txBox="1"/>
          <p:nvPr/>
        </p:nvSpPr>
        <p:spPr>
          <a:xfrm>
            <a:off x="8751431" y="214931"/>
            <a:ext cx="726481" cy="584775"/>
          </a:xfrm>
          <a:prstGeom prst="rect">
            <a:avLst/>
          </a:prstGeom>
          <a:noFill/>
        </p:spPr>
        <p:txBody>
          <a:bodyPr wrap="none" rtlCol="0">
            <a:spAutoFit/>
          </a:bodyPr>
          <a:lstStyle/>
          <a:p>
            <a:r>
              <a:rPr lang="fr-FR" sz="3200" b="1" dirty="0">
                <a:solidFill>
                  <a:schemeClr val="bg1"/>
                </a:solidFill>
                <a:latin typeface="Avenir Next" panose="020B0503020202020204" pitchFamily="34" charset="0"/>
              </a:rPr>
              <a:t>SA</a:t>
            </a:r>
          </a:p>
        </p:txBody>
      </p:sp>
      <p:sp>
        <p:nvSpPr>
          <p:cNvPr id="117" name="ZoneTexte 116">
            <a:hlinkClick r:id="rId25" action="ppaction://hlinksldjump"/>
            <a:extLst>
              <a:ext uri="{FF2B5EF4-FFF2-40B4-BE49-F238E27FC236}">
                <a16:creationId xmlns:a16="http://schemas.microsoft.com/office/drawing/2014/main" id="{7B56AF7C-FD54-A443-9D68-4A72CAA630E5}"/>
              </a:ext>
            </a:extLst>
          </p:cNvPr>
          <p:cNvSpPr txBox="1"/>
          <p:nvPr/>
        </p:nvSpPr>
        <p:spPr>
          <a:xfrm>
            <a:off x="9818818" y="214931"/>
            <a:ext cx="2291012"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Evaluation</a:t>
            </a:r>
          </a:p>
        </p:txBody>
      </p:sp>
      <p:sp>
        <p:nvSpPr>
          <p:cNvPr id="118" name="ZoneTexte 117">
            <a:hlinkClick r:id="rId26" action="ppaction://hlinksldjump"/>
            <a:extLst>
              <a:ext uri="{FF2B5EF4-FFF2-40B4-BE49-F238E27FC236}">
                <a16:creationId xmlns:a16="http://schemas.microsoft.com/office/drawing/2014/main" id="{8DDABA9D-4978-FA46-AC7C-30EC44D01EEE}"/>
              </a:ext>
            </a:extLst>
          </p:cNvPr>
          <p:cNvSpPr txBox="1"/>
          <p:nvPr/>
        </p:nvSpPr>
        <p:spPr>
          <a:xfrm>
            <a:off x="12450736" y="214931"/>
            <a:ext cx="788036" cy="584775"/>
          </a:xfrm>
          <a:prstGeom prst="rect">
            <a:avLst/>
          </a:prstGeom>
          <a:noFill/>
        </p:spPr>
        <p:txBody>
          <a:bodyPr wrap="none" rtlCol="0">
            <a:spAutoFit/>
          </a:bodyPr>
          <a:lstStyle/>
          <a:p>
            <a:r>
              <a:rPr lang="fr-FR" sz="3200" b="1" dirty="0">
                <a:solidFill>
                  <a:schemeClr val="bg1">
                    <a:lumMod val="95000"/>
                  </a:schemeClr>
                </a:solidFill>
                <a:latin typeface="Avenir Next" panose="020B0503020202020204" pitchFamily="34" charset="0"/>
              </a:rPr>
              <a:t>Fin</a:t>
            </a:r>
          </a:p>
        </p:txBody>
      </p:sp>
      <p:sp>
        <p:nvSpPr>
          <p:cNvPr id="29" name="Rectangle 28">
            <a:hlinkClick r:id="" action="ppaction://noaction"/>
            <a:extLst>
              <a:ext uri="{FF2B5EF4-FFF2-40B4-BE49-F238E27FC236}">
                <a16:creationId xmlns:a16="http://schemas.microsoft.com/office/drawing/2014/main" id="{CFDBE396-E38B-3E42-9709-E461B31697E0}"/>
              </a:ext>
            </a:extLst>
          </p:cNvPr>
          <p:cNvSpPr/>
          <p:nvPr/>
        </p:nvSpPr>
        <p:spPr>
          <a:xfrm>
            <a:off x="7263485" y="1776598"/>
            <a:ext cx="3700839"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Match à thème</a:t>
            </a:r>
          </a:p>
        </p:txBody>
      </p:sp>
      <p:sp>
        <p:nvSpPr>
          <p:cNvPr id="14" name="Triangle 13">
            <a:extLst>
              <a:ext uri="{FF2B5EF4-FFF2-40B4-BE49-F238E27FC236}">
                <a16:creationId xmlns:a16="http://schemas.microsoft.com/office/drawing/2014/main" id="{C51718A5-BCD9-4E43-8D4D-F52B0E2C7994}"/>
              </a:ext>
            </a:extLst>
          </p:cNvPr>
          <p:cNvSpPr/>
          <p:nvPr/>
        </p:nvSpPr>
        <p:spPr>
          <a:xfrm rot="10800000">
            <a:off x="8925026" y="1028651"/>
            <a:ext cx="377754" cy="108094"/>
          </a:xfrm>
          <a:prstGeom prst="triangle">
            <a:avLst/>
          </a:prstGeom>
          <a:solidFill>
            <a:srgbClr val="9D2B25"/>
          </a:solidFill>
          <a:ln>
            <a:solidFill>
              <a:srgbClr val="9D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74">
            <a:hlinkClick r:id="" action="ppaction://noaction"/>
            <a:extLst>
              <a:ext uri="{FF2B5EF4-FFF2-40B4-BE49-F238E27FC236}">
                <a16:creationId xmlns:a16="http://schemas.microsoft.com/office/drawing/2014/main" id="{467AD6CC-8116-CD47-8EEB-BE52DCD8B915}"/>
              </a:ext>
            </a:extLst>
          </p:cNvPr>
          <p:cNvSpPr/>
          <p:nvPr/>
        </p:nvSpPr>
        <p:spPr>
          <a:xfrm>
            <a:off x="9595686" y="1263678"/>
            <a:ext cx="2570395"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A2A2A"/>
                </a:solidFill>
                <a:latin typeface="Avenir Next" panose="020B0503020202020204" pitchFamily="34" charset="0"/>
              </a:rPr>
              <a:t>Relevés de données</a:t>
            </a:r>
          </a:p>
          <a:p>
            <a:pPr algn="ctr"/>
            <a:r>
              <a:rPr lang="fr-FR" sz="2000" dirty="0">
                <a:solidFill>
                  <a:srgbClr val="2A2A2A"/>
                </a:solidFill>
                <a:latin typeface="Avenir Next" panose="020B0503020202020204" pitchFamily="34" charset="0"/>
              </a:rPr>
              <a:t>Niveau de maitrise atteint</a:t>
            </a:r>
          </a:p>
        </p:txBody>
      </p:sp>
      <p:sp>
        <p:nvSpPr>
          <p:cNvPr id="77" name="Rectangle 76">
            <a:hlinkClick r:id="" action="ppaction://noaction"/>
            <a:extLst>
              <a:ext uri="{FF2B5EF4-FFF2-40B4-BE49-F238E27FC236}">
                <a16:creationId xmlns:a16="http://schemas.microsoft.com/office/drawing/2014/main" id="{CE29237F-0839-174B-B7A0-6A702E121548}"/>
              </a:ext>
            </a:extLst>
          </p:cNvPr>
          <p:cNvSpPr/>
          <p:nvPr/>
        </p:nvSpPr>
        <p:spPr>
          <a:xfrm>
            <a:off x="5677834" y="5293178"/>
            <a:ext cx="3001616" cy="73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A2A2A"/>
                </a:solidFill>
                <a:latin typeface="Avenir Next" panose="020B0503020202020204" pitchFamily="34" charset="0"/>
              </a:rPr>
              <a:t>MENER UNE CONTRE ATTAQUE ET OBTENIR UNE SITUATION DE TIR FAVORABLE</a:t>
            </a:r>
          </a:p>
        </p:txBody>
      </p:sp>
    </p:spTree>
    <p:extLst>
      <p:ext uri="{BB962C8B-B14F-4D97-AF65-F5344CB8AC3E}">
        <p14:creationId xmlns:p14="http://schemas.microsoft.com/office/powerpoint/2010/main" val="29394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8" grpId="0"/>
      <p:bldP spid="69" grpId="0"/>
      <p:bldP spid="70" grpId="0"/>
      <p:bldP spid="71" grpId="0"/>
      <p:bldP spid="72" grpId="0"/>
      <p:bldP spid="73" grpId="0"/>
      <p:bldP spid="63" grpId="0"/>
      <p:bldP spid="65" grpId="0"/>
      <p:bldP spid="66" grpId="0"/>
      <p:bldP spid="79" grpId="0"/>
      <p:bldP spid="111" grpId="0"/>
      <p:bldP spid="29" grpId="0"/>
      <p:bldP spid="75" grpId="0"/>
      <p:bldP spid="77"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12370</TotalTime>
  <Words>7777</Words>
  <Application>Microsoft Macintosh PowerPoint</Application>
  <PresentationFormat>Personnalisé</PresentationFormat>
  <Paragraphs>1019</Paragraphs>
  <Slides>49</Slides>
  <Notes>49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Avenir Next</vt:lpstr>
      <vt:lpstr>Calibri</vt:lpstr>
      <vt:lpstr>Calibri Light</vt:lpstr>
      <vt:lpstr>Gill Sans MT</vt:lpstr>
      <vt:lpstr>Roboto</vt:lpstr>
      <vt:lpstr>Thème Office</vt:lpstr>
      <vt:lpstr>ACCUEIL</vt:lpstr>
      <vt:lpstr>préambule1</vt:lpstr>
      <vt:lpstr>Préambule 2</vt:lpstr>
      <vt:lpstr>avant</vt:lpstr>
      <vt:lpstr>Au début</vt:lpstr>
      <vt:lpstr>echauffement</vt:lpstr>
      <vt:lpstr>SA1</vt:lpstr>
      <vt:lpstr>SA relais</vt:lpstr>
      <vt:lpstr>SA basket</vt:lpstr>
      <vt:lpstr>EvaL</vt:lpstr>
      <vt:lpstr>Après</vt:lpstr>
      <vt:lpstr>ACCUEIL</vt:lpstr>
      <vt:lpstr>Fiches APSA</vt:lpstr>
      <vt:lpstr>RELAIS sommaire</vt:lpstr>
      <vt:lpstr>RELAIS Matériels</vt:lpstr>
      <vt:lpstr>RELAIS apps trans</vt:lpstr>
      <vt:lpstr>RELAIS apps spé</vt:lpstr>
      <vt:lpstr>Présentation PowerPoint</vt:lpstr>
      <vt:lpstr>CO sommaire</vt:lpstr>
      <vt:lpstr>CO Matériels</vt:lpstr>
      <vt:lpstr>CO Matériels</vt:lpstr>
      <vt:lpstr>CO apps spé</vt:lpstr>
      <vt:lpstr>CO apps spé</vt:lpstr>
      <vt:lpstr>CO tableurs</vt:lpstr>
      <vt:lpstr>ADC sommaire</vt:lpstr>
      <vt:lpstr>ADC Matériels</vt:lpstr>
      <vt:lpstr>ADC apps trans</vt:lpstr>
      <vt:lpstr>ADC apps spé</vt:lpstr>
      <vt:lpstr>ADC tableurs</vt:lpstr>
      <vt:lpstr>Basket sommaire</vt:lpstr>
      <vt:lpstr>Basket Matériels</vt:lpstr>
      <vt:lpstr>Basket App trans</vt:lpstr>
      <vt:lpstr>Basket app spé</vt:lpstr>
      <vt:lpstr>basket tableurs</vt:lpstr>
      <vt:lpstr>Bad sommaire</vt:lpstr>
      <vt:lpstr>Bad Matériels</vt:lpstr>
      <vt:lpstr>Bad App trans</vt:lpstr>
      <vt:lpstr>Bad app spé</vt:lpstr>
      <vt:lpstr>Bad tableurs</vt:lpstr>
      <vt:lpstr>Muscu sommaire</vt:lpstr>
      <vt:lpstr>Muscu Matériels</vt:lpstr>
      <vt:lpstr>Muscu apps trans</vt:lpstr>
      <vt:lpstr>Muscu apps spé</vt:lpstr>
      <vt:lpstr>Muscu tableurs</vt:lpstr>
      <vt:lpstr>step sommaire</vt:lpstr>
      <vt:lpstr>step Matériels</vt:lpstr>
      <vt:lpstr>step apps trans</vt:lpstr>
      <vt:lpstr>step apps spé</vt:lpstr>
      <vt:lpstr>step tableurs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dc:title>
  <dc:creator>m m</dc:creator>
  <cp:lastModifiedBy>m m</cp:lastModifiedBy>
  <cp:revision>472</cp:revision>
  <dcterms:created xsi:type="dcterms:W3CDTF">2019-10-30T08:52:29Z</dcterms:created>
  <dcterms:modified xsi:type="dcterms:W3CDTF">2022-01-31T09:30:14Z</dcterms:modified>
</cp:coreProperties>
</file>