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14">
  <p:sldMasterIdLst>
    <p:sldMasterId id="2147484379" r:id="rId1"/>
    <p:sldMasterId id="2147484397" r:id="rId2"/>
  </p:sldMasterIdLst>
  <p:sldIdLst>
    <p:sldId id="274" r:id="rId3"/>
    <p:sldId id="315" r:id="rId4"/>
    <p:sldId id="260" r:id="rId5"/>
    <p:sldId id="326" r:id="rId6"/>
    <p:sldId id="327" r:id="rId7"/>
    <p:sldId id="328" r:id="rId8"/>
    <p:sldId id="271" r:id="rId9"/>
    <p:sldId id="258" r:id="rId10"/>
    <p:sldId id="259" r:id="rId11"/>
    <p:sldId id="335" r:id="rId12"/>
    <p:sldId id="329" r:id="rId13"/>
    <p:sldId id="273" r:id="rId14"/>
    <p:sldId id="330" r:id="rId15"/>
    <p:sldId id="265" r:id="rId16"/>
    <p:sldId id="267" r:id="rId17"/>
    <p:sldId id="266" r:id="rId18"/>
    <p:sldId id="276" r:id="rId19"/>
    <p:sldId id="343" r:id="rId20"/>
    <p:sldId id="344" r:id="rId21"/>
    <p:sldId id="345" r:id="rId22"/>
    <p:sldId id="346" r:id="rId23"/>
    <p:sldId id="261" r:id="rId24"/>
    <p:sldId id="347" r:id="rId25"/>
    <p:sldId id="270" r:id="rId26"/>
    <p:sldId id="278" r:id="rId27"/>
    <p:sldId id="257" r:id="rId28"/>
    <p:sldId id="279" r:id="rId29"/>
    <p:sldId id="268" r:id="rId30"/>
    <p:sldId id="272" r:id="rId31"/>
    <p:sldId id="281" r:id="rId32"/>
    <p:sldId id="320" r:id="rId33"/>
    <p:sldId id="321" r:id="rId34"/>
    <p:sldId id="322" r:id="rId35"/>
    <p:sldId id="323" r:id="rId36"/>
    <p:sldId id="324" r:id="rId37"/>
    <p:sldId id="282" r:id="rId38"/>
    <p:sldId id="349" r:id="rId39"/>
    <p:sldId id="286" r:id="rId40"/>
    <p:sldId id="290" r:id="rId41"/>
    <p:sldId id="256" r:id="rId42"/>
    <p:sldId id="262" r:id="rId43"/>
    <p:sldId id="263" r:id="rId44"/>
    <p:sldId id="264" r:id="rId45"/>
    <p:sldId id="293" r:id="rId46"/>
    <p:sldId id="294" r:id="rId47"/>
    <p:sldId id="287" r:id="rId48"/>
    <p:sldId id="296" r:id="rId49"/>
    <p:sldId id="295" r:id="rId50"/>
    <p:sldId id="336" r:id="rId51"/>
    <p:sldId id="337" r:id="rId52"/>
    <p:sldId id="338" r:id="rId53"/>
    <p:sldId id="339" r:id="rId54"/>
    <p:sldId id="340" r:id="rId55"/>
    <p:sldId id="341" r:id="rId56"/>
    <p:sldId id="291" r:id="rId57"/>
    <p:sldId id="325" r:id="rId58"/>
    <p:sldId id="331" r:id="rId59"/>
    <p:sldId id="332" r:id="rId60"/>
    <p:sldId id="297" r:id="rId61"/>
    <p:sldId id="299" r:id="rId62"/>
    <p:sldId id="333" r:id="rId63"/>
    <p:sldId id="316" r:id="rId64"/>
    <p:sldId id="318" r:id="rId65"/>
    <p:sldId id="334" r:id="rId66"/>
    <p:sldId id="348" r:id="rId67"/>
    <p:sldId id="350" r:id="rId68"/>
    <p:sldId id="351" r:id="rId69"/>
    <p:sldId id="352" r:id="rId70"/>
    <p:sldId id="353" r:id="rId71"/>
    <p:sldId id="354" r:id="rId72"/>
    <p:sldId id="355" r:id="rId73"/>
    <p:sldId id="356" r:id="rId74"/>
    <p:sldId id="357" r:id="rId75"/>
    <p:sldId id="366" r:id="rId76"/>
    <p:sldId id="359" r:id="rId77"/>
    <p:sldId id="360" r:id="rId78"/>
    <p:sldId id="361" r:id="rId79"/>
    <p:sldId id="363" r:id="rId80"/>
    <p:sldId id="364"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CC6600"/>
    <a:srgbClr val="755D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46" autoAdjust="0"/>
    <p:restoredTop sz="94660"/>
  </p:normalViewPr>
  <p:slideViewPr>
    <p:cSldViewPr snapToGrid="0">
      <p:cViewPr varScale="1">
        <p:scale>
          <a:sx n="78" d="100"/>
          <a:sy n="78" d="100"/>
        </p:scale>
        <p:origin x="96"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2149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395323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1879052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28651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D6E9DEC-419B-4CC5-A080-3B06BD5A8291}"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63403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9D6E9DEC-419B-4CC5-A080-3B06BD5A8291}" type="datetimeFigureOut">
              <a:rPr lang="en-US" smtClean="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024204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9D6E9DEC-419B-4CC5-A080-3B06BD5A8291}" type="datetimeFigureOut">
              <a:rPr lang="en-US" smtClean="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78314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9379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4/23/2018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4328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23F04-B904-4C82-820A-2CA89C0AC84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B490640-F9CB-400C-8424-81123A8E7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901E069-216D-4C57-8675-63CF31185BC1}"/>
              </a:ext>
            </a:extLst>
          </p:cNvPr>
          <p:cNvSpPr>
            <a:spLocks noGrp="1"/>
          </p:cNvSpPr>
          <p:nvPr>
            <p:ph type="dt" sz="half" idx="10"/>
          </p:nvPr>
        </p:nvSpPr>
        <p:spPr/>
        <p:txBody>
          <a:bodyPr/>
          <a:lstStyle/>
          <a:p>
            <a:fld id="{78ABE3C1-DBE1-495D-B57B-2849774B866A}" type="datetimeFigureOut">
              <a:rPr lang="en-US" smtClean="0"/>
              <a:t>4/23/2018</a:t>
            </a:fld>
            <a:endParaRPr lang="en-US" dirty="0"/>
          </a:p>
        </p:txBody>
      </p:sp>
      <p:sp>
        <p:nvSpPr>
          <p:cNvPr id="5" name="Espace réservé du pied de page 4">
            <a:extLst>
              <a:ext uri="{FF2B5EF4-FFF2-40B4-BE49-F238E27FC236}">
                <a16:creationId xmlns:a16="http://schemas.microsoft.com/office/drawing/2014/main" id="{FD78B740-8199-46C5-95BE-0902A088B46E}"/>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04386D49-70F3-40D2-97D7-FCEA7F4A2DA9}"/>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9686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79D892-AC63-4EAF-AD29-F0EF1AD7A21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781D88D-CBA6-4609-BA0F-ECCDF3ECDED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CBFFA4-0C6B-4284-A6C9-F533186CCBBF}"/>
              </a:ext>
            </a:extLst>
          </p:cNvPr>
          <p:cNvSpPr>
            <a:spLocks noGrp="1"/>
          </p:cNvSpPr>
          <p:nvPr>
            <p:ph type="dt" sz="half" idx="10"/>
          </p:nvPr>
        </p:nvSpPr>
        <p:spPr/>
        <p:txBody>
          <a:bodyPr/>
          <a:lstStyle/>
          <a:p>
            <a:fld id="{12DE42F4-6EEF-4EF7-8ED4-2208F0F89A08}" type="datetimeFigureOut">
              <a:rPr lang="en-US" smtClean="0"/>
              <a:t>4/23/2018</a:t>
            </a:fld>
            <a:endParaRPr lang="en-US" dirty="0"/>
          </a:p>
        </p:txBody>
      </p:sp>
      <p:sp>
        <p:nvSpPr>
          <p:cNvPr id="5" name="Espace réservé du pied de page 4">
            <a:extLst>
              <a:ext uri="{FF2B5EF4-FFF2-40B4-BE49-F238E27FC236}">
                <a16:creationId xmlns:a16="http://schemas.microsoft.com/office/drawing/2014/main" id="{45097287-DA0E-432A-A60A-A78A7E02D5D0}"/>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7E88797A-441F-40EB-8918-8AFCA0871380}"/>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9121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82802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7F920-2851-4FA8-AA94-28F6EF4D36C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7E2459F-8B8E-4C57-8D89-137881897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05B215F-6259-42F4-A734-AE35B98A3791}"/>
              </a:ext>
            </a:extLst>
          </p:cNvPr>
          <p:cNvSpPr>
            <a:spLocks noGrp="1"/>
          </p:cNvSpPr>
          <p:nvPr>
            <p:ph type="dt" sz="half" idx="10"/>
          </p:nvPr>
        </p:nvSpPr>
        <p:spPr/>
        <p:txBody>
          <a:bodyPr/>
          <a:lstStyle/>
          <a:p>
            <a:fld id="{30578ACC-22D6-47C1-A373-4FD133E34F3C}" type="datetimeFigureOut">
              <a:rPr lang="en-US" smtClean="0"/>
              <a:t>4/23/2018</a:t>
            </a:fld>
            <a:endParaRPr lang="en-US" dirty="0"/>
          </a:p>
        </p:txBody>
      </p:sp>
      <p:sp>
        <p:nvSpPr>
          <p:cNvPr id="5" name="Espace réservé du pied de page 4">
            <a:extLst>
              <a:ext uri="{FF2B5EF4-FFF2-40B4-BE49-F238E27FC236}">
                <a16:creationId xmlns:a16="http://schemas.microsoft.com/office/drawing/2014/main" id="{24212C27-6EB9-489E-8AFF-0389EE527D6C}"/>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A47E25D2-B297-4796-8A8E-5D2B27159F95}"/>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0821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B549D-0906-4FC1-85A3-346428E6A9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DAFE0A7-37F0-4170-893D-F4E3B10BE82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E725CDA-9B5B-4675-B00F-755007E15E6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047B7A-1838-40BF-A2C9-E5C95442E190}"/>
              </a:ext>
            </a:extLst>
          </p:cNvPr>
          <p:cNvSpPr>
            <a:spLocks noGrp="1"/>
          </p:cNvSpPr>
          <p:nvPr>
            <p:ph type="dt" sz="half" idx="10"/>
          </p:nvPr>
        </p:nvSpPr>
        <p:spPr/>
        <p:txBody>
          <a:bodyPr/>
          <a:lstStyle/>
          <a:p>
            <a:fld id="{4E5A6C69-6797-4E8A-BF37-F2C3751466E9}" type="datetimeFigureOut">
              <a:rPr lang="en-US" smtClean="0"/>
              <a:t>4/23/2018</a:t>
            </a:fld>
            <a:endParaRPr lang="en-US" dirty="0"/>
          </a:p>
        </p:txBody>
      </p:sp>
      <p:sp>
        <p:nvSpPr>
          <p:cNvPr id="6" name="Espace réservé du pied de page 5">
            <a:extLst>
              <a:ext uri="{FF2B5EF4-FFF2-40B4-BE49-F238E27FC236}">
                <a16:creationId xmlns:a16="http://schemas.microsoft.com/office/drawing/2014/main" id="{962E2368-5E6A-4CF0-BD82-D8D54023A5D9}"/>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56EE3E4A-F36A-42F8-9BFA-DA78EFC41C41}"/>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84135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90499-B006-4302-9B82-0826598327A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442CB81-1663-4453-BE83-F81823D14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8565D58E-AAEC-4269-85FB-E8A6EA3E861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C091412-4215-4EA0-BE3A-49DE6483A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F7CD992-1BA5-4ED6-A82F-E29F2B5083C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65861C7-7D8D-4043-B482-C8413E70EB41}"/>
              </a:ext>
            </a:extLst>
          </p:cNvPr>
          <p:cNvSpPr>
            <a:spLocks noGrp="1"/>
          </p:cNvSpPr>
          <p:nvPr>
            <p:ph type="dt" sz="half" idx="10"/>
          </p:nvPr>
        </p:nvSpPr>
        <p:spPr/>
        <p:txBody>
          <a:bodyPr/>
          <a:lstStyle/>
          <a:p>
            <a:fld id="{D82014A1-A632-4878-A0D3-F52BA7563730}" type="datetimeFigureOut">
              <a:rPr lang="en-US" smtClean="0"/>
              <a:t>4/23/2018</a:t>
            </a:fld>
            <a:endParaRPr lang="en-US" dirty="0"/>
          </a:p>
        </p:txBody>
      </p:sp>
      <p:sp>
        <p:nvSpPr>
          <p:cNvPr id="8" name="Espace réservé du pied de page 7">
            <a:extLst>
              <a:ext uri="{FF2B5EF4-FFF2-40B4-BE49-F238E27FC236}">
                <a16:creationId xmlns:a16="http://schemas.microsoft.com/office/drawing/2014/main" id="{42000252-EF59-42A2-9586-4110AD3F012E}"/>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01F41685-B047-4A9F-8AE1-A4FD93299466}"/>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5984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495CE-AB31-4E0E-B84C-4CE6032A5B1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9BEA398-E354-445D-B313-FAD05C70CBEB}"/>
              </a:ext>
            </a:extLst>
          </p:cNvPr>
          <p:cNvSpPr>
            <a:spLocks noGrp="1"/>
          </p:cNvSpPr>
          <p:nvPr>
            <p:ph type="dt" sz="half" idx="10"/>
          </p:nvPr>
        </p:nvSpPr>
        <p:spPr/>
        <p:txBody>
          <a:bodyPr/>
          <a:lstStyle/>
          <a:p>
            <a:fld id="{CE99F462-093F-4566-844B-4C71F2739DA5}" type="datetimeFigureOut">
              <a:rPr lang="en-US" smtClean="0"/>
              <a:t>4/23/2018</a:t>
            </a:fld>
            <a:endParaRPr lang="en-US" dirty="0"/>
          </a:p>
        </p:txBody>
      </p:sp>
      <p:sp>
        <p:nvSpPr>
          <p:cNvPr id="4" name="Espace réservé du pied de page 3">
            <a:extLst>
              <a:ext uri="{FF2B5EF4-FFF2-40B4-BE49-F238E27FC236}">
                <a16:creationId xmlns:a16="http://schemas.microsoft.com/office/drawing/2014/main" id="{BAD424BB-AB6E-4E6B-A847-49F3CB3CAFBB}"/>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E6589CC9-16A7-4473-B0B2-8A6DD8077C3B}"/>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902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5F0C91-EEF5-42A0-846D-4AC116A4F567}"/>
              </a:ext>
            </a:extLst>
          </p:cNvPr>
          <p:cNvSpPr>
            <a:spLocks noGrp="1"/>
          </p:cNvSpPr>
          <p:nvPr>
            <p:ph type="dt" sz="half" idx="10"/>
          </p:nvPr>
        </p:nvSpPr>
        <p:spPr/>
        <p:txBody>
          <a:bodyPr/>
          <a:lstStyle/>
          <a:p>
            <a:fld id="{3D24A7AC-904D-4781-85BA-7D10C17ED021}" type="datetimeFigureOut">
              <a:rPr lang="en-US" smtClean="0"/>
              <a:t>4/23/2018</a:t>
            </a:fld>
            <a:endParaRPr lang="en-US" dirty="0"/>
          </a:p>
        </p:txBody>
      </p:sp>
      <p:sp>
        <p:nvSpPr>
          <p:cNvPr id="3" name="Espace réservé du pied de page 2">
            <a:extLst>
              <a:ext uri="{FF2B5EF4-FFF2-40B4-BE49-F238E27FC236}">
                <a16:creationId xmlns:a16="http://schemas.microsoft.com/office/drawing/2014/main" id="{D7243081-4D52-49D4-9AF6-49D642E7B118}"/>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E1F0B44-F638-4E71-8E60-0D50AB7F6A98}"/>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7961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750E1-F91A-467E-92AA-654281F8E6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DE70107-211B-43C1-87BD-68DD71568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91E260C-DA49-48C5-9611-5DA80DD2C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CE827FA-AEC0-489D-86D6-AE310BE3DCC2}"/>
              </a:ext>
            </a:extLst>
          </p:cNvPr>
          <p:cNvSpPr>
            <a:spLocks noGrp="1"/>
          </p:cNvSpPr>
          <p:nvPr>
            <p:ph type="dt" sz="half" idx="10"/>
          </p:nvPr>
        </p:nvSpPr>
        <p:spPr/>
        <p:txBody>
          <a:bodyPr/>
          <a:lstStyle/>
          <a:p>
            <a:fld id="{E331444B-B92B-4E27-8C94-BB93EAF5CB18}" type="datetimeFigureOut">
              <a:rPr lang="en-US" smtClean="0"/>
              <a:t>4/23/2018</a:t>
            </a:fld>
            <a:endParaRPr lang="en-US" dirty="0"/>
          </a:p>
        </p:txBody>
      </p:sp>
      <p:sp>
        <p:nvSpPr>
          <p:cNvPr id="6" name="Espace réservé du pied de page 5">
            <a:extLst>
              <a:ext uri="{FF2B5EF4-FFF2-40B4-BE49-F238E27FC236}">
                <a16:creationId xmlns:a16="http://schemas.microsoft.com/office/drawing/2014/main" id="{31CBCF13-7231-4598-9145-AA90D417FCD2}"/>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17EC68E0-CE9C-4F28-8468-6070B4894307}"/>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21161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147DF-6290-46B7-89E9-E8B467A62BC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42A59FC-1EC3-49D4-BC66-558FEFBFC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E31852A-DFA9-46BE-ADD2-26706D95A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B4BD690-51CA-4B67-AC1B-A79B85F136E2}"/>
              </a:ext>
            </a:extLst>
          </p:cNvPr>
          <p:cNvSpPr>
            <a:spLocks noGrp="1"/>
          </p:cNvSpPr>
          <p:nvPr>
            <p:ph type="dt" sz="half" idx="10"/>
          </p:nvPr>
        </p:nvSpPr>
        <p:spPr/>
        <p:txBody>
          <a:bodyPr/>
          <a:lstStyle/>
          <a:p>
            <a:fld id="{363EFA5E-FA76-400D-B3DC-F0BA90E6D107}" type="datetimeFigureOut">
              <a:rPr lang="en-US" smtClean="0"/>
              <a:t>4/23/2018</a:t>
            </a:fld>
            <a:endParaRPr lang="en-US" dirty="0"/>
          </a:p>
        </p:txBody>
      </p:sp>
      <p:sp>
        <p:nvSpPr>
          <p:cNvPr id="6" name="Espace réservé du pied de page 5">
            <a:extLst>
              <a:ext uri="{FF2B5EF4-FFF2-40B4-BE49-F238E27FC236}">
                <a16:creationId xmlns:a16="http://schemas.microsoft.com/office/drawing/2014/main" id="{B60901CB-B824-4E4E-8AF8-54D7931F00AA}"/>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6401CB60-A7B1-4DCD-A683-019B97758DD8}"/>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89756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FCFB9-8573-4CF5-A4E2-9CA973953B9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78D5055-CCB7-4155-945B-DC8D1486675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8F86EF-AA5F-4E81-9F9D-46192865050C}"/>
              </a:ext>
            </a:extLst>
          </p:cNvPr>
          <p:cNvSpPr>
            <a:spLocks noGrp="1"/>
          </p:cNvSpPr>
          <p:nvPr>
            <p:ph type="dt" sz="half" idx="10"/>
          </p:nvPr>
        </p:nvSpPr>
        <p:spPr/>
        <p:txBody>
          <a:bodyPr/>
          <a:lstStyle/>
          <a:p>
            <a:fld id="{1FA3F48C-C7C6-4055-9F49-3777875E72AE}" type="datetimeFigureOut">
              <a:rPr lang="en-US" smtClean="0"/>
              <a:t>4/23/2018</a:t>
            </a:fld>
            <a:endParaRPr lang="en-US" dirty="0"/>
          </a:p>
        </p:txBody>
      </p:sp>
      <p:sp>
        <p:nvSpPr>
          <p:cNvPr id="5" name="Espace réservé du pied de page 4">
            <a:extLst>
              <a:ext uri="{FF2B5EF4-FFF2-40B4-BE49-F238E27FC236}">
                <a16:creationId xmlns:a16="http://schemas.microsoft.com/office/drawing/2014/main" id="{E6110CFB-A1D4-492C-94FE-1DDF429B421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46EF8EAA-35A6-4A0D-82F6-27DD19EC8F91}"/>
              </a:ext>
            </a:extLst>
          </p:cNvPr>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55053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3CEDC4-34B1-495D-9506-6A773F8C3B3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484BE7-1A51-4EC7-A91C-EC13CCE0F7C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2EF881D-A52C-46AE-B2A8-92C35CC270C6}"/>
              </a:ext>
            </a:extLst>
          </p:cNvPr>
          <p:cNvSpPr>
            <a:spLocks noGrp="1"/>
          </p:cNvSpPr>
          <p:nvPr>
            <p:ph type="dt" sz="half" idx="10"/>
          </p:nvPr>
        </p:nvSpPr>
        <p:spPr/>
        <p:txBody>
          <a:bodyPr/>
          <a:lstStyle/>
          <a:p>
            <a:fld id="{6178E61D-D431-422C-9764-11DAFE33AB63}" type="datetimeFigureOut">
              <a:rPr lang="en-US" smtClean="0"/>
              <a:t>4/23/2018</a:t>
            </a:fld>
            <a:endParaRPr lang="en-US" dirty="0"/>
          </a:p>
        </p:txBody>
      </p:sp>
      <p:sp>
        <p:nvSpPr>
          <p:cNvPr id="5" name="Espace réservé du pied de page 4">
            <a:extLst>
              <a:ext uri="{FF2B5EF4-FFF2-40B4-BE49-F238E27FC236}">
                <a16:creationId xmlns:a16="http://schemas.microsoft.com/office/drawing/2014/main" id="{C4BDF8C0-4FAF-4C99-8B93-5D1B54A19E96}"/>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974A904F-6BA5-4A15-94F1-576821ADFBBF}"/>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7530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9175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9205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8921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0235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32299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3039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8418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4/23/2018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71719004"/>
      </p:ext>
    </p:extLst>
  </p:cSld>
  <p:clrMap bg1="dk1" tx1="lt1" bg2="dk2" tx2="lt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810A31-4940-4F73-B38B-7D9F1BBDA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29D1EB2-9B7D-482A-AF4F-15331CB37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F25E62-49AF-4A8C-BE78-7715DF403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4/23/2018</a:t>
            </a:fld>
            <a:endParaRPr lang="en-US" dirty="0"/>
          </a:p>
        </p:txBody>
      </p:sp>
      <p:sp>
        <p:nvSpPr>
          <p:cNvPr id="5" name="Espace réservé du pied de page 4">
            <a:extLst>
              <a:ext uri="{FF2B5EF4-FFF2-40B4-BE49-F238E27FC236}">
                <a16:creationId xmlns:a16="http://schemas.microsoft.com/office/drawing/2014/main" id="{939836E6-151A-44F5-BE8F-FD21C0977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AC95EE13-D944-49C6-A2BD-1DFAA4DFF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3841077"/>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Dvahg29X-fM" TargetMode="External"/><Relationship Id="rId2" Type="http://schemas.openxmlformats.org/officeDocument/2006/relationships/hyperlink" Target="https://www.youtube.com/watch?v=ZHrvAw4RwaI" TargetMode="External"/><Relationship Id="rId1" Type="http://schemas.openxmlformats.org/officeDocument/2006/relationships/slideLayout" Target="../slideLayouts/slideLayout2.xml"/><Relationship Id="rId5" Type="http://schemas.openxmlformats.org/officeDocument/2006/relationships/hyperlink" Target="https://www.youtube.com/watch?v=enNW6swI5fY" TargetMode="External"/><Relationship Id="rId4" Type="http://schemas.openxmlformats.org/officeDocument/2006/relationships/hyperlink" Target="https://www.youtube.com/watch?v=lXYKGEI8yA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3.svg"/><Relationship Id="rId3" Type="http://schemas.openxmlformats.org/officeDocument/2006/relationships/image" Target="../media/image37.svg"/><Relationship Id="rId7" Type="http://schemas.openxmlformats.org/officeDocument/2006/relationships/image" Target="../media/image9.svg"/><Relationship Id="rId12"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1.svg"/><Relationship Id="rId5" Type="http://schemas.openxmlformats.org/officeDocument/2006/relationships/image" Target="../media/image39.sv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7.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5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jpg"/><Relationship Id="rId7" Type="http://schemas.openxmlformats.org/officeDocument/2006/relationships/image" Target="../media/image60.png"/><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jpg"/><Relationship Id="rId9" Type="http://schemas.openxmlformats.org/officeDocument/2006/relationships/image" Target="../media/image6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hyperlink" Target="https://www.remix3d.com/details/G009SX0N1HDC" TargetMode="External"/><Relationship Id="rId4" Type="http://schemas.microsoft.com/office/2017/06/relationships/model3d" Target="../media/model3d1.glb"/></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6CD33-8F4D-4C1E-B11F-386B6B504D8B}"/>
              </a:ext>
            </a:extLst>
          </p:cNvPr>
          <p:cNvSpPr>
            <a:spLocks noGrp="1"/>
          </p:cNvSpPr>
          <p:nvPr>
            <p:ph type="title"/>
          </p:nvPr>
        </p:nvSpPr>
        <p:spPr/>
        <p:txBody>
          <a:bodyPr/>
          <a:lstStyle/>
          <a:p>
            <a:r>
              <a:rPr lang="fr-FR"/>
              <a:t>STAGE RésoLP, AVRIL 2018</a:t>
            </a:r>
            <a:endParaRPr lang="fr-FR" dirty="0"/>
          </a:p>
        </p:txBody>
      </p:sp>
      <p:sp>
        <p:nvSpPr>
          <p:cNvPr id="3" name="Espace réservé du contenu 2">
            <a:extLst>
              <a:ext uri="{FF2B5EF4-FFF2-40B4-BE49-F238E27FC236}">
                <a16:creationId xmlns:a16="http://schemas.microsoft.com/office/drawing/2014/main" id="{947CA1CF-7DE0-4091-9468-20814B193E68}"/>
              </a:ext>
            </a:extLst>
          </p:cNvPr>
          <p:cNvSpPr>
            <a:spLocks noGrp="1"/>
          </p:cNvSpPr>
          <p:nvPr>
            <p:ph idx="4294967295"/>
          </p:nvPr>
        </p:nvSpPr>
        <p:spPr>
          <a:xfrm>
            <a:off x="285135" y="2691735"/>
            <a:ext cx="12418142" cy="1939259"/>
          </a:xfrm>
        </p:spPr>
        <p:txBody>
          <a:bodyPr>
            <a:normAutofit/>
          </a:bodyPr>
          <a:lstStyle/>
          <a:p>
            <a:pPr marL="0" indent="0">
              <a:buNone/>
            </a:pPr>
            <a:r>
              <a:rPr lang="fr-FR" sz="4800" i="1" dirty="0">
                <a:solidFill>
                  <a:schemeClr val="accent5">
                    <a:lumMod val="60000"/>
                    <a:lumOff val="40000"/>
                  </a:schemeClr>
                </a:solidFill>
              </a:rPr>
              <a:t>Goût et continuité de l’effort dans l’activité STEP</a:t>
            </a:r>
          </a:p>
        </p:txBody>
      </p:sp>
    </p:spTree>
    <p:extLst>
      <p:ext uri="{BB962C8B-B14F-4D97-AF65-F5344CB8AC3E}">
        <p14:creationId xmlns:p14="http://schemas.microsoft.com/office/powerpoint/2010/main" val="409049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b="1" dirty="0"/>
              <a:t> </a:t>
            </a:r>
            <a:r>
              <a:rPr lang="fr-FR" dirty="0"/>
              <a:t>Effort et compétence</a:t>
            </a:r>
          </a:p>
        </p:txBody>
      </p:sp>
      <p:grpSp>
        <p:nvGrpSpPr>
          <p:cNvPr id="21" name="Group 5"/>
          <p:cNvGrpSpPr>
            <a:grpSpLocks/>
          </p:cNvGrpSpPr>
          <p:nvPr/>
        </p:nvGrpSpPr>
        <p:grpSpPr bwMode="auto">
          <a:xfrm>
            <a:off x="776866" y="1983069"/>
            <a:ext cx="9087571" cy="3740728"/>
            <a:chOff x="1417" y="8437"/>
            <a:chExt cx="9180" cy="4860"/>
          </a:xfrm>
        </p:grpSpPr>
        <p:grpSp>
          <p:nvGrpSpPr>
            <p:cNvPr id="22" name="Group 6"/>
            <p:cNvGrpSpPr>
              <a:grpSpLocks/>
            </p:cNvGrpSpPr>
            <p:nvPr/>
          </p:nvGrpSpPr>
          <p:grpSpPr bwMode="auto">
            <a:xfrm>
              <a:off x="1957" y="8617"/>
              <a:ext cx="8100" cy="4372"/>
              <a:chOff x="1957" y="8617"/>
              <a:chExt cx="8100" cy="4372"/>
            </a:xfrm>
          </p:grpSpPr>
          <p:sp>
            <p:nvSpPr>
              <p:cNvPr id="24" name="Text Box 7"/>
              <p:cNvSpPr txBox="1">
                <a:spLocks noChangeArrowheads="1"/>
              </p:cNvSpPr>
              <p:nvPr/>
            </p:nvSpPr>
            <p:spPr bwMode="auto">
              <a:xfrm>
                <a:off x="1957" y="9877"/>
                <a:ext cx="1620" cy="1080"/>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dirty="0">
                    <a:solidFill>
                      <a:schemeClr val="bg2"/>
                    </a:solidFill>
                    <a:latin typeface="Arial" pitchFamily="34" charset="0"/>
                    <a:cs typeface="Arial" pitchFamily="34" charset="0"/>
                  </a:rPr>
                  <a:t>But d’approche de maîtrise</a:t>
                </a:r>
                <a:endParaRPr lang="fr-FR" sz="1800" dirty="0">
                  <a:solidFill>
                    <a:schemeClr val="bg2"/>
                  </a:solidFill>
                  <a:latin typeface="Arial" pitchFamily="34" charset="0"/>
                  <a:cs typeface="Arial" pitchFamily="34" charset="0"/>
                </a:endParaRPr>
              </a:p>
            </p:txBody>
          </p:sp>
          <p:sp>
            <p:nvSpPr>
              <p:cNvPr id="25" name="Text Box 8"/>
              <p:cNvSpPr txBox="1">
                <a:spLocks noChangeArrowheads="1"/>
              </p:cNvSpPr>
              <p:nvPr/>
            </p:nvSpPr>
            <p:spPr bwMode="auto">
              <a:xfrm>
                <a:off x="5017" y="9877"/>
                <a:ext cx="1800" cy="1080"/>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a:solidFill>
                      <a:schemeClr val="bg2"/>
                    </a:solidFill>
                    <a:latin typeface="Arial" pitchFamily="34" charset="0"/>
                    <a:cs typeface="Arial" pitchFamily="34" charset="0"/>
                  </a:rPr>
                  <a:t>But d’approche de performance</a:t>
                </a:r>
                <a:endParaRPr lang="fr-FR" sz="1800">
                  <a:solidFill>
                    <a:schemeClr val="bg2"/>
                  </a:solidFill>
                  <a:latin typeface="Arial" pitchFamily="34" charset="0"/>
                  <a:cs typeface="Arial" pitchFamily="34" charset="0"/>
                </a:endParaRPr>
              </a:p>
            </p:txBody>
          </p:sp>
          <p:sp>
            <p:nvSpPr>
              <p:cNvPr id="26" name="Text Box 9"/>
              <p:cNvSpPr txBox="1">
                <a:spLocks noChangeArrowheads="1"/>
              </p:cNvSpPr>
              <p:nvPr/>
            </p:nvSpPr>
            <p:spPr bwMode="auto">
              <a:xfrm>
                <a:off x="8077" y="9877"/>
                <a:ext cx="1620" cy="1080"/>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a:solidFill>
                      <a:schemeClr val="bg2"/>
                    </a:solidFill>
                    <a:latin typeface="Arial" pitchFamily="34" charset="0"/>
                    <a:cs typeface="Arial" pitchFamily="34" charset="0"/>
                  </a:rPr>
                  <a:t>But d’évitement</a:t>
                </a:r>
                <a:endParaRPr lang="fr-FR" sz="1800">
                  <a:solidFill>
                    <a:schemeClr val="bg2"/>
                  </a:solidFill>
                  <a:latin typeface="Arial" pitchFamily="34" charset="0"/>
                  <a:cs typeface="Arial" pitchFamily="34" charset="0"/>
                </a:endParaRPr>
              </a:p>
            </p:txBody>
          </p:sp>
          <p:sp>
            <p:nvSpPr>
              <p:cNvPr id="27" name="Text Box 10"/>
              <p:cNvSpPr txBox="1">
                <a:spLocks noChangeArrowheads="1"/>
              </p:cNvSpPr>
              <p:nvPr/>
            </p:nvSpPr>
            <p:spPr bwMode="auto">
              <a:xfrm>
                <a:off x="3397" y="8617"/>
                <a:ext cx="1980" cy="1123"/>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dirty="0">
                    <a:solidFill>
                      <a:schemeClr val="bg2"/>
                    </a:solidFill>
                    <a:latin typeface="Arial" pitchFamily="34" charset="0"/>
                    <a:cs typeface="Arial" pitchFamily="34" charset="0"/>
                  </a:rPr>
                  <a:t>Compétence  perçue élevée</a:t>
                </a:r>
                <a:endParaRPr lang="fr-FR" sz="1800" dirty="0">
                  <a:solidFill>
                    <a:schemeClr val="bg2"/>
                  </a:solidFill>
                  <a:latin typeface="Arial" pitchFamily="34" charset="0"/>
                  <a:cs typeface="Arial" pitchFamily="34" charset="0"/>
                </a:endParaRPr>
              </a:p>
            </p:txBody>
          </p:sp>
          <p:sp>
            <p:nvSpPr>
              <p:cNvPr id="28" name="Text Box 11"/>
              <p:cNvSpPr txBox="1">
                <a:spLocks noChangeArrowheads="1"/>
              </p:cNvSpPr>
              <p:nvPr/>
            </p:nvSpPr>
            <p:spPr bwMode="auto">
              <a:xfrm>
                <a:off x="7897" y="8617"/>
                <a:ext cx="2160" cy="720"/>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a:solidFill>
                      <a:schemeClr val="bg2"/>
                    </a:solidFill>
                    <a:latin typeface="Arial" pitchFamily="34" charset="0"/>
                    <a:cs typeface="Arial" pitchFamily="34" charset="0"/>
                  </a:rPr>
                  <a:t>Compétence perçue faible</a:t>
                </a:r>
                <a:endParaRPr lang="fr-FR" sz="1800">
                  <a:solidFill>
                    <a:schemeClr val="bg2"/>
                  </a:solidFill>
                  <a:latin typeface="Arial" pitchFamily="34" charset="0"/>
                  <a:cs typeface="Arial" pitchFamily="34" charset="0"/>
                </a:endParaRPr>
              </a:p>
            </p:txBody>
          </p:sp>
          <p:sp>
            <p:nvSpPr>
              <p:cNvPr id="29" name="Text Box 12"/>
              <p:cNvSpPr txBox="1">
                <a:spLocks noChangeArrowheads="1"/>
              </p:cNvSpPr>
              <p:nvPr/>
            </p:nvSpPr>
            <p:spPr bwMode="auto">
              <a:xfrm>
                <a:off x="1957" y="11497"/>
                <a:ext cx="1800" cy="1260"/>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dirty="0">
                    <a:solidFill>
                      <a:schemeClr val="bg2"/>
                    </a:solidFill>
                    <a:latin typeface="Arial" pitchFamily="34" charset="0"/>
                    <a:cs typeface="Arial" pitchFamily="34" charset="0"/>
                  </a:rPr>
                  <a:t>Effort et persévérance soutenus</a:t>
                </a:r>
                <a:endParaRPr lang="fr-FR" sz="1800" dirty="0">
                  <a:solidFill>
                    <a:schemeClr val="bg2"/>
                  </a:solidFill>
                  <a:latin typeface="Arial" pitchFamily="34" charset="0"/>
                  <a:cs typeface="Arial" pitchFamily="34" charset="0"/>
                </a:endParaRPr>
              </a:p>
            </p:txBody>
          </p:sp>
          <p:sp>
            <p:nvSpPr>
              <p:cNvPr id="30" name="Text Box 13"/>
              <p:cNvSpPr txBox="1">
                <a:spLocks noChangeArrowheads="1"/>
              </p:cNvSpPr>
              <p:nvPr/>
            </p:nvSpPr>
            <p:spPr bwMode="auto">
              <a:xfrm>
                <a:off x="5017" y="11497"/>
                <a:ext cx="2520" cy="1492"/>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dirty="0">
                    <a:solidFill>
                      <a:schemeClr val="bg2"/>
                    </a:solidFill>
                    <a:latin typeface="Arial" pitchFamily="34" charset="0"/>
                    <a:cs typeface="Arial" pitchFamily="34" charset="0"/>
                  </a:rPr>
                  <a:t>Effort et persévérance tant que supérieurs aux autres</a:t>
                </a:r>
                <a:endParaRPr lang="fr-FR" sz="1800" dirty="0">
                  <a:solidFill>
                    <a:schemeClr val="bg2"/>
                  </a:solidFill>
                  <a:latin typeface="Arial" pitchFamily="34" charset="0"/>
                  <a:cs typeface="Arial" pitchFamily="34" charset="0"/>
                </a:endParaRPr>
              </a:p>
            </p:txBody>
          </p:sp>
          <p:sp>
            <p:nvSpPr>
              <p:cNvPr id="31" name="Text Box 14"/>
              <p:cNvSpPr txBox="1">
                <a:spLocks noChangeArrowheads="1"/>
              </p:cNvSpPr>
              <p:nvPr/>
            </p:nvSpPr>
            <p:spPr bwMode="auto">
              <a:xfrm>
                <a:off x="8077" y="11497"/>
                <a:ext cx="1800" cy="1260"/>
              </a:xfrm>
              <a:prstGeom prst="rect">
                <a:avLst/>
              </a:prstGeom>
              <a:solidFill>
                <a:srgbClr val="FFFFFF"/>
              </a:solid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fr-FR" sz="1800" b="1">
                    <a:solidFill>
                      <a:schemeClr val="bg2"/>
                    </a:solidFill>
                    <a:latin typeface="Arial" pitchFamily="34" charset="0"/>
                    <a:cs typeface="Arial" pitchFamily="34" charset="0"/>
                  </a:rPr>
                  <a:t>Peu d’efforts et de persévérance</a:t>
                </a:r>
                <a:endParaRPr lang="fr-FR" sz="1800">
                  <a:solidFill>
                    <a:schemeClr val="bg2"/>
                  </a:solidFill>
                  <a:latin typeface="Arial" pitchFamily="34" charset="0"/>
                  <a:cs typeface="Arial" pitchFamily="34" charset="0"/>
                </a:endParaRPr>
              </a:p>
            </p:txBody>
          </p:sp>
          <p:sp>
            <p:nvSpPr>
              <p:cNvPr id="32" name="Line 15"/>
              <p:cNvSpPr>
                <a:spLocks noChangeShapeType="1"/>
              </p:cNvSpPr>
              <p:nvPr/>
            </p:nvSpPr>
            <p:spPr bwMode="auto">
              <a:xfrm flipH="1">
                <a:off x="2677" y="10957"/>
                <a:ext cx="0" cy="540"/>
              </a:xfrm>
              <a:prstGeom prst="line">
                <a:avLst/>
              </a:prstGeom>
              <a:noFill/>
              <a:ln w="9525">
                <a:solidFill>
                  <a:srgbClr val="000000"/>
                </a:solidFill>
                <a:round/>
                <a:headEnd/>
                <a:tailEnd type="triangle" w="med" len="me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33" name="Line 16"/>
              <p:cNvSpPr>
                <a:spLocks noChangeShapeType="1"/>
              </p:cNvSpPr>
              <p:nvPr/>
            </p:nvSpPr>
            <p:spPr bwMode="auto">
              <a:xfrm flipH="1">
                <a:off x="5917" y="10957"/>
                <a:ext cx="0" cy="540"/>
              </a:xfrm>
              <a:prstGeom prst="line">
                <a:avLst/>
              </a:prstGeom>
              <a:noFill/>
              <a:ln w="9525">
                <a:solidFill>
                  <a:srgbClr val="000000"/>
                </a:solidFill>
                <a:round/>
                <a:headEnd/>
                <a:tailEnd type="triangle" w="med" len="me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34" name="Line 17"/>
              <p:cNvSpPr>
                <a:spLocks noChangeShapeType="1"/>
              </p:cNvSpPr>
              <p:nvPr/>
            </p:nvSpPr>
            <p:spPr bwMode="auto">
              <a:xfrm flipH="1">
                <a:off x="8977" y="10957"/>
                <a:ext cx="0" cy="540"/>
              </a:xfrm>
              <a:prstGeom prst="line">
                <a:avLst/>
              </a:prstGeom>
              <a:noFill/>
              <a:ln w="9525">
                <a:solidFill>
                  <a:srgbClr val="000000"/>
                </a:solidFill>
                <a:round/>
                <a:headEnd/>
                <a:tailEnd type="triangle" w="med" len="me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35" name="Line 18"/>
              <p:cNvSpPr>
                <a:spLocks noChangeShapeType="1"/>
              </p:cNvSpPr>
              <p:nvPr/>
            </p:nvSpPr>
            <p:spPr bwMode="auto">
              <a:xfrm flipH="1">
                <a:off x="2857" y="9337"/>
                <a:ext cx="1260" cy="540"/>
              </a:xfrm>
              <a:prstGeom prst="line">
                <a:avLst/>
              </a:prstGeom>
              <a:noFill/>
              <a:ln w="9525">
                <a:solidFill>
                  <a:srgbClr val="000000"/>
                </a:solidFill>
                <a:round/>
                <a:headEnd/>
                <a:tailEnd type="triangle" w="med" len="me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36" name="Line 19"/>
              <p:cNvSpPr>
                <a:spLocks noChangeShapeType="1"/>
              </p:cNvSpPr>
              <p:nvPr/>
            </p:nvSpPr>
            <p:spPr bwMode="auto">
              <a:xfrm>
                <a:off x="4657" y="9337"/>
                <a:ext cx="1260" cy="540"/>
              </a:xfrm>
              <a:prstGeom prst="line">
                <a:avLst/>
              </a:prstGeom>
              <a:noFill/>
              <a:ln w="9525">
                <a:solidFill>
                  <a:srgbClr val="000000"/>
                </a:solidFill>
                <a:round/>
                <a:headEnd/>
                <a:tailEnd type="triangle" w="med" len="me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sp>
            <p:nvSpPr>
              <p:cNvPr id="37" name="Line 20"/>
              <p:cNvSpPr>
                <a:spLocks noChangeShapeType="1"/>
              </p:cNvSpPr>
              <p:nvPr/>
            </p:nvSpPr>
            <p:spPr bwMode="auto">
              <a:xfrm flipH="1">
                <a:off x="8977" y="9337"/>
                <a:ext cx="0" cy="540"/>
              </a:xfrm>
              <a:prstGeom prst="line">
                <a:avLst/>
              </a:prstGeom>
              <a:noFill/>
              <a:ln w="9525">
                <a:solidFill>
                  <a:srgbClr val="000000"/>
                </a:solidFill>
                <a:round/>
                <a:headEnd/>
                <a:tailEnd type="triangle" w="med" len="me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grpSp>
        <p:sp>
          <p:nvSpPr>
            <p:cNvPr id="23" name="Rectangle 22"/>
            <p:cNvSpPr>
              <a:spLocks noChangeArrowheads="1"/>
            </p:cNvSpPr>
            <p:nvPr/>
          </p:nvSpPr>
          <p:spPr bwMode="auto">
            <a:xfrm>
              <a:off x="1417" y="8437"/>
              <a:ext cx="9180" cy="4860"/>
            </a:xfrm>
            <a:prstGeom prst="rect">
              <a:avLst/>
            </a:prstGeom>
            <a:noFill/>
            <a:ln w="9525">
              <a:solidFill>
                <a:srgbClr val="000000"/>
              </a:solidFill>
              <a:miter lim="800000"/>
              <a:headEnd/>
              <a:tailEnd/>
            </a:ln>
          </p:spPr>
          <p:txBody>
            <a:bodyPr/>
            <a:ls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fr-FR"/>
            </a:p>
          </p:txBody>
        </p:sp>
      </p:grpSp>
      <p:sp>
        <p:nvSpPr>
          <p:cNvPr id="38" name="Rectangle 37"/>
          <p:cNvSpPr/>
          <p:nvPr/>
        </p:nvSpPr>
        <p:spPr>
          <a:xfrm>
            <a:off x="680321" y="5985368"/>
            <a:ext cx="9876843" cy="685059"/>
          </a:xfrm>
          <a:prstGeom prst="rect">
            <a:avLst/>
          </a:prstGeom>
        </p:spPr>
        <p:txBody>
          <a:bodyPr wrap="square">
            <a:spAutoFit/>
          </a:bodyPr>
          <a:lstStyle/>
          <a:p>
            <a:pPr algn="just">
              <a:lnSpc>
                <a:spcPct val="107000"/>
              </a:lnSpc>
              <a:spcAft>
                <a:spcPts val="800"/>
              </a:spcAft>
            </a:pPr>
            <a:r>
              <a:rPr lang="fr-FR" dirty="0"/>
              <a:t>Les élèves poursuivent de plus en plus de buts d’implication de l’égo, au détriment des buts d’implication de maîtrise, ce qui se répercute sur l’effort consenti.</a:t>
            </a:r>
          </a:p>
        </p:txBody>
      </p:sp>
      <p:sp>
        <p:nvSpPr>
          <p:cNvPr id="41" name="Rectangle 40"/>
          <p:cNvSpPr/>
          <p:nvPr/>
        </p:nvSpPr>
        <p:spPr>
          <a:xfrm>
            <a:off x="9864437" y="3485277"/>
            <a:ext cx="2725379" cy="646331"/>
          </a:xfrm>
          <a:prstGeom prst="rect">
            <a:avLst/>
          </a:prstGeom>
        </p:spPr>
        <p:txBody>
          <a:bodyPr wrap="square">
            <a:spAutoFit/>
          </a:bodyPr>
          <a:lstStyle/>
          <a:p>
            <a:r>
              <a:rPr lang="fr-FR" dirty="0" err="1"/>
              <a:t>Anderman</a:t>
            </a:r>
            <a:r>
              <a:rPr lang="fr-FR" dirty="0"/>
              <a:t>, Austin, &amp; Johnson, 2002</a:t>
            </a:r>
          </a:p>
        </p:txBody>
      </p:sp>
    </p:spTree>
    <p:extLst>
      <p:ext uri="{BB962C8B-B14F-4D97-AF65-F5344CB8AC3E}">
        <p14:creationId xmlns:p14="http://schemas.microsoft.com/office/powerpoint/2010/main" val="323379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L’ENGAGEMENT</a:t>
            </a:r>
          </a:p>
        </p:txBody>
      </p:sp>
      <p:sp>
        <p:nvSpPr>
          <p:cNvPr id="3" name="Espace réservé du contenu 2"/>
          <p:cNvSpPr>
            <a:spLocks noGrp="1"/>
          </p:cNvSpPr>
          <p:nvPr>
            <p:ph idx="1"/>
          </p:nvPr>
        </p:nvSpPr>
        <p:spPr>
          <a:xfrm>
            <a:off x="680321" y="2336873"/>
            <a:ext cx="6659817" cy="3599316"/>
          </a:xfrm>
        </p:spPr>
        <p:txBody>
          <a:bodyPr>
            <a:noAutofit/>
          </a:bodyPr>
          <a:lstStyle/>
          <a:p>
            <a:pPr marL="0" indent="0">
              <a:buNone/>
            </a:pPr>
            <a:r>
              <a:rPr lang="fr-FR" sz="2400" dirty="0">
                <a:latin typeface="Trebuchet MS"/>
                <a:cs typeface="Trebuchet MS"/>
              </a:rPr>
              <a:t>La représentation de l’activité</a:t>
            </a:r>
          </a:p>
          <a:p>
            <a:pPr marL="0" indent="0">
              <a:buNone/>
            </a:pPr>
            <a:r>
              <a:rPr lang="fr-FR" dirty="0">
                <a:cs typeface="Trebuchet MS"/>
              </a:rPr>
              <a:t>L’évaluation (CCF)</a:t>
            </a:r>
            <a:endParaRPr lang="fr-FR" sz="2400" dirty="0">
              <a:latin typeface="Trebuchet MS"/>
              <a:cs typeface="Trebuchet MS"/>
            </a:endParaRPr>
          </a:p>
          <a:p>
            <a:pPr marL="0" indent="0">
              <a:buNone/>
            </a:pPr>
            <a:r>
              <a:rPr lang="fr-FR" sz="2400" dirty="0">
                <a:latin typeface="Trebuchet MS"/>
                <a:cs typeface="Trebuchet MS"/>
              </a:rPr>
              <a:t>La présentation de l’activité</a:t>
            </a:r>
          </a:p>
          <a:p>
            <a:pPr marL="0" indent="0">
              <a:buNone/>
            </a:pPr>
            <a:r>
              <a:rPr lang="fr-FR" dirty="0">
                <a:latin typeface="Trebuchet MS"/>
                <a:cs typeface="Trebuchet MS"/>
              </a:rPr>
              <a:t>Les c</a:t>
            </a:r>
            <a:r>
              <a:rPr lang="fr-FR" sz="2400" dirty="0">
                <a:latin typeface="Trebuchet MS"/>
                <a:cs typeface="Trebuchet MS"/>
              </a:rPr>
              <a:t>onditions de pratique</a:t>
            </a:r>
          </a:p>
          <a:p>
            <a:pPr marL="0" indent="0">
              <a:buNone/>
            </a:pPr>
            <a:r>
              <a:rPr lang="fr-FR" dirty="0">
                <a:latin typeface="Trebuchet MS"/>
                <a:cs typeface="Trebuchet MS"/>
              </a:rPr>
              <a:t>L</a:t>
            </a:r>
            <a:r>
              <a:rPr lang="fr-FR" sz="2400" dirty="0">
                <a:latin typeface="Trebuchet MS"/>
                <a:cs typeface="Trebuchet MS"/>
              </a:rPr>
              <a:t>’entrée dans l’activité</a:t>
            </a:r>
          </a:p>
          <a:p>
            <a:pPr marL="0" indent="0">
              <a:buNone/>
            </a:pPr>
            <a:r>
              <a:rPr lang="fr-FR" dirty="0">
                <a:latin typeface="Trebuchet MS"/>
                <a:cs typeface="Trebuchet MS"/>
              </a:rPr>
              <a:t>Le c</a:t>
            </a:r>
            <a:r>
              <a:rPr lang="fr-FR" sz="2400" dirty="0">
                <a:latin typeface="Trebuchet MS"/>
                <a:cs typeface="Trebuchet MS"/>
              </a:rPr>
              <a:t>limat de classe</a:t>
            </a:r>
          </a:p>
          <a:p>
            <a:pPr marL="0" indent="0">
              <a:buNone/>
            </a:pPr>
            <a:r>
              <a:rPr lang="fr-FR" dirty="0">
                <a:latin typeface="Trebuchet MS"/>
                <a:cs typeface="Trebuchet MS"/>
              </a:rPr>
              <a:t>Le plaisir de la pratique</a:t>
            </a:r>
          </a:p>
          <a:p>
            <a:pPr marL="0" indent="0">
              <a:buNone/>
            </a:pPr>
            <a:r>
              <a:rPr lang="fr-FR" sz="2400" dirty="0">
                <a:latin typeface="Trebuchet MS"/>
                <a:cs typeface="Trebuchet MS"/>
              </a:rPr>
              <a:t>Le choix laissé à l’élève</a:t>
            </a:r>
          </a:p>
        </p:txBody>
      </p:sp>
      <p:pic>
        <p:nvPicPr>
          <p:cNvPr id="4" name="Graphique 3" descr="Flèche : courbe légère">
            <a:extLst>
              <a:ext uri="{FF2B5EF4-FFF2-40B4-BE49-F238E27FC236}">
                <a16:creationId xmlns:a16="http://schemas.microsoft.com/office/drawing/2014/main" id="{B15BBCAE-A5FA-4273-ADA1-78827A0148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706" y="3150859"/>
            <a:ext cx="556456" cy="556456"/>
          </a:xfrm>
          <a:prstGeom prst="rect">
            <a:avLst/>
          </a:prstGeom>
        </p:spPr>
      </p:pic>
      <p:pic>
        <p:nvPicPr>
          <p:cNvPr id="5" name="Graphique 4" descr="Flèche : courbe légère">
            <a:extLst>
              <a:ext uri="{FF2B5EF4-FFF2-40B4-BE49-F238E27FC236}">
                <a16:creationId xmlns:a16="http://schemas.microsoft.com/office/drawing/2014/main" id="{9995C753-3A2C-43BC-97AC-676CC2B31C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3633353"/>
            <a:ext cx="556456" cy="556456"/>
          </a:xfrm>
          <a:prstGeom prst="rect">
            <a:avLst/>
          </a:prstGeom>
        </p:spPr>
      </p:pic>
      <p:pic>
        <p:nvPicPr>
          <p:cNvPr id="6" name="Graphique 5" descr="Flèche : courbe légère">
            <a:extLst>
              <a:ext uri="{FF2B5EF4-FFF2-40B4-BE49-F238E27FC236}">
                <a16:creationId xmlns:a16="http://schemas.microsoft.com/office/drawing/2014/main" id="{73012B88-CC1D-4114-B0DE-FF6177B105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24" y="4100549"/>
            <a:ext cx="556456" cy="556456"/>
          </a:xfrm>
          <a:prstGeom prst="rect">
            <a:avLst/>
          </a:prstGeom>
        </p:spPr>
      </p:pic>
      <p:pic>
        <p:nvPicPr>
          <p:cNvPr id="7" name="Graphique 6" descr="Flèche : courbe légère">
            <a:extLst>
              <a:ext uri="{FF2B5EF4-FFF2-40B4-BE49-F238E27FC236}">
                <a16:creationId xmlns:a16="http://schemas.microsoft.com/office/drawing/2014/main" id="{39380CAD-7D7D-4D58-A08A-2A446AFC7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486" y="2300970"/>
            <a:ext cx="556456" cy="547960"/>
          </a:xfrm>
          <a:prstGeom prst="rect">
            <a:avLst/>
          </a:prstGeom>
        </p:spPr>
      </p:pic>
      <p:pic>
        <p:nvPicPr>
          <p:cNvPr id="8" name="Graphique 7" descr="Flèche : courbe légère">
            <a:extLst>
              <a:ext uri="{FF2B5EF4-FFF2-40B4-BE49-F238E27FC236}">
                <a16:creationId xmlns:a16="http://schemas.microsoft.com/office/drawing/2014/main" id="{3DAFC7D8-106D-4BB4-9072-AD069279A1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706" y="2735567"/>
            <a:ext cx="556456" cy="547960"/>
          </a:xfrm>
          <a:prstGeom prst="rect">
            <a:avLst/>
          </a:prstGeom>
        </p:spPr>
      </p:pic>
      <p:pic>
        <p:nvPicPr>
          <p:cNvPr id="9" name="Graphique 8" descr="Flèche : courbe légère">
            <a:extLst>
              <a:ext uri="{FF2B5EF4-FFF2-40B4-BE49-F238E27FC236}">
                <a16:creationId xmlns:a16="http://schemas.microsoft.com/office/drawing/2014/main" id="{FC4E3E63-F990-4BCD-B573-99716789F8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5465382"/>
            <a:ext cx="556456" cy="556456"/>
          </a:xfrm>
          <a:prstGeom prst="rect">
            <a:avLst/>
          </a:prstGeom>
        </p:spPr>
      </p:pic>
      <p:pic>
        <p:nvPicPr>
          <p:cNvPr id="12" name="Graphique 11" descr="Flèche : courbe légère">
            <a:extLst>
              <a:ext uri="{FF2B5EF4-FFF2-40B4-BE49-F238E27FC236}">
                <a16:creationId xmlns:a16="http://schemas.microsoft.com/office/drawing/2014/main" id="{5600A528-59AC-453E-B54A-2CAEE972EC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706" y="4530990"/>
            <a:ext cx="556456" cy="556456"/>
          </a:xfrm>
          <a:prstGeom prst="rect">
            <a:avLst/>
          </a:prstGeom>
        </p:spPr>
      </p:pic>
      <p:pic>
        <p:nvPicPr>
          <p:cNvPr id="13" name="Graphique 12" descr="Flèche : courbe légère">
            <a:extLst>
              <a:ext uri="{FF2B5EF4-FFF2-40B4-BE49-F238E27FC236}">
                <a16:creationId xmlns:a16="http://schemas.microsoft.com/office/drawing/2014/main" id="{02B96D86-B99E-4FFC-A9C1-15280D9F9B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24" y="4992159"/>
            <a:ext cx="556456" cy="556456"/>
          </a:xfrm>
          <a:prstGeom prst="rect">
            <a:avLst/>
          </a:prstGeom>
        </p:spPr>
      </p:pic>
      <p:sp>
        <p:nvSpPr>
          <p:cNvPr id="10" name="Rectangle 9">
            <a:extLst>
              <a:ext uri="{FF2B5EF4-FFF2-40B4-BE49-F238E27FC236}">
                <a16:creationId xmlns:a16="http://schemas.microsoft.com/office/drawing/2014/main" id="{D739A657-B321-46B5-9385-CD6E5C700F64}"/>
              </a:ext>
            </a:extLst>
          </p:cNvPr>
          <p:cNvSpPr/>
          <p:nvPr/>
        </p:nvSpPr>
        <p:spPr>
          <a:xfrm>
            <a:off x="10854127" y="1109031"/>
            <a:ext cx="752129" cy="369332"/>
          </a:xfrm>
          <a:prstGeom prst="rect">
            <a:avLst/>
          </a:prstGeom>
        </p:spPr>
        <p:txBody>
          <a:bodyPr wrap="none">
            <a:spAutoFit/>
          </a:bodyPr>
          <a:lstStyle/>
          <a:p>
            <a:r>
              <a:rPr lang="fr-FR" i="1" dirty="0">
                <a:solidFill>
                  <a:schemeClr val="accent1">
                    <a:lumMod val="40000"/>
                    <a:lumOff val="60000"/>
                  </a:schemeClr>
                </a:solidFill>
              </a:rPr>
              <a:t>Steve</a:t>
            </a:r>
          </a:p>
        </p:txBody>
      </p:sp>
    </p:spTree>
    <p:extLst>
      <p:ext uri="{BB962C8B-B14F-4D97-AF65-F5344CB8AC3E}">
        <p14:creationId xmlns:p14="http://schemas.microsoft.com/office/powerpoint/2010/main" val="254274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L’EFFORT</a:t>
            </a:r>
          </a:p>
        </p:txBody>
      </p:sp>
      <p:sp>
        <p:nvSpPr>
          <p:cNvPr id="3" name="Espace réservé du contenu 2"/>
          <p:cNvSpPr>
            <a:spLocks noGrp="1"/>
          </p:cNvSpPr>
          <p:nvPr>
            <p:ph idx="1"/>
          </p:nvPr>
        </p:nvSpPr>
        <p:spPr/>
        <p:txBody>
          <a:bodyPr>
            <a:normAutofit lnSpcReduction="10000"/>
          </a:bodyPr>
          <a:lstStyle/>
          <a:p>
            <a:pPr marL="0" indent="0">
              <a:buNone/>
            </a:pPr>
            <a:r>
              <a:rPr lang="fr-FR" dirty="0">
                <a:cs typeface="Trebuchet MS"/>
              </a:rPr>
              <a:t>Evaluation à chaque séance</a:t>
            </a:r>
          </a:p>
          <a:p>
            <a:pPr marL="0" indent="0">
              <a:buNone/>
            </a:pPr>
            <a:r>
              <a:rPr lang="fr-FR" dirty="0">
                <a:cs typeface="Trebuchet MS"/>
              </a:rPr>
              <a:t>Situations ludiques et variées</a:t>
            </a:r>
            <a:endParaRPr lang="fr-FR" sz="2400" dirty="0">
              <a:latin typeface="Trebuchet MS"/>
              <a:cs typeface="Trebuchet MS"/>
            </a:endParaRPr>
          </a:p>
          <a:p>
            <a:pPr marL="0" indent="0">
              <a:buNone/>
            </a:pPr>
            <a:r>
              <a:rPr lang="fr-FR" sz="2400" dirty="0">
                <a:latin typeface="Trebuchet MS"/>
                <a:cs typeface="Trebuchet MS"/>
              </a:rPr>
              <a:t>Proposition adaptées aux caractéristiques élèves</a:t>
            </a:r>
          </a:p>
          <a:p>
            <a:pPr marL="0" indent="0">
              <a:buNone/>
            </a:pPr>
            <a:r>
              <a:rPr lang="fr-FR" sz="2400" dirty="0">
                <a:latin typeface="Trebuchet MS"/>
                <a:cs typeface="Trebuchet MS"/>
              </a:rPr>
              <a:t>Régulations positives et adaptées par l’enseignant</a:t>
            </a:r>
          </a:p>
          <a:p>
            <a:pPr marL="0" indent="0">
              <a:buNone/>
            </a:pPr>
            <a:r>
              <a:rPr lang="fr-FR" sz="2400" dirty="0">
                <a:latin typeface="Trebuchet MS"/>
                <a:cs typeface="Trebuchet MS"/>
              </a:rPr>
              <a:t>Régulations cognitives: but ou objectif choisi par l’élève</a:t>
            </a:r>
          </a:p>
          <a:p>
            <a:pPr marL="0" indent="0">
              <a:buNone/>
            </a:pPr>
            <a:r>
              <a:rPr lang="fr-FR" sz="2400" dirty="0">
                <a:latin typeface="Trebuchet MS"/>
                <a:cs typeface="Trebuchet MS"/>
              </a:rPr>
              <a:t>Travail par équipe ou binôme</a:t>
            </a:r>
          </a:p>
          <a:p>
            <a:pPr marL="0" indent="0">
              <a:buNone/>
            </a:pPr>
            <a:r>
              <a:rPr lang="fr-FR" sz="2400" dirty="0">
                <a:latin typeface="Trebuchet MS"/>
                <a:cs typeface="Trebuchet MS"/>
              </a:rPr>
              <a:t>Jouer différents rôles</a:t>
            </a:r>
          </a:p>
          <a:p>
            <a:pPr marL="0" indent="0">
              <a:buNone/>
            </a:pPr>
            <a:r>
              <a:rPr lang="fr-FR" sz="2400" dirty="0">
                <a:latin typeface="Trebuchet MS"/>
                <a:cs typeface="Trebuchet MS"/>
              </a:rPr>
              <a:t>Travailler avec différents supports</a:t>
            </a:r>
          </a:p>
        </p:txBody>
      </p:sp>
      <p:pic>
        <p:nvPicPr>
          <p:cNvPr id="4" name="Graphique 3" descr="Flèche : courbe légère">
            <a:extLst>
              <a:ext uri="{FF2B5EF4-FFF2-40B4-BE49-F238E27FC236}">
                <a16:creationId xmlns:a16="http://schemas.microsoft.com/office/drawing/2014/main" id="{6C7850FB-A861-409A-92B6-08C912035B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3032865"/>
            <a:ext cx="556456" cy="556456"/>
          </a:xfrm>
          <a:prstGeom prst="rect">
            <a:avLst/>
          </a:prstGeom>
        </p:spPr>
      </p:pic>
      <p:pic>
        <p:nvPicPr>
          <p:cNvPr id="5" name="Graphique 4" descr="Flèche : courbe légère">
            <a:extLst>
              <a:ext uri="{FF2B5EF4-FFF2-40B4-BE49-F238E27FC236}">
                <a16:creationId xmlns:a16="http://schemas.microsoft.com/office/drawing/2014/main" id="{041C3C36-6179-47CE-96A2-7FB81E25CE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3472513"/>
            <a:ext cx="556456" cy="556456"/>
          </a:xfrm>
          <a:prstGeom prst="rect">
            <a:avLst/>
          </a:prstGeom>
        </p:spPr>
      </p:pic>
      <p:pic>
        <p:nvPicPr>
          <p:cNvPr id="6" name="Graphique 5" descr="Flèche : courbe légère">
            <a:extLst>
              <a:ext uri="{FF2B5EF4-FFF2-40B4-BE49-F238E27FC236}">
                <a16:creationId xmlns:a16="http://schemas.microsoft.com/office/drawing/2014/main" id="{322DED01-C37A-4240-840F-1A70975A2D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134" y="3893421"/>
            <a:ext cx="556456" cy="556456"/>
          </a:xfrm>
          <a:prstGeom prst="rect">
            <a:avLst/>
          </a:prstGeom>
        </p:spPr>
      </p:pic>
      <p:pic>
        <p:nvPicPr>
          <p:cNvPr id="7" name="Graphique 6" descr="Flèche : courbe légère">
            <a:extLst>
              <a:ext uri="{FF2B5EF4-FFF2-40B4-BE49-F238E27FC236}">
                <a16:creationId xmlns:a16="http://schemas.microsoft.com/office/drawing/2014/main" id="{98692F97-C426-4CAE-B92C-0C1FF0AADD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2215321"/>
            <a:ext cx="556456" cy="547960"/>
          </a:xfrm>
          <a:prstGeom prst="rect">
            <a:avLst/>
          </a:prstGeom>
        </p:spPr>
      </p:pic>
      <p:pic>
        <p:nvPicPr>
          <p:cNvPr id="8" name="Graphique 7" descr="Flèche : courbe légère">
            <a:extLst>
              <a:ext uri="{FF2B5EF4-FFF2-40B4-BE49-F238E27FC236}">
                <a16:creationId xmlns:a16="http://schemas.microsoft.com/office/drawing/2014/main" id="{71C89005-2B43-4AB4-A977-3F8F8F912B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85" y="2649918"/>
            <a:ext cx="556456" cy="547960"/>
          </a:xfrm>
          <a:prstGeom prst="rect">
            <a:avLst/>
          </a:prstGeom>
        </p:spPr>
      </p:pic>
      <p:pic>
        <p:nvPicPr>
          <p:cNvPr id="9" name="Graphique 8" descr="Flèche : courbe légère">
            <a:extLst>
              <a:ext uri="{FF2B5EF4-FFF2-40B4-BE49-F238E27FC236}">
                <a16:creationId xmlns:a16="http://schemas.microsoft.com/office/drawing/2014/main" id="{08924CC4-4528-4B4A-A97A-6EE8B277F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134" y="5145420"/>
            <a:ext cx="556456" cy="556456"/>
          </a:xfrm>
          <a:prstGeom prst="rect">
            <a:avLst/>
          </a:prstGeom>
        </p:spPr>
      </p:pic>
      <p:pic>
        <p:nvPicPr>
          <p:cNvPr id="10" name="Graphique 9" descr="Flèche : courbe légère">
            <a:extLst>
              <a:ext uri="{FF2B5EF4-FFF2-40B4-BE49-F238E27FC236}">
                <a16:creationId xmlns:a16="http://schemas.microsoft.com/office/drawing/2014/main" id="{1454EA75-8D51-4160-9933-3DC3BD5DBE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85" y="4340264"/>
            <a:ext cx="556456" cy="556456"/>
          </a:xfrm>
          <a:prstGeom prst="rect">
            <a:avLst/>
          </a:prstGeom>
        </p:spPr>
      </p:pic>
      <p:pic>
        <p:nvPicPr>
          <p:cNvPr id="11" name="Graphique 10" descr="Flèche : courbe légère">
            <a:extLst>
              <a:ext uri="{FF2B5EF4-FFF2-40B4-BE49-F238E27FC236}">
                <a16:creationId xmlns:a16="http://schemas.microsoft.com/office/drawing/2014/main" id="{D5B8CDD6-C6A2-41E6-AA74-F56D477BAF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134" y="4761172"/>
            <a:ext cx="556456" cy="556456"/>
          </a:xfrm>
          <a:prstGeom prst="rect">
            <a:avLst/>
          </a:prstGeom>
        </p:spPr>
      </p:pic>
    </p:spTree>
    <p:extLst>
      <p:ext uri="{BB962C8B-B14F-4D97-AF65-F5344CB8AC3E}">
        <p14:creationId xmlns:p14="http://schemas.microsoft.com/office/powerpoint/2010/main" val="110585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Trebuchet MS"/>
                <a:cs typeface="Trebuchet MS"/>
              </a:rPr>
              <a:t>LA PERSEVERANCE</a:t>
            </a:r>
          </a:p>
        </p:txBody>
      </p:sp>
      <p:sp>
        <p:nvSpPr>
          <p:cNvPr id="3" name="Espace réservé du contenu 2"/>
          <p:cNvSpPr>
            <a:spLocks noGrp="1"/>
          </p:cNvSpPr>
          <p:nvPr>
            <p:ph idx="1"/>
          </p:nvPr>
        </p:nvSpPr>
        <p:spPr>
          <a:xfrm>
            <a:off x="680321" y="2295062"/>
            <a:ext cx="9613861" cy="3599316"/>
          </a:xfrm>
        </p:spPr>
        <p:txBody>
          <a:bodyPr>
            <a:normAutofit/>
          </a:bodyPr>
          <a:lstStyle/>
          <a:p>
            <a:pPr marL="0" indent="0">
              <a:buNone/>
            </a:pPr>
            <a:r>
              <a:rPr lang="fr-FR" sz="2400" dirty="0">
                <a:latin typeface="Trebuchet MS"/>
                <a:cs typeface="Trebuchet MS"/>
              </a:rPr>
              <a:t>Variation des formes de groupements</a:t>
            </a:r>
          </a:p>
          <a:p>
            <a:pPr marL="0" indent="0">
              <a:buNone/>
            </a:pPr>
            <a:r>
              <a:rPr lang="fr-FR" dirty="0">
                <a:latin typeface="Trebuchet MS"/>
                <a:cs typeface="Trebuchet MS"/>
              </a:rPr>
              <a:t>Personnalisation et appropriation de sa routine</a:t>
            </a:r>
            <a:endParaRPr lang="fr-FR" sz="2400" dirty="0">
              <a:latin typeface="Trebuchet MS"/>
              <a:cs typeface="Trebuchet MS"/>
            </a:endParaRPr>
          </a:p>
          <a:p>
            <a:pPr marL="0" indent="0">
              <a:buNone/>
            </a:pPr>
            <a:r>
              <a:rPr lang="fr-FR" sz="2400" dirty="0">
                <a:latin typeface="Trebuchet MS"/>
                <a:cs typeface="Trebuchet MS"/>
              </a:rPr>
              <a:t>Situations variés et échauffements ludiques</a:t>
            </a:r>
          </a:p>
          <a:p>
            <a:pPr marL="0" indent="0">
              <a:buNone/>
            </a:pPr>
            <a:r>
              <a:rPr lang="fr-FR" sz="2400" dirty="0">
                <a:latin typeface="Trebuchet MS"/>
                <a:cs typeface="Trebuchet MS"/>
              </a:rPr>
              <a:t>Avoir trouvé sa place dans le groupe</a:t>
            </a:r>
          </a:p>
          <a:p>
            <a:pPr marL="0" indent="0">
              <a:buNone/>
            </a:pPr>
            <a:r>
              <a:rPr lang="fr-FR" sz="2400" dirty="0">
                <a:latin typeface="Trebuchet MS"/>
                <a:cs typeface="Trebuchet MS"/>
              </a:rPr>
              <a:t>Avoir trouvé un objectif à atteindre</a:t>
            </a:r>
          </a:p>
          <a:p>
            <a:pPr marL="0" indent="0">
              <a:buNone/>
            </a:pPr>
            <a:r>
              <a:rPr lang="fr-FR" sz="2400" dirty="0">
                <a:latin typeface="Trebuchet MS"/>
                <a:cs typeface="Trebuchet MS"/>
              </a:rPr>
              <a:t>Travailler à l’aide de différents supports</a:t>
            </a:r>
          </a:p>
          <a:p>
            <a:pPr marL="0" indent="0">
              <a:buNone/>
            </a:pPr>
            <a:r>
              <a:rPr lang="fr-FR" sz="2400" dirty="0">
                <a:latin typeface="Trebuchet MS"/>
                <a:cs typeface="Trebuchet MS"/>
              </a:rPr>
              <a:t>Verbaliser et formaliser des choix et ressentis</a:t>
            </a:r>
          </a:p>
          <a:p>
            <a:endParaRPr lang="fr-FR" sz="2400" dirty="0">
              <a:latin typeface="Trebuchet MS"/>
              <a:cs typeface="Trebuchet MS"/>
            </a:endParaRPr>
          </a:p>
        </p:txBody>
      </p:sp>
      <p:pic>
        <p:nvPicPr>
          <p:cNvPr id="4" name="Graphique 3" descr="Flèche : courbe légère">
            <a:extLst>
              <a:ext uri="{FF2B5EF4-FFF2-40B4-BE49-F238E27FC236}">
                <a16:creationId xmlns:a16="http://schemas.microsoft.com/office/drawing/2014/main" id="{115D4897-EF14-46CB-8D51-435BCEFFA6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270" y="3065210"/>
            <a:ext cx="556456" cy="556456"/>
          </a:xfrm>
          <a:prstGeom prst="rect">
            <a:avLst/>
          </a:prstGeom>
        </p:spPr>
      </p:pic>
      <p:pic>
        <p:nvPicPr>
          <p:cNvPr id="5" name="Graphique 4" descr="Flèche : courbe légère">
            <a:extLst>
              <a:ext uri="{FF2B5EF4-FFF2-40B4-BE49-F238E27FC236}">
                <a16:creationId xmlns:a16="http://schemas.microsoft.com/office/drawing/2014/main" id="{044D6724-14E5-454A-A2FE-D6EE5CE233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429" y="3547704"/>
            <a:ext cx="556456" cy="556456"/>
          </a:xfrm>
          <a:prstGeom prst="rect">
            <a:avLst/>
          </a:prstGeom>
        </p:spPr>
      </p:pic>
      <p:pic>
        <p:nvPicPr>
          <p:cNvPr id="6" name="Graphique 5" descr="Flèche : courbe légère">
            <a:extLst>
              <a:ext uri="{FF2B5EF4-FFF2-40B4-BE49-F238E27FC236}">
                <a16:creationId xmlns:a16="http://schemas.microsoft.com/office/drawing/2014/main" id="{522F522E-2E4E-4F85-82BC-D0FF4C9E11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588" y="4014900"/>
            <a:ext cx="556456" cy="556456"/>
          </a:xfrm>
          <a:prstGeom prst="rect">
            <a:avLst/>
          </a:prstGeom>
        </p:spPr>
      </p:pic>
      <p:pic>
        <p:nvPicPr>
          <p:cNvPr id="7" name="Graphique 6" descr="Flèche : courbe légère">
            <a:extLst>
              <a:ext uri="{FF2B5EF4-FFF2-40B4-BE49-F238E27FC236}">
                <a16:creationId xmlns:a16="http://schemas.microsoft.com/office/drawing/2014/main" id="{ACAE6FF8-F768-40E7-98EE-3339701682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050" y="2215321"/>
            <a:ext cx="556456" cy="547960"/>
          </a:xfrm>
          <a:prstGeom prst="rect">
            <a:avLst/>
          </a:prstGeom>
        </p:spPr>
      </p:pic>
      <p:pic>
        <p:nvPicPr>
          <p:cNvPr id="8" name="Graphique 7" descr="Flèche : courbe légère">
            <a:extLst>
              <a:ext uri="{FF2B5EF4-FFF2-40B4-BE49-F238E27FC236}">
                <a16:creationId xmlns:a16="http://schemas.microsoft.com/office/drawing/2014/main" id="{30B18E49-1DD3-4FAA-998E-2601F294B1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270" y="2649918"/>
            <a:ext cx="556456" cy="547960"/>
          </a:xfrm>
          <a:prstGeom prst="rect">
            <a:avLst/>
          </a:prstGeom>
        </p:spPr>
      </p:pic>
      <p:pic>
        <p:nvPicPr>
          <p:cNvPr id="10" name="Graphique 9" descr="Flèche : courbe légère">
            <a:extLst>
              <a:ext uri="{FF2B5EF4-FFF2-40B4-BE49-F238E27FC236}">
                <a16:creationId xmlns:a16="http://schemas.microsoft.com/office/drawing/2014/main" id="{9DF10DC2-9A1E-4DA2-83BF-58BB03A7B3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270" y="4445341"/>
            <a:ext cx="556456" cy="556456"/>
          </a:xfrm>
          <a:prstGeom prst="rect">
            <a:avLst/>
          </a:prstGeom>
        </p:spPr>
      </p:pic>
      <p:pic>
        <p:nvPicPr>
          <p:cNvPr id="11" name="Graphique 10" descr="Flèche : courbe légère">
            <a:extLst>
              <a:ext uri="{FF2B5EF4-FFF2-40B4-BE49-F238E27FC236}">
                <a16:creationId xmlns:a16="http://schemas.microsoft.com/office/drawing/2014/main" id="{AF747B4C-D5BF-451A-B240-3F069E1FE1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588" y="4906510"/>
            <a:ext cx="556456" cy="556456"/>
          </a:xfrm>
          <a:prstGeom prst="rect">
            <a:avLst/>
          </a:prstGeom>
        </p:spPr>
      </p:pic>
    </p:spTree>
    <p:extLst>
      <p:ext uri="{BB962C8B-B14F-4D97-AF65-F5344CB8AC3E}">
        <p14:creationId xmlns:p14="http://schemas.microsoft.com/office/powerpoint/2010/main" val="375919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AFE3953E-17A8-4A22-86A3-1D60E1D3EFEB}"/>
              </a:ext>
            </a:extLst>
          </p:cNvPr>
          <p:cNvGraphicFramePr>
            <a:graphicFrameLocks noGrp="1"/>
          </p:cNvGraphicFramePr>
          <p:nvPr>
            <p:ph idx="1"/>
            <p:extLst>
              <p:ext uri="{D42A27DB-BD31-4B8C-83A1-F6EECF244321}">
                <p14:modId xmlns:p14="http://schemas.microsoft.com/office/powerpoint/2010/main" val="1601327869"/>
              </p:ext>
            </p:extLst>
          </p:nvPr>
        </p:nvGraphicFramePr>
        <p:xfrm>
          <a:off x="1265367" y="99313"/>
          <a:ext cx="10744200" cy="6659373"/>
        </p:xfrm>
        <a:graphic>
          <a:graphicData uri="http://schemas.openxmlformats.org/drawingml/2006/table">
            <a:tbl>
              <a:tblPr firstRow="1" firstCol="1" bandRow="1">
                <a:tableStyleId>{5C22544A-7EE6-4342-B048-85BDC9FD1C3A}</a:tableStyleId>
              </a:tblPr>
              <a:tblGrid>
                <a:gridCol w="394970">
                  <a:extLst>
                    <a:ext uri="{9D8B030D-6E8A-4147-A177-3AD203B41FA5}">
                      <a16:colId xmlns:a16="http://schemas.microsoft.com/office/drawing/2014/main" val="1438603819"/>
                    </a:ext>
                  </a:extLst>
                </a:gridCol>
                <a:gridCol w="5322382">
                  <a:extLst>
                    <a:ext uri="{9D8B030D-6E8A-4147-A177-3AD203B41FA5}">
                      <a16:colId xmlns:a16="http://schemas.microsoft.com/office/drawing/2014/main" val="3057247661"/>
                    </a:ext>
                  </a:extLst>
                </a:gridCol>
                <a:gridCol w="5026848">
                  <a:extLst>
                    <a:ext uri="{9D8B030D-6E8A-4147-A177-3AD203B41FA5}">
                      <a16:colId xmlns:a16="http://schemas.microsoft.com/office/drawing/2014/main" val="978243116"/>
                    </a:ext>
                  </a:extLst>
                </a:gridCol>
              </a:tblGrid>
              <a:tr h="550304">
                <a:tc>
                  <a:txBody>
                    <a:bodyPr/>
                    <a:lstStyle/>
                    <a:p>
                      <a:pPr algn="ctr">
                        <a:lnSpc>
                          <a:spcPct val="115000"/>
                        </a:lnSpc>
                        <a:spcAft>
                          <a:spcPts val="0"/>
                        </a:spcAft>
                        <a:tabLst>
                          <a:tab pos="1229995" algn="l"/>
                        </a:tabLst>
                      </a:pPr>
                      <a:r>
                        <a:rPr lang="fr-FR" sz="700" dirty="0">
                          <a:effectLst/>
                        </a:rPr>
                        <a:t> </a:t>
                      </a:r>
                      <a:endParaRPr lang="fr-F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309" marR="38309" marT="0" marB="0"/>
                </a:tc>
                <a:tc>
                  <a:txBody>
                    <a:bodyPr/>
                    <a:lstStyle/>
                    <a:p>
                      <a:pPr algn="ctr">
                        <a:lnSpc>
                          <a:spcPct val="115000"/>
                        </a:lnSpc>
                        <a:spcAft>
                          <a:spcPts val="0"/>
                        </a:spcAft>
                        <a:tabLst>
                          <a:tab pos="1229995" algn="l"/>
                        </a:tabLst>
                      </a:pPr>
                      <a:r>
                        <a:rPr lang="fr-FR" sz="1800" dirty="0">
                          <a:effectLst/>
                        </a:rPr>
                        <a:t>MATIN (Petite salle miroirs) PRATIQUE</a:t>
                      </a:r>
                    </a:p>
                    <a:p>
                      <a:pPr algn="ctr">
                        <a:lnSpc>
                          <a:spcPct val="115000"/>
                        </a:lnSpc>
                        <a:spcAft>
                          <a:spcPts val="0"/>
                        </a:spcAft>
                        <a:tabLst>
                          <a:tab pos="1229995" algn="l"/>
                        </a:tabLs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09" marR="38309" marT="0" marB="0"/>
                </a:tc>
                <a:tc>
                  <a:txBody>
                    <a:bodyPr/>
                    <a:lstStyle/>
                    <a:p>
                      <a:pPr algn="ctr">
                        <a:lnSpc>
                          <a:spcPct val="115000"/>
                        </a:lnSpc>
                        <a:spcAft>
                          <a:spcPts val="0"/>
                        </a:spcAft>
                        <a:tabLst>
                          <a:tab pos="1229995" algn="l"/>
                        </a:tabLst>
                      </a:pPr>
                      <a:r>
                        <a:rPr lang="fr-FR" sz="1800" dirty="0">
                          <a:effectLst/>
                        </a:rPr>
                        <a:t>APRES MIDI (Tony Garnier) SALLE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309" marR="38309" marT="0" marB="0"/>
                </a:tc>
                <a:extLst>
                  <a:ext uri="{0D108BD9-81ED-4DB2-BD59-A6C34878D82A}">
                    <a16:rowId xmlns:a16="http://schemas.microsoft.com/office/drawing/2014/main" val="1560259487"/>
                  </a:ext>
                </a:extLst>
              </a:tr>
              <a:tr h="5790910">
                <a:tc>
                  <a:txBody>
                    <a:bodyPr/>
                    <a:lstStyle/>
                    <a:p>
                      <a:pPr marL="71755" marR="71755" algn="ctr">
                        <a:lnSpc>
                          <a:spcPct val="115000"/>
                        </a:lnSpc>
                        <a:spcAft>
                          <a:spcPts val="0"/>
                        </a:spcAft>
                        <a:tabLst>
                          <a:tab pos="1229995" algn="l"/>
                        </a:tabLst>
                      </a:pPr>
                      <a:r>
                        <a:rPr lang="fr-FR" sz="2000" dirty="0">
                          <a:effectLst/>
                        </a:rPr>
                        <a:t>MARDI 24/04 : </a:t>
                      </a:r>
                      <a:r>
                        <a:rPr lang="fr-FR" sz="2000" dirty="0">
                          <a:solidFill>
                            <a:srgbClr val="00B0F0"/>
                          </a:solidFill>
                          <a:effectLst/>
                        </a:rPr>
                        <a:t>ENGAGEMENT</a:t>
                      </a:r>
                      <a:endParaRPr lang="fr-FR"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309" marR="38309" marT="0" marB="0" vert="vert270"/>
                </a:tc>
                <a:tc>
                  <a:txBody>
                    <a:bodyPr/>
                    <a:lstStyle/>
                    <a:p>
                      <a:pPr>
                        <a:lnSpc>
                          <a:spcPct val="115000"/>
                        </a:lnSpc>
                        <a:spcAft>
                          <a:spcPts val="0"/>
                        </a:spcAft>
                        <a:tabLst>
                          <a:tab pos="1229995" algn="l"/>
                        </a:tabLst>
                      </a:pPr>
                      <a:r>
                        <a:rPr lang="fr-FR" sz="1200" b="1" dirty="0">
                          <a:effectLst/>
                          <a:latin typeface="+mj-lt"/>
                        </a:rPr>
                        <a:t>9H PRESENTATION DU STAGE </a:t>
                      </a:r>
                      <a:endParaRPr lang="fr-FR" sz="1200" dirty="0">
                        <a:effectLst/>
                        <a:latin typeface="+mj-lt"/>
                      </a:endParaRP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STEP CP5</a:t>
                      </a:r>
                      <a:r>
                        <a:rPr lang="fr-FR" sz="1200" dirty="0">
                          <a:effectLst/>
                          <a:latin typeface="+mj-lt"/>
                        </a:rPr>
                        <a:t> : définition de l’activité, pratique du STEP en milieu scolaire, démarche du stage.</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MATERIEL</a:t>
                      </a:r>
                      <a:r>
                        <a:rPr lang="fr-FR" sz="1200" dirty="0">
                          <a:effectLst/>
                          <a:latin typeface="+mj-lt"/>
                        </a:rPr>
                        <a:t> : marche, cardiofréquencemètre, lests</a:t>
                      </a:r>
                    </a:p>
                    <a:p>
                      <a:pPr>
                        <a:lnSpc>
                          <a:spcPct val="115000"/>
                        </a:lnSpc>
                        <a:spcAft>
                          <a:spcPts val="0"/>
                        </a:spcAft>
                        <a:tabLst>
                          <a:tab pos="1229995" algn="l"/>
                        </a:tabLst>
                      </a:pPr>
                      <a:r>
                        <a:rPr lang="fr-FR" sz="1200" dirty="0">
                          <a:effectLst/>
                          <a:latin typeface="+mj-lt"/>
                        </a:rPr>
                        <a:t> </a:t>
                      </a:r>
                    </a:p>
                    <a:p>
                      <a:pPr marR="22860">
                        <a:lnSpc>
                          <a:spcPct val="115000"/>
                        </a:lnSpc>
                        <a:spcAft>
                          <a:spcPts val="0"/>
                        </a:spcAft>
                        <a:tabLst>
                          <a:tab pos="1229995" algn="l"/>
                        </a:tabLst>
                      </a:pPr>
                      <a:r>
                        <a:rPr lang="fr-FR" sz="1200" b="1" dirty="0">
                          <a:effectLst/>
                          <a:latin typeface="+mj-lt"/>
                        </a:rPr>
                        <a:t>SUPPORTS</a:t>
                      </a:r>
                      <a:r>
                        <a:rPr lang="fr-FR" sz="1200" dirty="0">
                          <a:effectLst/>
                          <a:latin typeface="+mj-lt"/>
                        </a:rPr>
                        <a:t> : musical (mp3, téléphone, playlists, choix des titres, BPM…), enceintes ?  </a:t>
                      </a:r>
                    </a:p>
                    <a:p>
                      <a:pPr>
                        <a:lnSpc>
                          <a:spcPct val="115000"/>
                        </a:lnSpc>
                        <a:spcAft>
                          <a:spcPts val="0"/>
                        </a:spcAft>
                        <a:tabLst>
                          <a:tab pos="1229995" algn="l"/>
                        </a:tabLst>
                      </a:pPr>
                      <a:r>
                        <a:rPr lang="fr-FR" sz="1200" dirty="0">
                          <a:effectLst/>
                          <a:latin typeface="+mj-lt"/>
                        </a:rPr>
                        <a:t>Affiches, vidéo, guidage voix, noms des pas simplifié…</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ECHAUFFEMENT et ENTREES</a:t>
                      </a:r>
                      <a:r>
                        <a:rPr lang="fr-FR" sz="1200" dirty="0">
                          <a:effectLst/>
                          <a:latin typeface="+mj-lt"/>
                        </a:rPr>
                        <a:t> : </a:t>
                      </a:r>
                    </a:p>
                    <a:p>
                      <a:pPr>
                        <a:lnSpc>
                          <a:spcPct val="115000"/>
                        </a:lnSpc>
                        <a:spcAft>
                          <a:spcPts val="0"/>
                        </a:spcAft>
                        <a:tabLst>
                          <a:tab pos="1229995" algn="l"/>
                        </a:tabLst>
                      </a:pPr>
                      <a:r>
                        <a:rPr lang="fr-FR" sz="1200" dirty="0">
                          <a:effectLst/>
                          <a:latin typeface="+mj-lt"/>
                        </a:rPr>
                        <a:t>Apprendre à donner un départ, travail du rythme, jeux, chorégraphies sans </a:t>
                      </a:r>
                      <a:r>
                        <a:rPr lang="fr-FR" sz="1200" dirty="0" err="1">
                          <a:effectLst/>
                          <a:latin typeface="+mj-lt"/>
                        </a:rPr>
                        <a:t>step</a:t>
                      </a:r>
                      <a:r>
                        <a:rPr lang="fr-FR" sz="1200" dirty="0">
                          <a:effectLst/>
                          <a:latin typeface="+mj-lt"/>
                        </a:rPr>
                        <a:t>. FC à 110/120. BPM 12O funk</a:t>
                      </a:r>
                    </a:p>
                    <a:p>
                      <a:pPr>
                        <a:lnSpc>
                          <a:spcPct val="115000"/>
                        </a:lnSpc>
                        <a:spcAft>
                          <a:spcPts val="0"/>
                        </a:spcAft>
                        <a:tabLst>
                          <a:tab pos="1229995" algn="l"/>
                        </a:tabLst>
                      </a:pPr>
                      <a:endParaRPr lang="fr-FR" sz="1200" dirty="0">
                        <a:effectLst/>
                        <a:latin typeface="+mj-lt"/>
                      </a:endParaRPr>
                    </a:p>
                    <a:p>
                      <a:pPr marL="0" marR="0" lvl="0" indent="0" algn="l" defTabSz="914400" rtl="0" eaLnBrk="1" fontAlgn="auto" latinLnBrk="0" hangingPunct="1">
                        <a:lnSpc>
                          <a:spcPct val="115000"/>
                        </a:lnSpc>
                        <a:spcBef>
                          <a:spcPts val="0"/>
                        </a:spcBef>
                        <a:spcAft>
                          <a:spcPts val="0"/>
                        </a:spcAft>
                        <a:buClrTx/>
                        <a:buSzTx/>
                        <a:buFontTx/>
                        <a:buNone/>
                        <a:tabLst>
                          <a:tab pos="1229995" algn="l"/>
                        </a:tabLst>
                        <a:defRPr/>
                      </a:pPr>
                      <a:r>
                        <a:rPr lang="fr-FR" sz="1200" b="1" kern="1200" dirty="0">
                          <a:solidFill>
                            <a:schemeClr val="dk1"/>
                          </a:solidFill>
                          <a:effectLst/>
                          <a:latin typeface="+mn-lt"/>
                          <a:ea typeface="+mn-ea"/>
                          <a:cs typeface="+mn-cs"/>
                        </a:rPr>
                        <a:t>SECURITE</a:t>
                      </a:r>
                      <a:r>
                        <a:rPr lang="fr-FR" sz="1200" kern="1200" dirty="0">
                          <a:solidFill>
                            <a:schemeClr val="dk1"/>
                          </a:solidFill>
                          <a:effectLst/>
                          <a:latin typeface="+mn-lt"/>
                          <a:ea typeface="+mn-ea"/>
                          <a:cs typeface="+mn-cs"/>
                        </a:rPr>
                        <a:t> : distances, pose de pied, posture</a:t>
                      </a:r>
                    </a:p>
                    <a:p>
                      <a:pPr>
                        <a:lnSpc>
                          <a:spcPct val="115000"/>
                        </a:lnSpc>
                        <a:spcAft>
                          <a:spcPts val="0"/>
                        </a:spcAft>
                        <a:tabLst>
                          <a:tab pos="1229995" algn="l"/>
                        </a:tabLst>
                      </a:pPr>
                      <a:endParaRPr lang="fr-FR" sz="1200" dirty="0">
                        <a:effectLst/>
                        <a:latin typeface="+mj-lt"/>
                      </a:endParaRPr>
                    </a:p>
                    <a:p>
                      <a:pPr>
                        <a:lnSpc>
                          <a:spcPct val="115000"/>
                        </a:lnSpc>
                        <a:spcAft>
                          <a:spcPts val="0"/>
                        </a:spcAft>
                        <a:tabLst>
                          <a:tab pos="1229995" algn="l"/>
                        </a:tabLst>
                      </a:pPr>
                      <a:r>
                        <a:rPr lang="fr-FR" sz="1200" b="1" dirty="0">
                          <a:effectLst/>
                          <a:latin typeface="+mj-lt"/>
                        </a:rPr>
                        <a:t>SA</a:t>
                      </a:r>
                      <a:r>
                        <a:rPr lang="fr-FR" sz="1200" dirty="0">
                          <a:effectLst/>
                          <a:latin typeface="+mj-lt"/>
                        </a:rPr>
                        <a:t> : « 8/4/2 », « </a:t>
                      </a:r>
                      <a:r>
                        <a:rPr lang="fr-FR" sz="1200" dirty="0" err="1">
                          <a:effectLst/>
                          <a:latin typeface="+mj-lt"/>
                        </a:rPr>
                        <a:t>step</a:t>
                      </a:r>
                      <a:r>
                        <a:rPr lang="fr-FR" sz="1200" dirty="0">
                          <a:effectLst/>
                          <a:latin typeface="+mj-lt"/>
                        </a:rPr>
                        <a:t> musical », « le zigzag ».</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PAS</a:t>
                      </a:r>
                      <a:r>
                        <a:rPr lang="fr-FR" sz="1200" dirty="0">
                          <a:effectLst/>
                          <a:latin typeface="+mj-lt"/>
                        </a:rPr>
                        <a:t> : quel choix ? Comment leur apprendre ? ralenti, décomposition, avec et sans musique, avec ou sans eux, face ou de dos, miroir, …</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dirty="0">
                          <a:effectLst/>
                          <a:latin typeface="+mj-lt"/>
                        </a:rPr>
                        <a:t>BLOCS A (facile) et B (sportif) Apprentissage de 2X4 pas = 8  pas, pied droit et gauche.</a:t>
                      </a:r>
                    </a:p>
                    <a:p>
                      <a:pPr>
                        <a:lnSpc>
                          <a:spcPct val="115000"/>
                        </a:lnSpc>
                        <a:spcAft>
                          <a:spcPts val="0"/>
                        </a:spcAft>
                        <a:tabLst>
                          <a:tab pos="1229995" algn="l"/>
                        </a:tabLst>
                      </a:pPr>
                      <a:r>
                        <a:rPr lang="fr-FR" sz="1200" dirty="0">
                          <a:effectLst/>
                          <a:latin typeface="+mj-lt"/>
                        </a:rPr>
                        <a:t>SA : « tape temps 8 », « les 4 orientations », « le cercle des pas », « le bloc à l’envers », « l’accumulation », « le tirage au sort ».</a:t>
                      </a:r>
                    </a:p>
                    <a:p>
                      <a:pPr algn="ctr">
                        <a:lnSpc>
                          <a:spcPct val="115000"/>
                        </a:lnSpc>
                        <a:spcAft>
                          <a:spcPts val="0"/>
                        </a:spcAft>
                        <a:tabLst>
                          <a:tab pos="1229995" algn="l"/>
                        </a:tabLst>
                      </a:pPr>
                      <a:r>
                        <a:rPr lang="fr-FR" sz="1200" i="1" dirty="0">
                          <a:solidFill>
                            <a:schemeClr val="bg1">
                              <a:lumMod val="50000"/>
                              <a:lumOff val="50000"/>
                            </a:schemeClr>
                          </a:solidFill>
                          <a:effectLst/>
                          <a:latin typeface="+mj-lt"/>
                        </a:rPr>
                        <a:t>REPAS BREL 12H30 à 14H00</a:t>
                      </a:r>
                    </a:p>
                    <a:p>
                      <a:pPr algn="ctr">
                        <a:lnSpc>
                          <a:spcPct val="115000"/>
                        </a:lnSpc>
                        <a:spcAft>
                          <a:spcPts val="0"/>
                        </a:spcAft>
                        <a:tabLst>
                          <a:tab pos="1229995" algn="l"/>
                        </a:tabLst>
                      </a:pPr>
                      <a:r>
                        <a:rPr lang="fr-FR" sz="1200" i="1" dirty="0">
                          <a:effectLst/>
                          <a:latin typeface="+mj-lt"/>
                        </a:rPr>
                        <a:t> </a:t>
                      </a:r>
                      <a:endParaRPr lang="fr-FR" sz="1200" i="1" dirty="0">
                        <a:effectLst/>
                        <a:latin typeface="+mj-lt"/>
                        <a:ea typeface="Calibri" panose="020F0502020204030204" pitchFamily="34" charset="0"/>
                        <a:cs typeface="Times New Roman" panose="02020603050405020304" pitchFamily="18" charset="0"/>
                      </a:endParaRPr>
                    </a:p>
                  </a:txBody>
                  <a:tcPr marL="38309" marR="38309" marT="0" marB="0"/>
                </a:tc>
                <a:tc>
                  <a:txBody>
                    <a:bodyPr/>
                    <a:lstStyle/>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QUIZZ</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TEXTES OFFICIELS </a:t>
                      </a:r>
                      <a:r>
                        <a:rPr lang="fr-FR" sz="1200" dirty="0">
                          <a:effectLst/>
                          <a:latin typeface="+mj-lt"/>
                        </a:rPr>
                        <a:t>: </a:t>
                      </a:r>
                    </a:p>
                    <a:p>
                      <a:pPr>
                        <a:lnSpc>
                          <a:spcPct val="115000"/>
                        </a:lnSpc>
                        <a:spcAft>
                          <a:spcPts val="0"/>
                        </a:spcAft>
                        <a:tabLst>
                          <a:tab pos="1229995" algn="l"/>
                        </a:tabLst>
                      </a:pPr>
                      <a:r>
                        <a:rPr lang="fr-FR" sz="1200" dirty="0">
                          <a:effectLst/>
                          <a:latin typeface="+mj-lt"/>
                        </a:rPr>
                        <a:t>Compétences, CCF, fiches ressources, modalités d’évaluation.</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CCF :</a:t>
                      </a:r>
                    </a:p>
                    <a:p>
                      <a:pPr>
                        <a:lnSpc>
                          <a:spcPct val="115000"/>
                        </a:lnSpc>
                        <a:spcAft>
                          <a:spcPts val="0"/>
                        </a:spcAft>
                        <a:tabLst>
                          <a:tab pos="1229995" algn="l"/>
                        </a:tabLst>
                      </a:pPr>
                      <a:r>
                        <a:rPr lang="fr-FR" sz="1200" dirty="0">
                          <a:effectLst/>
                          <a:latin typeface="+mj-lt"/>
                        </a:rPr>
                        <a:t>Rappels et faire différences entre N3 et N4.</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b="1" dirty="0">
                          <a:effectLst/>
                          <a:latin typeface="+mj-lt"/>
                        </a:rPr>
                        <a:t>EVALUATION continue :</a:t>
                      </a:r>
                    </a:p>
                    <a:p>
                      <a:pPr>
                        <a:lnSpc>
                          <a:spcPct val="115000"/>
                        </a:lnSpc>
                        <a:spcAft>
                          <a:spcPts val="0"/>
                        </a:spcAft>
                        <a:tabLst>
                          <a:tab pos="1229995" algn="l"/>
                        </a:tabLst>
                      </a:pPr>
                      <a:r>
                        <a:rPr lang="fr-FR" sz="1200" dirty="0">
                          <a:effectLst/>
                          <a:latin typeface="+mj-lt"/>
                        </a:rPr>
                        <a:t>Parti pris: chaque séance de S3 à CCF est évaluée (Critères : travail de groupe, fiche remplie, validation du bloc, répétitions, choix et respect des temps de travail et de récupération, FC).</a:t>
                      </a:r>
                    </a:p>
                    <a:p>
                      <a:pPr>
                        <a:lnSpc>
                          <a:spcPct val="115000"/>
                        </a:lnSpc>
                        <a:spcAft>
                          <a:spcPts val="0"/>
                        </a:spcAft>
                        <a:tabLst>
                          <a:tab pos="1229995" algn="l"/>
                        </a:tabLst>
                      </a:pPr>
                      <a:r>
                        <a:rPr lang="fr-FR" sz="1200" dirty="0">
                          <a:effectLst/>
                          <a:latin typeface="+mj-lt"/>
                        </a:rPr>
                        <a:t> </a:t>
                      </a:r>
                    </a:p>
                    <a:p>
                      <a:pPr>
                        <a:lnSpc>
                          <a:spcPct val="115000"/>
                        </a:lnSpc>
                        <a:spcAft>
                          <a:spcPts val="0"/>
                        </a:spcAft>
                        <a:tabLst>
                          <a:tab pos="1229995" algn="l"/>
                        </a:tabLst>
                      </a:pPr>
                      <a:r>
                        <a:rPr lang="fr-FR" sz="1200" dirty="0">
                          <a:effectLst/>
                          <a:latin typeface="+mj-lt"/>
                        </a:rPr>
                        <a:t>Construire fiche d’évaluation de séance de l’élève : Travail par groupe de stagiaires. Mise en commun et justifications.</a:t>
                      </a:r>
                    </a:p>
                    <a:p>
                      <a:pPr>
                        <a:lnSpc>
                          <a:spcPct val="115000"/>
                        </a:lnSpc>
                        <a:spcAft>
                          <a:spcPts val="0"/>
                        </a:spcAft>
                      </a:pPr>
                      <a:r>
                        <a:rPr lang="fr-FR" sz="1200" dirty="0">
                          <a:effectLst/>
                          <a:latin typeface="+mj-lt"/>
                        </a:rPr>
                        <a:t> </a:t>
                      </a:r>
                    </a:p>
                    <a:p>
                      <a:pPr>
                        <a:lnSpc>
                          <a:spcPct val="115000"/>
                        </a:lnSpc>
                        <a:spcAft>
                          <a:spcPts val="0"/>
                        </a:spcAft>
                      </a:pPr>
                      <a:r>
                        <a:rPr lang="fr-FR" sz="1200" dirty="0">
                          <a:effectLst/>
                          <a:latin typeface="+mj-lt"/>
                        </a:rPr>
                        <a:t> </a:t>
                      </a:r>
                    </a:p>
                    <a:p>
                      <a:pPr>
                        <a:lnSpc>
                          <a:spcPct val="115000"/>
                        </a:lnSpc>
                        <a:spcAft>
                          <a:spcPts val="0"/>
                        </a:spcAft>
                      </a:pPr>
                      <a:r>
                        <a:rPr lang="fr-FR" sz="1200" dirty="0">
                          <a:effectLst/>
                          <a:latin typeface="+mj-lt"/>
                        </a:rPr>
                        <a:t> </a:t>
                      </a:r>
                    </a:p>
                    <a:p>
                      <a:pPr>
                        <a:lnSpc>
                          <a:spcPct val="115000"/>
                        </a:lnSpc>
                        <a:spcAft>
                          <a:spcPts val="0"/>
                        </a:spcAft>
                      </a:pPr>
                      <a:r>
                        <a:rPr lang="fr-FR" sz="1200" dirty="0">
                          <a:effectLst/>
                          <a:latin typeface="+mj-lt"/>
                        </a:rPr>
                        <a:t> </a:t>
                      </a:r>
                    </a:p>
                    <a:p>
                      <a:pPr>
                        <a:lnSpc>
                          <a:spcPct val="115000"/>
                        </a:lnSpc>
                        <a:spcAft>
                          <a:spcPts val="0"/>
                        </a:spcAft>
                        <a:tabLst>
                          <a:tab pos="1992630" algn="l"/>
                        </a:tabLst>
                      </a:pPr>
                      <a:r>
                        <a:rPr lang="fr-FR" sz="1200" dirty="0">
                          <a:effectLst/>
                          <a:latin typeface="+mj-lt"/>
                        </a:rPr>
                        <a:t>	</a:t>
                      </a:r>
                    </a:p>
                    <a:p>
                      <a:pPr>
                        <a:lnSpc>
                          <a:spcPct val="115000"/>
                        </a:lnSpc>
                        <a:spcAft>
                          <a:spcPts val="0"/>
                        </a:spcAft>
                        <a:tabLst>
                          <a:tab pos="1992630" algn="l"/>
                        </a:tabLst>
                      </a:pPr>
                      <a:endParaRPr lang="fr-FR" sz="1200" dirty="0">
                        <a:effectLst/>
                        <a:latin typeface="+mj-lt"/>
                      </a:endParaRPr>
                    </a:p>
                    <a:p>
                      <a:pPr>
                        <a:lnSpc>
                          <a:spcPct val="115000"/>
                        </a:lnSpc>
                        <a:spcAft>
                          <a:spcPts val="0"/>
                        </a:spcAft>
                        <a:tabLst>
                          <a:tab pos="1992630" algn="l"/>
                        </a:tabLst>
                      </a:pPr>
                      <a:endParaRPr lang="fr-FR" sz="1200" dirty="0">
                        <a:effectLst/>
                        <a:latin typeface="+mj-lt"/>
                      </a:endParaRPr>
                    </a:p>
                    <a:p>
                      <a:pPr>
                        <a:lnSpc>
                          <a:spcPct val="115000"/>
                        </a:lnSpc>
                        <a:spcAft>
                          <a:spcPts val="0"/>
                        </a:spcAft>
                        <a:tabLst>
                          <a:tab pos="1992630" algn="l"/>
                        </a:tabLst>
                      </a:pPr>
                      <a:endParaRPr lang="fr-FR" sz="1200" dirty="0">
                        <a:effectLst/>
                        <a:latin typeface="+mj-lt"/>
                      </a:endParaRPr>
                    </a:p>
                    <a:p>
                      <a:pPr>
                        <a:lnSpc>
                          <a:spcPct val="115000"/>
                        </a:lnSpc>
                        <a:spcAft>
                          <a:spcPts val="0"/>
                        </a:spcAft>
                        <a:tabLst>
                          <a:tab pos="1992630" algn="l"/>
                        </a:tabLst>
                      </a:pPr>
                      <a:endParaRPr lang="fr-FR" sz="1200" dirty="0">
                        <a:solidFill>
                          <a:schemeClr val="tx1">
                            <a:lumMod val="50000"/>
                          </a:schemeClr>
                        </a:solidFill>
                        <a:effectLst/>
                        <a:latin typeface="+mj-lt"/>
                      </a:endParaRPr>
                    </a:p>
                    <a:p>
                      <a:pPr algn="ctr">
                        <a:lnSpc>
                          <a:spcPct val="115000"/>
                        </a:lnSpc>
                        <a:spcAft>
                          <a:spcPts val="0"/>
                        </a:spcAft>
                        <a:tabLst>
                          <a:tab pos="1992630" algn="l"/>
                        </a:tabLst>
                      </a:pPr>
                      <a:r>
                        <a:rPr lang="fr-FR" sz="1200" b="0" i="1" dirty="0">
                          <a:solidFill>
                            <a:schemeClr val="tx1">
                              <a:lumMod val="50000"/>
                            </a:schemeClr>
                          </a:solidFill>
                          <a:effectLst/>
                          <a:latin typeface="+mj-lt"/>
                        </a:rPr>
                        <a:t>JUSQU’A 16H30</a:t>
                      </a:r>
                      <a:endParaRPr lang="fr-FR" sz="1200" b="0" i="1" dirty="0">
                        <a:solidFill>
                          <a:schemeClr val="tx1">
                            <a:lumMod val="50000"/>
                          </a:schemeClr>
                        </a:solidFill>
                        <a:effectLst/>
                        <a:latin typeface="+mj-lt"/>
                        <a:ea typeface="Calibri" panose="020F0502020204030204" pitchFamily="34" charset="0"/>
                        <a:cs typeface="Times New Roman" panose="02020603050405020304" pitchFamily="18" charset="0"/>
                      </a:endParaRPr>
                    </a:p>
                  </a:txBody>
                  <a:tcPr marL="38309" marR="38309" marT="0" marB="0"/>
                </a:tc>
                <a:extLst>
                  <a:ext uri="{0D108BD9-81ED-4DB2-BD59-A6C34878D82A}">
                    <a16:rowId xmlns:a16="http://schemas.microsoft.com/office/drawing/2014/main" val="2712053139"/>
                  </a:ext>
                </a:extLst>
              </a:tr>
            </a:tbl>
          </a:graphicData>
        </a:graphic>
      </p:graphicFrame>
      <p:sp>
        <p:nvSpPr>
          <p:cNvPr id="6" name="Rectangle 5">
            <a:extLst>
              <a:ext uri="{FF2B5EF4-FFF2-40B4-BE49-F238E27FC236}">
                <a16:creationId xmlns:a16="http://schemas.microsoft.com/office/drawing/2014/main" id="{D0993BDB-16D3-4E93-BA26-F4BE6EA20A9E}"/>
              </a:ext>
            </a:extLst>
          </p:cNvPr>
          <p:cNvSpPr/>
          <p:nvPr/>
        </p:nvSpPr>
        <p:spPr>
          <a:xfrm rot="16200000">
            <a:off x="-2412559" y="2958079"/>
            <a:ext cx="6341214" cy="1014637"/>
          </a:xfrm>
          <a:prstGeom prst="rect">
            <a:avLst/>
          </a:prstGeom>
        </p:spPr>
        <p:txBody>
          <a:bodyPr wrap="square">
            <a:spAutoFit/>
          </a:bodyPr>
          <a:lstStyle/>
          <a:p>
            <a:pPr algn="ctr">
              <a:lnSpc>
                <a:spcPct val="115000"/>
              </a:lnSpc>
              <a:spcAft>
                <a:spcPts val="1000"/>
              </a:spcAft>
            </a:pPr>
            <a:r>
              <a:rPr lang="fr-FR" sz="2400" b="1" dirty="0">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STAGE CERCLE 2018 : </a:t>
            </a:r>
            <a:endParaRPr lang="fr-FR" sz="2400" dirty="0">
              <a:effectLst>
                <a:glow rad="127000">
                  <a:schemeClr val="accent1">
                    <a:lumMod val="60000"/>
                    <a:lumOff val="40000"/>
                  </a:schemeClr>
                </a:glow>
                <a:outerShdw blurRad="215900" dist="50800" dir="5400000" algn="ctr" rotWithShape="0">
                  <a:schemeClr val="accent5">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a:p>
            <a:r>
              <a:rPr lang="fr-FR" sz="2400" b="1" dirty="0">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Gestion de l’effort dans l’activité STEP</a:t>
            </a:r>
            <a:endParaRPr lang="fr-FR" sz="2400" dirty="0">
              <a:effectLst>
                <a:glow rad="127000">
                  <a:schemeClr val="accent1">
                    <a:lumMod val="60000"/>
                    <a:lumOff val="40000"/>
                  </a:schemeClr>
                </a:glow>
                <a:outerShdw blurRad="215900" dist="50800" dir="5400000" algn="ctr" rotWithShape="0">
                  <a:schemeClr val="accent5">
                    <a:lumMod val="75000"/>
                  </a:schemeClr>
                </a:outerShdw>
              </a:effectLst>
            </a:endParaRPr>
          </a:p>
        </p:txBody>
      </p:sp>
      <p:sp>
        <p:nvSpPr>
          <p:cNvPr id="2" name="Rectangle 1">
            <a:extLst>
              <a:ext uri="{FF2B5EF4-FFF2-40B4-BE49-F238E27FC236}">
                <a16:creationId xmlns:a16="http://schemas.microsoft.com/office/drawing/2014/main" id="{3B5C9D6C-0C37-49FB-A65B-F35097C789AA}"/>
              </a:ext>
            </a:extLst>
          </p:cNvPr>
          <p:cNvSpPr/>
          <p:nvPr/>
        </p:nvSpPr>
        <p:spPr>
          <a:xfrm>
            <a:off x="7505845" y="4744180"/>
            <a:ext cx="4418197" cy="923330"/>
          </a:xfrm>
          <a:prstGeom prst="rect">
            <a:avLst/>
          </a:prstGeom>
          <a:noFill/>
          <a:ln w="34925">
            <a:solidFill>
              <a:schemeClr val="accent1">
                <a:lumMod val="60000"/>
                <a:lumOff val="4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none" lIns="91440" tIns="45720" rIns="91440" bIns="45720">
            <a:spAutoFit/>
          </a:bodyPr>
          <a:lstStyle/>
          <a:p>
            <a:pPr algn="ctr"/>
            <a:r>
              <a:rPr lang="fr-FR" sz="5400" dirty="0">
                <a:ln w="0"/>
                <a:solidFill>
                  <a:schemeClr val="accent5">
                    <a:lumMod val="75000"/>
                  </a:schemeClr>
                </a:solidFill>
                <a:effectLst>
                  <a:outerShdw blurRad="38100" dist="19050" dir="2700000" algn="tl" rotWithShape="0">
                    <a:schemeClr val="dk1">
                      <a:alpha val="40000"/>
                    </a:schemeClr>
                  </a:outerShdw>
                </a:effectLst>
              </a:rPr>
              <a:t>ENGAGEMENT</a:t>
            </a:r>
          </a:p>
        </p:txBody>
      </p:sp>
    </p:spTree>
    <p:extLst>
      <p:ext uri="{BB962C8B-B14F-4D97-AF65-F5344CB8AC3E}">
        <p14:creationId xmlns:p14="http://schemas.microsoft.com/office/powerpoint/2010/main" val="388107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2FDC58-705F-4120-B768-536A2EEE44DD}"/>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631A5D26-203F-4D96-9D5D-A152D8DD8561}"/>
              </a:ext>
            </a:extLst>
          </p:cNvPr>
          <p:cNvSpPr>
            <a:spLocks noGrp="1"/>
          </p:cNvSpPr>
          <p:nvPr>
            <p:ph type="body" idx="1"/>
          </p:nvPr>
        </p:nvSpPr>
        <p:spPr/>
        <p:txBody>
          <a:bodyPr>
            <a:normAutofit/>
          </a:bodyPr>
          <a:lstStyle/>
          <a:p>
            <a:pPr algn="ctr">
              <a:lnSpc>
                <a:spcPct val="115000"/>
              </a:lnSpc>
              <a:spcAft>
                <a:spcPts val="1000"/>
              </a:spcAft>
            </a:pPr>
            <a:r>
              <a:rPr lang="fr-FR" b="1">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STAGE CERCLE 2018 : </a:t>
            </a:r>
            <a:endParaRPr lang="fr-FR">
              <a:effectLst>
                <a:glow rad="127000">
                  <a:schemeClr val="accent1">
                    <a:lumMod val="60000"/>
                    <a:lumOff val="40000"/>
                  </a:schemeClr>
                </a:glow>
                <a:outerShdw blurRad="215900" dist="50800" dir="5400000" algn="ctr" rotWithShape="0">
                  <a:schemeClr val="accent5">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a:p>
            <a:r>
              <a:rPr lang="fr-FR" b="1">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Gestion de l’effort dans l’activité STEP</a:t>
            </a:r>
            <a:endParaRPr lang="fr-FR" dirty="0">
              <a:effectLst>
                <a:glow rad="127000">
                  <a:schemeClr val="accent1">
                    <a:lumMod val="60000"/>
                    <a:lumOff val="40000"/>
                  </a:schemeClr>
                </a:glow>
                <a:outerShdw blurRad="215900" dist="50800" dir="5400000" algn="ctr" rotWithShape="0">
                  <a:schemeClr val="accent5">
                    <a:lumMod val="75000"/>
                  </a:schemeClr>
                </a:outerShdw>
              </a:effectLst>
            </a:endParaRPr>
          </a:p>
        </p:txBody>
      </p:sp>
      <p:graphicFrame>
        <p:nvGraphicFramePr>
          <p:cNvPr id="6" name="Tableau 5">
            <a:extLst>
              <a:ext uri="{FF2B5EF4-FFF2-40B4-BE49-F238E27FC236}">
                <a16:creationId xmlns:a16="http://schemas.microsoft.com/office/drawing/2014/main" id="{82089EC0-6642-437B-909C-731D23E62803}"/>
              </a:ext>
            </a:extLst>
          </p:cNvPr>
          <p:cNvGraphicFramePr>
            <a:graphicFrameLocks noGrp="1"/>
          </p:cNvGraphicFramePr>
          <p:nvPr>
            <p:extLst>
              <p:ext uri="{D42A27DB-BD31-4B8C-83A1-F6EECF244321}">
                <p14:modId xmlns:p14="http://schemas.microsoft.com/office/powerpoint/2010/main" val="1624488791"/>
              </p:ext>
            </p:extLst>
          </p:nvPr>
        </p:nvGraphicFramePr>
        <p:xfrm>
          <a:off x="1444336" y="172280"/>
          <a:ext cx="10527825" cy="6486017"/>
        </p:xfrm>
        <a:graphic>
          <a:graphicData uri="http://schemas.openxmlformats.org/drawingml/2006/table">
            <a:tbl>
              <a:tblPr firstRow="1" firstCol="1" bandRow="1">
                <a:tableStyleId>{5C22544A-7EE6-4342-B048-85BDC9FD1C3A}</a:tableStyleId>
              </a:tblPr>
              <a:tblGrid>
                <a:gridCol w="387018">
                  <a:extLst>
                    <a:ext uri="{9D8B030D-6E8A-4147-A177-3AD203B41FA5}">
                      <a16:colId xmlns:a16="http://schemas.microsoft.com/office/drawing/2014/main" val="1062380939"/>
                    </a:ext>
                  </a:extLst>
                </a:gridCol>
                <a:gridCol w="5215194">
                  <a:extLst>
                    <a:ext uri="{9D8B030D-6E8A-4147-A177-3AD203B41FA5}">
                      <a16:colId xmlns:a16="http://schemas.microsoft.com/office/drawing/2014/main" val="787638646"/>
                    </a:ext>
                  </a:extLst>
                </a:gridCol>
                <a:gridCol w="4925613">
                  <a:extLst>
                    <a:ext uri="{9D8B030D-6E8A-4147-A177-3AD203B41FA5}">
                      <a16:colId xmlns:a16="http://schemas.microsoft.com/office/drawing/2014/main" val="4200826606"/>
                    </a:ext>
                  </a:extLst>
                </a:gridCol>
              </a:tblGrid>
              <a:tr h="585030">
                <a:tc>
                  <a:txBody>
                    <a:bodyPr/>
                    <a:lstStyle/>
                    <a:p>
                      <a:pPr marL="71755" marR="71755" algn="ctr">
                        <a:lnSpc>
                          <a:spcPct val="115000"/>
                        </a:lnSpc>
                        <a:spcAft>
                          <a:spcPts val="0"/>
                        </a:spcAft>
                        <a:tabLst>
                          <a:tab pos="1229995" algn="l"/>
                        </a:tabLst>
                      </a:pPr>
                      <a:r>
                        <a:rPr lang="fr-FR" sz="600">
                          <a:effectLst/>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5762" marR="35762" marT="0" marB="0" vert="vert270"/>
                </a:tc>
                <a:tc>
                  <a:txBody>
                    <a:bodyPr/>
                    <a:lstStyle/>
                    <a:p>
                      <a:pPr algn="ctr">
                        <a:lnSpc>
                          <a:spcPct val="115000"/>
                        </a:lnSpc>
                        <a:spcAft>
                          <a:spcPts val="0"/>
                        </a:spcAft>
                        <a:tabLst>
                          <a:tab pos="1229995" algn="l"/>
                        </a:tabLst>
                      </a:pPr>
                      <a:r>
                        <a:rPr lang="fr-FR" sz="1800" dirty="0">
                          <a:effectLst/>
                        </a:rPr>
                        <a:t>MATIN (Tony Garnier) SALLE</a:t>
                      </a:r>
                    </a:p>
                    <a:p>
                      <a:pPr>
                        <a:lnSpc>
                          <a:spcPct val="115000"/>
                        </a:lnSpc>
                        <a:spcAft>
                          <a:spcPts val="0"/>
                        </a:spcAft>
                        <a:tabLst>
                          <a:tab pos="1229995" algn="l"/>
                        </a:tabLs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762" marR="35762" marT="0" marB="0"/>
                </a:tc>
                <a:tc>
                  <a:txBody>
                    <a:bodyPr/>
                    <a:lstStyle/>
                    <a:p>
                      <a:pPr algn="ctr">
                        <a:lnSpc>
                          <a:spcPct val="115000"/>
                        </a:lnSpc>
                        <a:spcAft>
                          <a:spcPts val="0"/>
                        </a:spcAft>
                        <a:tabLst>
                          <a:tab pos="1229995" algn="l"/>
                        </a:tabLst>
                      </a:pPr>
                      <a:r>
                        <a:rPr lang="fr-FR" sz="1800" dirty="0">
                          <a:effectLst/>
                        </a:rPr>
                        <a:t>APRES MIDI (grand gymnase) PRATIQUE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762" marR="35762" marT="0" marB="0"/>
                </a:tc>
                <a:extLst>
                  <a:ext uri="{0D108BD9-81ED-4DB2-BD59-A6C34878D82A}">
                    <a16:rowId xmlns:a16="http://schemas.microsoft.com/office/drawing/2014/main" val="4070063897"/>
                  </a:ext>
                </a:extLst>
              </a:tr>
              <a:tr h="5839983">
                <a:tc>
                  <a:txBody>
                    <a:bodyPr/>
                    <a:lstStyle/>
                    <a:p>
                      <a:pPr marL="71755" marR="71755" algn="ctr">
                        <a:lnSpc>
                          <a:spcPct val="115000"/>
                        </a:lnSpc>
                        <a:spcAft>
                          <a:spcPts val="0"/>
                        </a:spcAft>
                        <a:tabLst>
                          <a:tab pos="1229995" algn="l"/>
                        </a:tabLst>
                      </a:pPr>
                      <a:r>
                        <a:rPr lang="fr-FR" sz="1800" dirty="0">
                          <a:effectLst/>
                        </a:rPr>
                        <a:t>JEUDI 26/04 : </a:t>
                      </a:r>
                      <a:r>
                        <a:rPr lang="fr-FR" sz="2000" dirty="0">
                          <a:solidFill>
                            <a:srgbClr val="00B0F0"/>
                          </a:solidFill>
                          <a:effectLst/>
                        </a:rPr>
                        <a:t>EFFORT</a:t>
                      </a:r>
                      <a:endParaRPr lang="fr-FR"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35762" marR="35762" marT="0" marB="0" vert="vert270"/>
                </a:tc>
                <a:tc>
                  <a:txBody>
                    <a:bodyPr/>
                    <a:lstStyle/>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POINTS PHYSIO</a:t>
                      </a:r>
                      <a:r>
                        <a:rPr lang="fr-FR" sz="1200" dirty="0">
                          <a:effectLst/>
                        </a:rPr>
                        <a:t> : </a:t>
                      </a:r>
                      <a:r>
                        <a:rPr lang="fr-FR" sz="1200" dirty="0">
                          <a:solidFill>
                            <a:srgbClr val="FF0000"/>
                          </a:solidFill>
                          <a:effectLst/>
                        </a:rPr>
                        <a:t>notions sur l’effort, l’entrainement, temps de travail et de récupération, analyse des 3 objectifs donc 3 types d’efforts, muscles les plus sollicités, fréquence cardiaque. Effets de l’effort sur l’élève.</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LES LIMITES DE L’EFFORT </a:t>
                      </a:r>
                      <a:r>
                        <a:rPr lang="fr-FR" sz="1200" dirty="0">
                          <a:effectLst/>
                        </a:rPr>
                        <a:t>(cardio, coordination, volonté…)</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dirty="0">
                          <a:effectLst/>
                        </a:rPr>
                        <a:t>Vidéos élèves MICK</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Autres Notions</a:t>
                      </a:r>
                      <a:r>
                        <a:rPr lang="fr-FR" sz="1200" dirty="0">
                          <a:effectLst/>
                        </a:rPr>
                        <a:t> : coordination, dissociation, rotation, repérage dans l’espace. Liens avec la pratique.</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TERMINOLOGIE </a:t>
                      </a:r>
                      <a:r>
                        <a:rPr lang="fr-FR" sz="1200" dirty="0">
                          <a:effectLst/>
                        </a:rPr>
                        <a:t>: noms des pas origine, culture et histoire de l’activité.</a:t>
                      </a:r>
                    </a:p>
                    <a:p>
                      <a:pPr>
                        <a:lnSpc>
                          <a:spcPct val="115000"/>
                        </a:lnSpc>
                        <a:spcAft>
                          <a:spcPts val="0"/>
                        </a:spcAft>
                        <a:tabLst>
                          <a:tab pos="1229995" algn="l"/>
                        </a:tabLst>
                      </a:pPr>
                      <a:br>
                        <a:rPr lang="fr-FR" sz="1200" dirty="0">
                          <a:effectLst/>
                        </a:rPr>
                      </a:br>
                      <a:r>
                        <a:rPr lang="fr-FR" sz="1200" b="1" dirty="0">
                          <a:effectLst/>
                        </a:rPr>
                        <a:t>CONSTRUCTION D’UNE SEANCE TYPE </a:t>
                      </a:r>
                      <a:r>
                        <a:rPr lang="fr-FR" sz="1200" dirty="0">
                          <a:effectLst/>
                        </a:rPr>
                        <a:t>en fonction du mobile imposé (1 : court et intense, 2 : long et soutenu ou 3 : modéré et prolongé). </a:t>
                      </a:r>
                    </a:p>
                    <a:p>
                      <a:pPr>
                        <a:lnSpc>
                          <a:spcPct val="115000"/>
                        </a:lnSpc>
                        <a:spcAft>
                          <a:spcPts val="0"/>
                        </a:spcAft>
                        <a:tabLst>
                          <a:tab pos="1229995" algn="l"/>
                        </a:tabLst>
                      </a:pPr>
                      <a:r>
                        <a:rPr lang="fr-FR" sz="1200" dirty="0">
                          <a:effectLst/>
                        </a:rPr>
                        <a:t>Construire une Séance 4 (préparer cadre séance avec échauffement, SA et entrainement)</a:t>
                      </a:r>
                    </a:p>
                    <a:p>
                      <a:pPr>
                        <a:lnSpc>
                          <a:spcPct val="115000"/>
                        </a:lnSpc>
                        <a:spcAft>
                          <a:spcPts val="0"/>
                        </a:spcAft>
                        <a:tabLst>
                          <a:tab pos="1229995" algn="l"/>
                        </a:tabLst>
                      </a:pPr>
                      <a:r>
                        <a:rPr lang="fr-FR" sz="1200" dirty="0">
                          <a:effectLst/>
                        </a:rPr>
                        <a:t>Quels choix ? Echauffement, pas, jeu, durée, organisation, forme de groupement…</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endParaRPr lang="fr-FR" sz="1200" dirty="0">
                        <a:effectLst/>
                      </a:endParaRPr>
                    </a:p>
                    <a:p>
                      <a:pPr>
                        <a:lnSpc>
                          <a:spcPct val="115000"/>
                        </a:lnSpc>
                        <a:spcAft>
                          <a:spcPts val="0"/>
                        </a:spcAft>
                        <a:tabLst>
                          <a:tab pos="1229995" algn="l"/>
                        </a:tabLst>
                      </a:pPr>
                      <a:r>
                        <a:rPr lang="fr-FR" sz="1200" dirty="0">
                          <a:effectLst/>
                        </a:rPr>
                        <a:t>    </a:t>
                      </a:r>
                      <a:r>
                        <a:rPr lang="fr-FR" sz="1200" i="1" dirty="0">
                          <a:solidFill>
                            <a:schemeClr val="bg1">
                              <a:lumMod val="50000"/>
                              <a:lumOff val="50000"/>
                            </a:schemeClr>
                          </a:solidFill>
                          <a:effectLst/>
                        </a:rPr>
                        <a:t> PIQUE NIQUE BREL 11H30 à 13H00</a:t>
                      </a:r>
                    </a:p>
                    <a:p>
                      <a:pPr>
                        <a:lnSpc>
                          <a:spcPct val="115000"/>
                        </a:lnSpc>
                        <a:spcAft>
                          <a:spcPts val="0"/>
                        </a:spcAft>
                        <a:tabLst>
                          <a:tab pos="1229995" algn="l"/>
                        </a:tabLs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62" marR="35762" marT="0" marB="0"/>
                </a:tc>
                <a:tc>
                  <a:txBody>
                    <a:bodyPr/>
                    <a:lstStyle/>
                    <a:p>
                      <a:pPr>
                        <a:lnSpc>
                          <a:spcPct val="115000"/>
                        </a:lnSpc>
                        <a:spcAft>
                          <a:spcPts val="0"/>
                        </a:spcAft>
                        <a:tabLst>
                          <a:tab pos="1229995" algn="l"/>
                        </a:tabLst>
                      </a:pPr>
                      <a:r>
                        <a:rPr lang="fr-FR" sz="1200" dirty="0">
                          <a:effectLst/>
                        </a:rPr>
                        <a:t>BPM 130 à 140</a:t>
                      </a:r>
                    </a:p>
                    <a:p>
                      <a:pPr>
                        <a:lnSpc>
                          <a:spcPct val="115000"/>
                        </a:lnSpc>
                        <a:spcAft>
                          <a:spcPts val="0"/>
                        </a:spcAft>
                        <a:tabLst>
                          <a:tab pos="1229995" algn="l"/>
                        </a:tabLst>
                      </a:pPr>
                      <a:r>
                        <a:rPr lang="fr-FR" sz="1200" b="1" dirty="0">
                          <a:effectLst/>
                        </a:rPr>
                        <a:t>SEANCES NIVEAU 3</a:t>
                      </a:r>
                      <a:r>
                        <a:rPr lang="fr-FR" sz="1200" dirty="0">
                          <a:effectLst/>
                        </a:rPr>
                        <a:t> : faire vivre les 3 premières séances pour découvrir les 3 mobiles (ou objectifs) possibles. Rôle de la FC, analyse. S’équiper en cardio.</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2 NOUVEAUX BLOCS </a:t>
                      </a:r>
                      <a:r>
                        <a:rPr lang="fr-FR" sz="1200" dirty="0">
                          <a:effectLst/>
                        </a:rPr>
                        <a:t>: BLOC C (funky) et BLOC D (</a:t>
                      </a:r>
                      <a:r>
                        <a:rPr lang="fr-FR" sz="1200" dirty="0" err="1">
                          <a:effectLst/>
                        </a:rPr>
                        <a:t>kuduro</a:t>
                      </a:r>
                      <a:r>
                        <a:rPr lang="fr-FR" sz="1200" dirty="0">
                          <a:effectLst/>
                        </a:rPr>
                        <a:t>)</a:t>
                      </a:r>
                    </a:p>
                    <a:p>
                      <a:pPr>
                        <a:lnSpc>
                          <a:spcPct val="115000"/>
                        </a:lnSpc>
                        <a:spcAft>
                          <a:spcPts val="0"/>
                        </a:spcAft>
                        <a:tabLst>
                          <a:tab pos="1229995" algn="l"/>
                        </a:tabLst>
                      </a:pPr>
                      <a:r>
                        <a:rPr lang="fr-FR" sz="1200" dirty="0">
                          <a:effectLst/>
                        </a:rPr>
                        <a:t> </a:t>
                      </a:r>
                    </a:p>
                    <a:p>
                      <a:pPr>
                        <a:lnSpc>
                          <a:spcPct val="115000"/>
                        </a:lnSpc>
                        <a:spcAft>
                          <a:spcPts val="0"/>
                        </a:spcAft>
                      </a:pPr>
                      <a:r>
                        <a:rPr lang="fr-FR" sz="1200" u="sng" dirty="0">
                          <a:effectLst/>
                        </a:rPr>
                        <a:t>Séance 1</a:t>
                      </a:r>
                      <a:r>
                        <a:rPr lang="fr-FR" sz="1200" dirty="0">
                          <a:effectLst/>
                        </a:rPr>
                        <a:t> : « texte à trou », travail sur l’objectif l’intensité (effort court et intense, impulsions 2X2’ à 170FC), « les éliminations »</a:t>
                      </a:r>
                    </a:p>
                    <a:p>
                      <a:pPr>
                        <a:lnSpc>
                          <a:spcPct val="115000"/>
                        </a:lnSpc>
                        <a:spcAft>
                          <a:spcPts val="0"/>
                        </a:spcAft>
                      </a:pPr>
                      <a:r>
                        <a:rPr lang="fr-FR" sz="1200" dirty="0">
                          <a:effectLst/>
                        </a:rPr>
                        <a:t> </a:t>
                      </a:r>
                    </a:p>
                    <a:p>
                      <a:pPr>
                        <a:lnSpc>
                          <a:spcPct val="115000"/>
                        </a:lnSpc>
                        <a:spcAft>
                          <a:spcPts val="0"/>
                        </a:spcAft>
                      </a:pPr>
                      <a:r>
                        <a:rPr lang="fr-FR" sz="1200" u="sng" dirty="0">
                          <a:effectLst/>
                        </a:rPr>
                        <a:t>Séance 2 </a:t>
                      </a:r>
                      <a:r>
                        <a:rPr lang="fr-FR" sz="1200" dirty="0">
                          <a:effectLst/>
                        </a:rPr>
                        <a:t>: chorégraphie simple d’échauffement sur </a:t>
                      </a:r>
                      <a:r>
                        <a:rPr lang="fr-FR" sz="1200" dirty="0" err="1">
                          <a:effectLst/>
                        </a:rPr>
                        <a:t>step</a:t>
                      </a:r>
                      <a:r>
                        <a:rPr lang="fr-FR" sz="1200" dirty="0">
                          <a:effectLst/>
                        </a:rPr>
                        <a:t>, « Duos accrochés », travail sur l’objectif durée (effort long et soutenu : 1X7’ à 150FC), « battle de groupe »</a:t>
                      </a:r>
                    </a:p>
                    <a:p>
                      <a:pPr>
                        <a:lnSpc>
                          <a:spcPct val="115000"/>
                        </a:lnSpc>
                        <a:spcAft>
                          <a:spcPts val="0"/>
                        </a:spcAft>
                      </a:pPr>
                      <a:r>
                        <a:rPr lang="fr-FR" sz="1200" dirty="0">
                          <a:effectLst/>
                        </a:rPr>
                        <a:t> </a:t>
                      </a:r>
                    </a:p>
                    <a:p>
                      <a:pPr>
                        <a:lnSpc>
                          <a:spcPct val="115000"/>
                        </a:lnSpc>
                        <a:spcAft>
                          <a:spcPts val="0"/>
                        </a:spcAft>
                      </a:pPr>
                      <a:r>
                        <a:rPr lang="fr-FR" sz="1200" u="sng" dirty="0">
                          <a:effectLst/>
                        </a:rPr>
                        <a:t>Séance 3 </a:t>
                      </a:r>
                      <a:r>
                        <a:rPr lang="fr-FR" sz="1200" dirty="0">
                          <a:effectLst/>
                        </a:rPr>
                        <a:t>: Jeux de coordination, de synchronisation et multi tâches (« le facteur », balle tennis à attraper pendant la pratique, « duos miroir »). Coaching par 2 ou petits groupes. Travail de l’objectif complexe (effort modéré et prolongé), « un pas plus un pas » (aborder la création, la personnalisation des blocs pour donner un sens à la pratique : je me prépare à mon CCF, l’entretien de ma vie physique future). Insérer les bras en S4 au niveau 3.</a:t>
                      </a:r>
                    </a:p>
                    <a:p>
                      <a:pPr>
                        <a:lnSpc>
                          <a:spcPct val="115000"/>
                        </a:lnSpc>
                        <a:spcAft>
                          <a:spcPts val="0"/>
                        </a:spcAft>
                      </a:pPr>
                      <a:r>
                        <a:rPr lang="fr-FR" sz="1200" dirty="0">
                          <a:effectLst/>
                        </a:rPr>
                        <a:t> </a:t>
                      </a:r>
                    </a:p>
                    <a:p>
                      <a:pPr>
                        <a:lnSpc>
                          <a:spcPct val="115000"/>
                        </a:lnSpc>
                        <a:spcAft>
                          <a:spcPts val="0"/>
                        </a:spcAft>
                      </a:pPr>
                      <a:r>
                        <a:rPr lang="fr-FR" sz="1200" b="1" dirty="0">
                          <a:effectLst/>
                        </a:rPr>
                        <a:t>Intervention stagiaire </a:t>
                      </a:r>
                      <a:r>
                        <a:rPr lang="fr-FR" sz="1200" dirty="0">
                          <a:effectLst/>
                        </a:rPr>
                        <a:t>: travail du matin (vivre une des séances proposées : S4)</a:t>
                      </a:r>
                    </a:p>
                    <a:p>
                      <a:pPr>
                        <a:lnSpc>
                          <a:spcPct val="115000"/>
                        </a:lnSpc>
                        <a:spcAft>
                          <a:spcPts val="0"/>
                        </a:spcAft>
                      </a:pPr>
                      <a:r>
                        <a:rPr lang="fr-FR" sz="1200" dirty="0">
                          <a:effectLst/>
                        </a:rPr>
                        <a:t>Désigner 2 stagiaires qui passeront à l’échauffement demain ??</a:t>
                      </a:r>
                    </a:p>
                    <a:p>
                      <a:pPr algn="ctr">
                        <a:lnSpc>
                          <a:spcPct val="115000"/>
                        </a:lnSpc>
                        <a:spcAft>
                          <a:spcPts val="0"/>
                        </a:spcAft>
                        <a:tabLst>
                          <a:tab pos="1229995" algn="l"/>
                        </a:tabLst>
                      </a:pPr>
                      <a:r>
                        <a:rPr lang="fr-FR" sz="1200" dirty="0">
                          <a:effectLst/>
                        </a:rPr>
                        <a:t> </a:t>
                      </a:r>
                    </a:p>
                    <a:p>
                      <a:pPr algn="ctr">
                        <a:lnSpc>
                          <a:spcPct val="115000"/>
                        </a:lnSpc>
                        <a:spcAft>
                          <a:spcPts val="0"/>
                        </a:spcAft>
                        <a:tabLst>
                          <a:tab pos="1229995" algn="l"/>
                        </a:tabLst>
                      </a:pPr>
                      <a:r>
                        <a:rPr lang="fr-FR" sz="1200" i="1" dirty="0">
                          <a:solidFill>
                            <a:schemeClr val="bg1">
                              <a:lumMod val="50000"/>
                              <a:lumOff val="50000"/>
                            </a:schemeClr>
                          </a:solidFill>
                          <a:effectLst/>
                        </a:rPr>
                        <a:t>JUSQU’A 16H30</a:t>
                      </a:r>
                    </a:p>
                    <a:p>
                      <a:pPr algn="ctr">
                        <a:lnSpc>
                          <a:spcPct val="115000"/>
                        </a:lnSpc>
                        <a:spcAft>
                          <a:spcPts val="0"/>
                        </a:spcAft>
                        <a:tabLst>
                          <a:tab pos="1229995" algn="l"/>
                        </a:tabLs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762" marR="35762" marT="0" marB="0"/>
                </a:tc>
                <a:extLst>
                  <a:ext uri="{0D108BD9-81ED-4DB2-BD59-A6C34878D82A}">
                    <a16:rowId xmlns:a16="http://schemas.microsoft.com/office/drawing/2014/main" val="4256588313"/>
                  </a:ext>
                </a:extLst>
              </a:tr>
            </a:tbl>
          </a:graphicData>
        </a:graphic>
      </p:graphicFrame>
      <p:sp>
        <p:nvSpPr>
          <p:cNvPr id="7" name="Rectangle 6">
            <a:extLst>
              <a:ext uri="{FF2B5EF4-FFF2-40B4-BE49-F238E27FC236}">
                <a16:creationId xmlns:a16="http://schemas.microsoft.com/office/drawing/2014/main" id="{D2BAAEAF-D8C9-4025-8266-9B541520103F}"/>
              </a:ext>
            </a:extLst>
          </p:cNvPr>
          <p:cNvSpPr/>
          <p:nvPr/>
        </p:nvSpPr>
        <p:spPr>
          <a:xfrm rot="16200000">
            <a:off x="-2372577" y="2712962"/>
            <a:ext cx="6096000" cy="1014637"/>
          </a:xfrm>
          <a:prstGeom prst="rect">
            <a:avLst/>
          </a:prstGeom>
        </p:spPr>
        <p:txBody>
          <a:bodyPr>
            <a:spAutoFit/>
          </a:bodyPr>
          <a:lstStyle/>
          <a:p>
            <a:pPr algn="ctr">
              <a:lnSpc>
                <a:spcPct val="115000"/>
              </a:lnSpc>
              <a:spcAft>
                <a:spcPts val="1000"/>
              </a:spcAft>
            </a:pPr>
            <a:r>
              <a:rPr lang="fr-FR" sz="2400" b="1" dirty="0">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STAGE CERCLE 2018 : </a:t>
            </a:r>
            <a:endParaRPr lang="fr-FR" sz="2400" dirty="0">
              <a:effectLst>
                <a:glow rad="127000">
                  <a:schemeClr val="accent1">
                    <a:lumMod val="60000"/>
                    <a:lumOff val="40000"/>
                  </a:schemeClr>
                </a:glow>
                <a:outerShdw blurRad="215900" dist="50800" dir="5400000" algn="ctr" rotWithShape="0">
                  <a:schemeClr val="accent5">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a:p>
            <a:r>
              <a:rPr lang="fr-FR" sz="2400" b="1" dirty="0">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Gestion de l’effort dans l’activité STEP</a:t>
            </a:r>
            <a:endParaRPr lang="fr-FR" sz="2400" dirty="0">
              <a:effectLst>
                <a:glow rad="127000">
                  <a:schemeClr val="accent1">
                    <a:lumMod val="60000"/>
                    <a:lumOff val="40000"/>
                  </a:schemeClr>
                </a:glow>
                <a:outerShdw blurRad="215900" dist="50800" dir="5400000" algn="ctr" rotWithShape="0">
                  <a:schemeClr val="accent5">
                    <a:lumMod val="75000"/>
                  </a:schemeClr>
                </a:outerShdw>
              </a:effectLst>
            </a:endParaRPr>
          </a:p>
        </p:txBody>
      </p:sp>
      <p:sp>
        <p:nvSpPr>
          <p:cNvPr id="8" name="Rectangle 7">
            <a:extLst>
              <a:ext uri="{FF2B5EF4-FFF2-40B4-BE49-F238E27FC236}">
                <a16:creationId xmlns:a16="http://schemas.microsoft.com/office/drawing/2014/main" id="{BE98B2D5-38C6-47C6-AD4F-727B13A5735D}"/>
              </a:ext>
            </a:extLst>
          </p:cNvPr>
          <p:cNvSpPr/>
          <p:nvPr/>
        </p:nvSpPr>
        <p:spPr>
          <a:xfrm>
            <a:off x="4392770" y="5178905"/>
            <a:ext cx="2525500" cy="923330"/>
          </a:xfrm>
          <a:prstGeom prst="rect">
            <a:avLst/>
          </a:prstGeom>
          <a:noFill/>
          <a:ln w="34925">
            <a:solidFill>
              <a:schemeClr val="accent1">
                <a:lumMod val="60000"/>
                <a:lumOff val="4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none" lIns="91440" tIns="45720" rIns="91440" bIns="45720">
            <a:spAutoFit/>
          </a:bodyPr>
          <a:lstStyle/>
          <a:p>
            <a:pPr algn="ctr"/>
            <a:r>
              <a:rPr lang="fr-FR" sz="5400" dirty="0">
                <a:ln w="0"/>
                <a:solidFill>
                  <a:schemeClr val="accent5">
                    <a:lumMod val="75000"/>
                  </a:schemeClr>
                </a:solidFill>
                <a:effectLst>
                  <a:outerShdw blurRad="38100" dist="19050" dir="2700000" algn="tl" rotWithShape="0">
                    <a:schemeClr val="dk1">
                      <a:alpha val="40000"/>
                    </a:schemeClr>
                  </a:outerShdw>
                </a:effectLst>
              </a:rPr>
              <a:t>EFFORT</a:t>
            </a:r>
          </a:p>
        </p:txBody>
      </p:sp>
    </p:spTree>
    <p:extLst>
      <p:ext uri="{BB962C8B-B14F-4D97-AF65-F5344CB8AC3E}">
        <p14:creationId xmlns:p14="http://schemas.microsoft.com/office/powerpoint/2010/main" val="397044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374E4-EC29-4D39-B1C6-157E49BBF289}"/>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6432B5FE-FE92-4823-B83D-14ED4FB4A2F7}"/>
              </a:ext>
            </a:extLst>
          </p:cNvPr>
          <p:cNvSpPr>
            <a:spLocks noGrp="1"/>
          </p:cNvSpPr>
          <p:nvPr>
            <p:ph type="subTitle" idx="1"/>
          </p:nvPr>
        </p:nvSpPr>
        <p:spPr/>
        <p:txBody>
          <a:bodyPr/>
          <a:lstStyle/>
          <a:p>
            <a:endParaRPr lang="fr-FR"/>
          </a:p>
        </p:txBody>
      </p:sp>
      <p:graphicFrame>
        <p:nvGraphicFramePr>
          <p:cNvPr id="4" name="Tableau 3">
            <a:extLst>
              <a:ext uri="{FF2B5EF4-FFF2-40B4-BE49-F238E27FC236}">
                <a16:creationId xmlns:a16="http://schemas.microsoft.com/office/drawing/2014/main" id="{2D5DEFD5-B9CD-4EBD-AA25-B634B245D264}"/>
              </a:ext>
            </a:extLst>
          </p:cNvPr>
          <p:cNvGraphicFramePr>
            <a:graphicFrameLocks noGrp="1"/>
          </p:cNvGraphicFramePr>
          <p:nvPr>
            <p:extLst>
              <p:ext uri="{D42A27DB-BD31-4B8C-83A1-F6EECF244321}">
                <p14:modId xmlns:p14="http://schemas.microsoft.com/office/powerpoint/2010/main" val="1826965299"/>
              </p:ext>
            </p:extLst>
          </p:nvPr>
        </p:nvGraphicFramePr>
        <p:xfrm>
          <a:off x="1382376" y="70242"/>
          <a:ext cx="10636622" cy="6360458"/>
        </p:xfrm>
        <a:graphic>
          <a:graphicData uri="http://schemas.openxmlformats.org/drawingml/2006/table">
            <a:tbl>
              <a:tblPr firstRow="1" firstCol="1" bandRow="1">
                <a:tableStyleId>{5C22544A-7EE6-4342-B048-85BDC9FD1C3A}</a:tableStyleId>
              </a:tblPr>
              <a:tblGrid>
                <a:gridCol w="391017">
                  <a:extLst>
                    <a:ext uri="{9D8B030D-6E8A-4147-A177-3AD203B41FA5}">
                      <a16:colId xmlns:a16="http://schemas.microsoft.com/office/drawing/2014/main" val="4107382441"/>
                    </a:ext>
                  </a:extLst>
                </a:gridCol>
                <a:gridCol w="5269089">
                  <a:extLst>
                    <a:ext uri="{9D8B030D-6E8A-4147-A177-3AD203B41FA5}">
                      <a16:colId xmlns:a16="http://schemas.microsoft.com/office/drawing/2014/main" val="2955948627"/>
                    </a:ext>
                  </a:extLst>
                </a:gridCol>
                <a:gridCol w="4976516">
                  <a:extLst>
                    <a:ext uri="{9D8B030D-6E8A-4147-A177-3AD203B41FA5}">
                      <a16:colId xmlns:a16="http://schemas.microsoft.com/office/drawing/2014/main" val="2973452622"/>
                    </a:ext>
                  </a:extLst>
                </a:gridCol>
              </a:tblGrid>
              <a:tr h="404105">
                <a:tc>
                  <a:txBody>
                    <a:bodyPr/>
                    <a:lstStyle/>
                    <a:p>
                      <a:pPr marL="71755" marR="71755" algn="ctr">
                        <a:lnSpc>
                          <a:spcPct val="115000"/>
                        </a:lnSpc>
                        <a:spcAft>
                          <a:spcPts val="0"/>
                        </a:spcAft>
                        <a:tabLst>
                          <a:tab pos="1229995" algn="l"/>
                        </a:tabLst>
                      </a:pPr>
                      <a:r>
                        <a:rPr lang="fr-FR" sz="800">
                          <a:effectLst/>
                        </a:rPr>
                        <a:t> </a:t>
                      </a:r>
                      <a:endParaRPr lang="fr-FR" sz="600">
                        <a:effectLst/>
                        <a:latin typeface="Calibri" panose="020F0502020204030204" pitchFamily="34" charset="0"/>
                        <a:ea typeface="Calibri" panose="020F0502020204030204" pitchFamily="34" charset="0"/>
                        <a:cs typeface="Times New Roman" panose="02020603050405020304" pitchFamily="18" charset="0"/>
                      </a:endParaRPr>
                    </a:p>
                  </a:txBody>
                  <a:tcPr marL="37644" marR="37644" marT="0" marB="0" vert="vert270"/>
                </a:tc>
                <a:tc>
                  <a:txBody>
                    <a:bodyPr/>
                    <a:lstStyle/>
                    <a:p>
                      <a:pPr algn="ctr">
                        <a:lnSpc>
                          <a:spcPct val="115000"/>
                        </a:lnSpc>
                        <a:spcAft>
                          <a:spcPts val="0"/>
                        </a:spcAft>
                        <a:tabLst>
                          <a:tab pos="1229995" algn="l"/>
                        </a:tabLst>
                      </a:pPr>
                      <a:r>
                        <a:rPr lang="fr-FR" sz="1800" dirty="0">
                          <a:effectLst/>
                        </a:rPr>
                        <a:t>MATIN (Petite salle miroirs) PRATIQUE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44" marR="37644" marT="0" marB="0"/>
                </a:tc>
                <a:tc>
                  <a:txBody>
                    <a:bodyPr/>
                    <a:lstStyle/>
                    <a:p>
                      <a:pPr algn="ctr">
                        <a:lnSpc>
                          <a:spcPct val="115000"/>
                        </a:lnSpc>
                        <a:spcAft>
                          <a:spcPts val="0"/>
                        </a:spcAft>
                        <a:tabLst>
                          <a:tab pos="1229995" algn="l"/>
                        </a:tabLst>
                      </a:pPr>
                      <a:r>
                        <a:rPr lang="fr-FR" sz="1800" dirty="0">
                          <a:effectLst/>
                        </a:rPr>
                        <a:t>APRES MIDI (Tony Garnier) SALLE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644" marR="37644" marT="0" marB="0"/>
                </a:tc>
                <a:extLst>
                  <a:ext uri="{0D108BD9-81ED-4DB2-BD59-A6C34878D82A}">
                    <a16:rowId xmlns:a16="http://schemas.microsoft.com/office/drawing/2014/main" val="2252959270"/>
                  </a:ext>
                </a:extLst>
              </a:tr>
              <a:tr h="5956353">
                <a:tc>
                  <a:txBody>
                    <a:bodyPr/>
                    <a:lstStyle/>
                    <a:p>
                      <a:pPr marL="71755" marR="71755" algn="ctr">
                        <a:lnSpc>
                          <a:spcPct val="115000"/>
                        </a:lnSpc>
                        <a:spcAft>
                          <a:spcPts val="0"/>
                        </a:spcAft>
                        <a:tabLst>
                          <a:tab pos="1229995" algn="l"/>
                        </a:tabLst>
                      </a:pPr>
                      <a:r>
                        <a:rPr lang="fr-FR" sz="1800" dirty="0">
                          <a:effectLst/>
                        </a:rPr>
                        <a:t>VENDREDI 27/04 </a:t>
                      </a:r>
                      <a:r>
                        <a:rPr lang="fr-FR" sz="2000" dirty="0">
                          <a:solidFill>
                            <a:srgbClr val="00B0F0"/>
                          </a:solidFill>
                          <a:effectLst/>
                        </a:rPr>
                        <a:t>: PERSEVERANCE</a:t>
                      </a:r>
                      <a:endParaRPr lang="fr-FR"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44" marR="37644" marT="0" marB="0" vert="vert270"/>
                </a:tc>
                <a:tc>
                  <a:txBody>
                    <a:bodyPr/>
                    <a:lstStyle/>
                    <a:p>
                      <a:pPr>
                        <a:lnSpc>
                          <a:spcPct val="115000"/>
                        </a:lnSpc>
                        <a:spcAft>
                          <a:spcPts val="0"/>
                        </a:spcAft>
                      </a:pPr>
                      <a:r>
                        <a:rPr lang="fr-FR" sz="1200" dirty="0">
                          <a:effectLst/>
                        </a:rPr>
                        <a:t> </a:t>
                      </a:r>
                    </a:p>
                    <a:p>
                      <a:pPr>
                        <a:lnSpc>
                          <a:spcPct val="115000"/>
                        </a:lnSpc>
                        <a:spcAft>
                          <a:spcPts val="0"/>
                        </a:spcAft>
                      </a:pPr>
                      <a:r>
                        <a:rPr lang="fr-FR" sz="1200" b="1" dirty="0">
                          <a:effectLst/>
                        </a:rPr>
                        <a:t>Echauffement des élèves:</a:t>
                      </a:r>
                      <a:endParaRPr lang="fr-FR" sz="1200" dirty="0">
                        <a:effectLst/>
                      </a:endParaRPr>
                    </a:p>
                    <a:p>
                      <a:pPr>
                        <a:lnSpc>
                          <a:spcPct val="115000"/>
                        </a:lnSpc>
                        <a:spcAft>
                          <a:spcPts val="0"/>
                        </a:spcAft>
                        <a:tabLst>
                          <a:tab pos="1229995" algn="l"/>
                        </a:tabLst>
                      </a:pPr>
                      <a:r>
                        <a:rPr lang="fr-FR" sz="1200" dirty="0">
                          <a:effectLst/>
                        </a:rPr>
                        <a:t>Quelles possibilités? </a:t>
                      </a:r>
                    </a:p>
                    <a:p>
                      <a:pPr>
                        <a:lnSpc>
                          <a:spcPct val="115000"/>
                        </a:lnSpc>
                        <a:spcAft>
                          <a:spcPts val="0"/>
                        </a:spcAft>
                      </a:pPr>
                      <a:r>
                        <a:rPr lang="fr-FR" sz="1200" dirty="0">
                          <a:effectLst/>
                        </a:rPr>
                        <a:t> </a:t>
                      </a:r>
                    </a:p>
                    <a:p>
                      <a:pPr>
                        <a:lnSpc>
                          <a:spcPct val="115000"/>
                        </a:lnSpc>
                        <a:spcAft>
                          <a:spcPts val="0"/>
                        </a:spcAft>
                        <a:tabLst>
                          <a:tab pos="1229995" algn="l"/>
                        </a:tabLst>
                      </a:pPr>
                      <a:r>
                        <a:rPr lang="fr-FR" sz="1200" b="1" dirty="0">
                          <a:effectLst/>
                        </a:rPr>
                        <a:t>Proposition d’échauffement </a:t>
                      </a:r>
                      <a:r>
                        <a:rPr lang="fr-FR" sz="1200" dirty="0">
                          <a:effectLst/>
                        </a:rPr>
                        <a:t>avec et sans </a:t>
                      </a:r>
                      <a:r>
                        <a:rPr lang="fr-FR" sz="1200" dirty="0" err="1">
                          <a:effectLst/>
                        </a:rPr>
                        <a:t>step</a:t>
                      </a:r>
                      <a:r>
                        <a:rPr lang="fr-FR" sz="1200" dirty="0">
                          <a:effectLst/>
                        </a:rPr>
                        <a:t> (nouveaux pas qui peuvent être ensuite choisi dans sa routine, avec ou sans </a:t>
                      </a:r>
                      <a:r>
                        <a:rPr lang="fr-FR" sz="1200" dirty="0" err="1">
                          <a:effectLst/>
                        </a:rPr>
                        <a:t>step</a:t>
                      </a:r>
                      <a:r>
                        <a:rPr lang="fr-FR" sz="1200" dirty="0">
                          <a:effectLst/>
                        </a:rPr>
                        <a:t>, s’inspirer de l’aérobic par exemple) </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Proposer du ludique en échauffement ou en fin de séance </a:t>
                      </a:r>
                      <a:r>
                        <a:rPr lang="fr-FR" sz="1200" dirty="0">
                          <a:effectLst/>
                        </a:rPr>
                        <a:t>: </a:t>
                      </a:r>
                    </a:p>
                    <a:p>
                      <a:pPr>
                        <a:lnSpc>
                          <a:spcPct val="115000"/>
                        </a:lnSpc>
                        <a:spcAft>
                          <a:spcPts val="0"/>
                        </a:spcAft>
                        <a:tabLst>
                          <a:tab pos="1229995" algn="l"/>
                        </a:tabLst>
                      </a:pPr>
                      <a:r>
                        <a:rPr lang="fr-FR" sz="1200" dirty="0">
                          <a:effectLst/>
                        </a:rPr>
                        <a:t>« le mémo BLOC »,« les canons », « complexifier un pas »</a:t>
                      </a:r>
                    </a:p>
                    <a:p>
                      <a:pPr>
                        <a:lnSpc>
                          <a:spcPct val="115000"/>
                        </a:lnSpc>
                        <a:spcAft>
                          <a:spcPts val="0"/>
                        </a:spcAft>
                        <a:tabLst>
                          <a:tab pos="1229995" algn="l"/>
                        </a:tabLst>
                      </a:pPr>
                      <a:r>
                        <a:rPr lang="fr-FR" sz="1200" dirty="0">
                          <a:effectLst/>
                        </a:rPr>
                        <a:t>« Montante / Descendante » de 30’’ avec arbitre.</a:t>
                      </a:r>
                    </a:p>
                    <a:p>
                      <a:pPr>
                        <a:lnSpc>
                          <a:spcPct val="115000"/>
                        </a:lnSpc>
                        <a:spcAft>
                          <a:spcPts val="0"/>
                        </a:spcAft>
                      </a:pPr>
                      <a:r>
                        <a:rPr lang="fr-FR" sz="1200" dirty="0">
                          <a:effectLst/>
                        </a:rPr>
                        <a:t> </a:t>
                      </a:r>
                    </a:p>
                    <a:p>
                      <a:pPr>
                        <a:lnSpc>
                          <a:spcPct val="115000"/>
                        </a:lnSpc>
                        <a:spcAft>
                          <a:spcPts val="0"/>
                        </a:spcAft>
                      </a:pPr>
                      <a:r>
                        <a:rPr lang="fr-FR" sz="1200" b="1" dirty="0">
                          <a:effectLst/>
                        </a:rPr>
                        <a:t>CONSTRUCTION D’UNE ROUTINE de N4 :</a:t>
                      </a:r>
                    </a:p>
                    <a:p>
                      <a:pPr>
                        <a:lnSpc>
                          <a:spcPct val="115000"/>
                        </a:lnSpc>
                        <a:spcAft>
                          <a:spcPts val="0"/>
                        </a:spcAft>
                      </a:pPr>
                      <a:r>
                        <a:rPr lang="fr-FR" sz="1200" dirty="0">
                          <a:effectLst/>
                        </a:rPr>
                        <a:t>Personnel ou collectif, rappel modalités</a:t>
                      </a:r>
                    </a:p>
                    <a:p>
                      <a:pPr>
                        <a:lnSpc>
                          <a:spcPct val="115000"/>
                        </a:lnSpc>
                        <a:spcAft>
                          <a:spcPts val="0"/>
                        </a:spcAft>
                      </a:pPr>
                      <a:r>
                        <a:rPr lang="fr-FR" sz="1200" dirty="0">
                          <a:effectLst/>
                        </a:rPr>
                        <a:t>4 à 6 BLOCS avec comme imposés 2 bras par bloc, un déplacement entre chaque bloc.</a:t>
                      </a:r>
                    </a:p>
                    <a:p>
                      <a:pPr>
                        <a:lnSpc>
                          <a:spcPct val="115000"/>
                        </a:lnSpc>
                        <a:spcAft>
                          <a:spcPts val="0"/>
                        </a:spcAft>
                      </a:pPr>
                      <a:r>
                        <a:rPr lang="fr-FR" sz="1200" dirty="0">
                          <a:effectLst/>
                        </a:rPr>
                        <a:t>BPM 130 à 140. Les stagiaires créent une routine et choisissent un objectif d’entrainement. Tester le carnet numérique. Simulation de CCF.</a:t>
                      </a:r>
                    </a:p>
                    <a:p>
                      <a:pPr>
                        <a:lnSpc>
                          <a:spcPct val="115000"/>
                        </a:lnSpc>
                        <a:spcAft>
                          <a:spcPts val="0"/>
                        </a:spcAft>
                      </a:pPr>
                      <a:r>
                        <a:rPr lang="fr-FR" sz="1200" dirty="0">
                          <a:effectLst/>
                        </a:rPr>
                        <a:t> </a:t>
                      </a:r>
                    </a:p>
                    <a:p>
                      <a:pPr>
                        <a:lnSpc>
                          <a:spcPct val="115000"/>
                        </a:lnSpc>
                        <a:spcAft>
                          <a:spcPts val="0"/>
                        </a:spcAft>
                      </a:pPr>
                      <a:r>
                        <a:rPr lang="fr-FR" sz="1200" b="1" dirty="0">
                          <a:effectLst/>
                        </a:rPr>
                        <a:t>PERSONNALISER :</a:t>
                      </a:r>
                    </a:p>
                    <a:p>
                      <a:pPr>
                        <a:lnSpc>
                          <a:spcPct val="115000"/>
                        </a:lnSpc>
                        <a:spcAft>
                          <a:spcPts val="0"/>
                        </a:spcAft>
                      </a:pPr>
                      <a:r>
                        <a:rPr lang="fr-FR" sz="1200" dirty="0">
                          <a:effectLst/>
                        </a:rPr>
                        <a:t>Quels paramètres utiliser pour individualiser son effort (lest, hauteur, impulsions, hors </a:t>
                      </a:r>
                      <a:r>
                        <a:rPr lang="fr-FR" sz="1200" dirty="0" err="1">
                          <a:effectLst/>
                        </a:rPr>
                        <a:t>step</a:t>
                      </a:r>
                      <a:r>
                        <a:rPr lang="fr-FR" sz="1200" dirty="0">
                          <a:effectLst/>
                        </a:rPr>
                        <a:t>, bras, BPM)</a:t>
                      </a:r>
                    </a:p>
                    <a:p>
                      <a:pPr>
                        <a:lnSpc>
                          <a:spcPct val="115000"/>
                        </a:lnSpc>
                        <a:spcAft>
                          <a:spcPts val="0"/>
                        </a:spcAft>
                      </a:pPr>
                      <a:r>
                        <a:rPr lang="fr-FR" sz="1200" dirty="0">
                          <a:effectLst/>
                        </a:rPr>
                        <a:t>BLOC inventé possible</a:t>
                      </a:r>
                    </a:p>
                    <a:p>
                      <a:pPr>
                        <a:lnSpc>
                          <a:spcPct val="115000"/>
                        </a:lnSpc>
                        <a:spcAft>
                          <a:spcPts val="0"/>
                        </a:spcAft>
                      </a:pPr>
                      <a:r>
                        <a:rPr lang="fr-FR" sz="1200" dirty="0">
                          <a:effectLst/>
                        </a:rPr>
                        <a:t> </a:t>
                      </a:r>
                    </a:p>
                    <a:p>
                      <a:pPr algn="ctr">
                        <a:lnSpc>
                          <a:spcPct val="115000"/>
                        </a:lnSpc>
                        <a:spcAft>
                          <a:spcPts val="0"/>
                        </a:spcAft>
                        <a:tabLst>
                          <a:tab pos="1229995" algn="l"/>
                        </a:tabLst>
                      </a:pPr>
                      <a:r>
                        <a:rPr lang="fr-FR" sz="1200" i="1" dirty="0">
                          <a:solidFill>
                            <a:schemeClr val="bg1">
                              <a:lumMod val="50000"/>
                              <a:lumOff val="50000"/>
                            </a:schemeClr>
                          </a:solidFill>
                          <a:effectLst/>
                        </a:rPr>
                        <a:t>REPAS BREL 12H30 à 14H00</a:t>
                      </a:r>
                    </a:p>
                    <a:p>
                      <a:pPr algn="ctr">
                        <a:lnSpc>
                          <a:spcPct val="115000"/>
                        </a:lnSpc>
                        <a:spcAft>
                          <a:spcPts val="0"/>
                        </a:spcAft>
                        <a:tabLst>
                          <a:tab pos="1229995" algn="l"/>
                        </a:tabLs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644" marR="37644" marT="0" marB="0"/>
                </a:tc>
                <a:tc>
                  <a:txBody>
                    <a:bodyPr/>
                    <a:lstStyle/>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dirty="0">
                          <a:effectLst/>
                        </a:rPr>
                        <a:t>Différents rôles en </a:t>
                      </a:r>
                      <a:r>
                        <a:rPr lang="fr-FR" sz="1200" dirty="0" err="1">
                          <a:effectLst/>
                        </a:rPr>
                        <a:t>step</a:t>
                      </a:r>
                      <a:r>
                        <a:rPr lang="fr-FR" sz="1200" dirty="0">
                          <a:effectLst/>
                        </a:rPr>
                        <a:t> (observateur, chronométreur, dj, </a:t>
                      </a:r>
                      <a:r>
                        <a:rPr lang="fr-FR" sz="1200" dirty="0" err="1">
                          <a:effectLst/>
                        </a:rPr>
                        <a:t>scrib</a:t>
                      </a:r>
                      <a:r>
                        <a:rPr lang="fr-FR" sz="1200" dirty="0">
                          <a:effectLst/>
                        </a:rPr>
                        <a:t>…)</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INAPTITUDES :</a:t>
                      </a:r>
                    </a:p>
                    <a:p>
                      <a:pPr>
                        <a:lnSpc>
                          <a:spcPct val="115000"/>
                        </a:lnSpc>
                        <a:spcAft>
                          <a:spcPts val="0"/>
                        </a:spcAft>
                        <a:tabLst>
                          <a:tab pos="1229995" algn="l"/>
                        </a:tabLst>
                      </a:pPr>
                      <a:r>
                        <a:rPr lang="fr-FR" sz="1200" dirty="0" err="1">
                          <a:effectLst/>
                        </a:rPr>
                        <a:t>Step</a:t>
                      </a:r>
                      <a:r>
                        <a:rPr lang="fr-FR" sz="1200" dirty="0">
                          <a:effectLst/>
                        </a:rPr>
                        <a:t> adapté, les possibilités, rôle d’entraineur… autres…</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CARNET D’ENTRAINEMENT :</a:t>
                      </a:r>
                    </a:p>
                    <a:p>
                      <a:pPr>
                        <a:lnSpc>
                          <a:spcPct val="115000"/>
                        </a:lnSpc>
                        <a:spcAft>
                          <a:spcPts val="0"/>
                        </a:spcAft>
                        <a:tabLst>
                          <a:tab pos="1229995" algn="l"/>
                        </a:tabLst>
                      </a:pPr>
                      <a:r>
                        <a:rPr lang="fr-FR" sz="1200" dirty="0">
                          <a:effectLst/>
                        </a:rPr>
                        <a:t>Numérique ou papier, exemples</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Débat ouvert sur l’organisation de l’enseignant lors du CCF </a:t>
                      </a:r>
                      <a:r>
                        <a:rPr lang="fr-FR" sz="1200" dirty="0">
                          <a:effectLst/>
                        </a:rPr>
                        <a:t>(pour noter la FC…)</a:t>
                      </a:r>
                    </a:p>
                    <a:p>
                      <a:pPr>
                        <a:lnSpc>
                          <a:spcPct val="115000"/>
                        </a:lnSpc>
                        <a:spcAft>
                          <a:spcPts val="0"/>
                        </a:spcAft>
                        <a:tabLst>
                          <a:tab pos="1229995" algn="l"/>
                        </a:tabLst>
                      </a:pPr>
                      <a:r>
                        <a:rPr lang="fr-FR" sz="1200" dirty="0">
                          <a:effectLst/>
                        </a:rPr>
                        <a:t> </a:t>
                      </a:r>
                    </a:p>
                    <a:p>
                      <a:pPr>
                        <a:lnSpc>
                          <a:spcPct val="115000"/>
                        </a:lnSpc>
                        <a:spcAft>
                          <a:spcPts val="0"/>
                        </a:spcAft>
                        <a:tabLst>
                          <a:tab pos="1229995" algn="l"/>
                        </a:tabLst>
                      </a:pPr>
                      <a:r>
                        <a:rPr lang="fr-FR" sz="1200" b="1" dirty="0">
                          <a:effectLst/>
                        </a:rPr>
                        <a:t>Fiches bilan de stage</a:t>
                      </a:r>
                    </a:p>
                    <a:p>
                      <a:pPr algn="ctr">
                        <a:lnSpc>
                          <a:spcPct val="115000"/>
                        </a:lnSpc>
                        <a:spcAft>
                          <a:spcPts val="0"/>
                        </a:spcAft>
                        <a:tabLst>
                          <a:tab pos="1229995" algn="l"/>
                        </a:tabLs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nSpc>
                          <a:spcPct val="115000"/>
                        </a:lnSpc>
                        <a:spcAft>
                          <a:spcPts val="0"/>
                        </a:spcAft>
                      </a:pPr>
                      <a:r>
                        <a:rPr lang="fr-FR" sz="1200" dirty="0">
                          <a:effectLst/>
                        </a:rPr>
                        <a:t> </a:t>
                      </a:r>
                    </a:p>
                    <a:p>
                      <a:pPr algn="ctr">
                        <a:lnSpc>
                          <a:spcPct val="115000"/>
                        </a:lnSpc>
                        <a:spcAft>
                          <a:spcPts val="0"/>
                        </a:spcAft>
                      </a:pPr>
                      <a:r>
                        <a:rPr lang="fr-FR" sz="1200" dirty="0">
                          <a:effectLst/>
                        </a:rPr>
                        <a:t> </a:t>
                      </a:r>
                      <a:endParaRPr lang="fr-FR" sz="1200" i="1" dirty="0">
                        <a:effectLst/>
                      </a:endParaRPr>
                    </a:p>
                    <a:p>
                      <a:pPr algn="ctr">
                        <a:lnSpc>
                          <a:spcPct val="115000"/>
                        </a:lnSpc>
                        <a:spcAft>
                          <a:spcPts val="0"/>
                        </a:spcAft>
                      </a:pPr>
                      <a:r>
                        <a:rPr lang="fr-FR" sz="1200" i="1" dirty="0">
                          <a:solidFill>
                            <a:schemeClr val="bg1">
                              <a:lumMod val="50000"/>
                              <a:lumOff val="50000"/>
                            </a:schemeClr>
                          </a:solidFill>
                          <a:effectLst/>
                        </a:rPr>
                        <a:t>FIN 16H30</a:t>
                      </a:r>
                      <a:endParaRPr lang="fr-FR" sz="1200" i="1" dirty="0">
                        <a:solidFill>
                          <a:schemeClr val="bg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44" marR="37644" marT="0" marB="0"/>
                </a:tc>
                <a:extLst>
                  <a:ext uri="{0D108BD9-81ED-4DB2-BD59-A6C34878D82A}">
                    <a16:rowId xmlns:a16="http://schemas.microsoft.com/office/drawing/2014/main" val="1518084977"/>
                  </a:ext>
                </a:extLst>
              </a:tr>
            </a:tbl>
          </a:graphicData>
        </a:graphic>
      </p:graphicFrame>
      <p:sp>
        <p:nvSpPr>
          <p:cNvPr id="5" name="Rectangle 4">
            <a:extLst>
              <a:ext uri="{FF2B5EF4-FFF2-40B4-BE49-F238E27FC236}">
                <a16:creationId xmlns:a16="http://schemas.microsoft.com/office/drawing/2014/main" id="{802AB16E-23F8-4F07-B92E-0DE65D8B492E}"/>
              </a:ext>
            </a:extLst>
          </p:cNvPr>
          <p:cNvSpPr/>
          <p:nvPr/>
        </p:nvSpPr>
        <p:spPr>
          <a:xfrm rot="16200000">
            <a:off x="-2367679" y="2921681"/>
            <a:ext cx="6096000" cy="1014637"/>
          </a:xfrm>
          <a:prstGeom prst="rect">
            <a:avLst/>
          </a:prstGeom>
        </p:spPr>
        <p:txBody>
          <a:bodyPr>
            <a:spAutoFit/>
            <a:scene3d>
              <a:camera prst="orthographicFront">
                <a:rot lat="0" lon="0" rev="0"/>
              </a:camera>
              <a:lightRig rig="threePt" dir="t"/>
            </a:scene3d>
          </a:bodyPr>
          <a:lstStyle/>
          <a:p>
            <a:pPr algn="ctr">
              <a:lnSpc>
                <a:spcPct val="115000"/>
              </a:lnSpc>
              <a:spcAft>
                <a:spcPts val="1000"/>
              </a:spcAft>
            </a:pPr>
            <a:r>
              <a:rPr lang="fr-FR" sz="2400" b="1" dirty="0">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STAGE CERCLE 2018 : </a:t>
            </a:r>
            <a:endParaRPr lang="fr-FR" sz="2400" dirty="0">
              <a:effectLst>
                <a:glow rad="127000">
                  <a:schemeClr val="accent1">
                    <a:lumMod val="60000"/>
                    <a:lumOff val="40000"/>
                  </a:schemeClr>
                </a:glow>
                <a:outerShdw blurRad="215900" dist="50800" dir="5400000" algn="ctr" rotWithShape="0">
                  <a:schemeClr val="accent5">
                    <a:lumMod val="75000"/>
                  </a:schemeClr>
                </a:outerShdw>
              </a:effectLst>
              <a:latin typeface="Calibri" panose="020F0502020204030204" pitchFamily="34" charset="0"/>
              <a:ea typeface="Calibri" panose="020F0502020204030204" pitchFamily="34" charset="0"/>
              <a:cs typeface="Times New Roman" panose="02020603050405020304" pitchFamily="18" charset="0"/>
            </a:endParaRPr>
          </a:p>
          <a:p>
            <a:r>
              <a:rPr lang="fr-FR" sz="2400" b="1" dirty="0">
                <a:effectLst>
                  <a:glow rad="127000">
                    <a:schemeClr val="accent1">
                      <a:lumMod val="60000"/>
                      <a:lumOff val="40000"/>
                    </a:schemeClr>
                  </a:glow>
                  <a:outerShdw blurRad="215900" dist="50800" dir="5400000" algn="ctr" rotWithShape="0">
                    <a:schemeClr val="accent5">
                      <a:lumMod val="75000"/>
                    </a:schemeClr>
                  </a:outerShdw>
                </a:effectLst>
                <a:latin typeface="Comic Sans MS" panose="030F0702030302020204" pitchFamily="66" charset="0"/>
                <a:ea typeface="Calibri" panose="020F0502020204030204" pitchFamily="34" charset="0"/>
                <a:cs typeface="Times New Roman" panose="02020603050405020304" pitchFamily="18" charset="0"/>
              </a:rPr>
              <a:t>Gestion de l’effort dans l’activité STEP</a:t>
            </a:r>
            <a:endParaRPr lang="fr-FR" sz="2400" dirty="0">
              <a:effectLst>
                <a:glow rad="127000">
                  <a:schemeClr val="accent1">
                    <a:lumMod val="60000"/>
                    <a:lumOff val="40000"/>
                  </a:schemeClr>
                </a:glow>
                <a:outerShdw blurRad="215900" dist="50800" dir="5400000" algn="ctr" rotWithShape="0">
                  <a:schemeClr val="accent5">
                    <a:lumMod val="75000"/>
                  </a:schemeClr>
                </a:outerShdw>
              </a:effectLst>
            </a:endParaRPr>
          </a:p>
        </p:txBody>
      </p:sp>
      <p:sp>
        <p:nvSpPr>
          <p:cNvPr id="6" name="Rectangle 5">
            <a:extLst>
              <a:ext uri="{FF2B5EF4-FFF2-40B4-BE49-F238E27FC236}">
                <a16:creationId xmlns:a16="http://schemas.microsoft.com/office/drawing/2014/main" id="{62F78283-5AB8-4563-A638-AD3AB78FF543}"/>
              </a:ext>
            </a:extLst>
          </p:cNvPr>
          <p:cNvSpPr/>
          <p:nvPr/>
        </p:nvSpPr>
        <p:spPr>
          <a:xfrm>
            <a:off x="7212347" y="3932374"/>
            <a:ext cx="4862228" cy="923330"/>
          </a:xfrm>
          <a:prstGeom prst="rect">
            <a:avLst/>
          </a:prstGeom>
          <a:noFill/>
          <a:ln w="34925">
            <a:solidFill>
              <a:schemeClr val="accent1">
                <a:lumMod val="60000"/>
                <a:lumOff val="40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none" lIns="91440" tIns="45720" rIns="91440" bIns="45720">
            <a:spAutoFit/>
          </a:bodyPr>
          <a:lstStyle/>
          <a:p>
            <a:pPr algn="ctr"/>
            <a:r>
              <a:rPr lang="fr-FR" sz="5400" dirty="0">
                <a:ln w="0"/>
                <a:solidFill>
                  <a:schemeClr val="accent5">
                    <a:lumMod val="75000"/>
                  </a:schemeClr>
                </a:solidFill>
                <a:effectLst>
                  <a:outerShdw blurRad="38100" dist="19050" dir="2700000" algn="tl" rotWithShape="0">
                    <a:schemeClr val="dk1">
                      <a:alpha val="40000"/>
                    </a:schemeClr>
                  </a:outerShdw>
                </a:effectLst>
              </a:rPr>
              <a:t>PERSEVERANCE</a:t>
            </a:r>
          </a:p>
        </p:txBody>
      </p:sp>
    </p:spTree>
    <p:extLst>
      <p:ext uri="{BB962C8B-B14F-4D97-AF65-F5344CB8AC3E}">
        <p14:creationId xmlns:p14="http://schemas.microsoft.com/office/powerpoint/2010/main" val="343893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DA5438-C039-4CA6-9C6A-04FC559079E4}"/>
              </a:ext>
            </a:extLst>
          </p:cNvPr>
          <p:cNvSpPr>
            <a:spLocks noGrp="1"/>
          </p:cNvSpPr>
          <p:nvPr>
            <p:ph type="title"/>
          </p:nvPr>
        </p:nvSpPr>
        <p:spPr/>
        <p:txBody>
          <a:bodyPr/>
          <a:lstStyle/>
          <a:p>
            <a:r>
              <a:rPr lang="fr-FR" dirty="0"/>
              <a:t>Le matériel et les supports</a:t>
            </a:r>
          </a:p>
        </p:txBody>
      </p:sp>
      <p:sp>
        <p:nvSpPr>
          <p:cNvPr id="7" name="Rectangle 6">
            <a:extLst>
              <a:ext uri="{FF2B5EF4-FFF2-40B4-BE49-F238E27FC236}">
                <a16:creationId xmlns:a16="http://schemas.microsoft.com/office/drawing/2014/main" id="{FD8CF074-3DEB-4AA6-AED8-4BA0B8202BB6}"/>
              </a:ext>
            </a:extLst>
          </p:cNvPr>
          <p:cNvSpPr/>
          <p:nvPr/>
        </p:nvSpPr>
        <p:spPr>
          <a:xfrm>
            <a:off x="11004242" y="3244334"/>
            <a:ext cx="487634" cy="369332"/>
          </a:xfrm>
          <a:prstGeom prst="rect">
            <a:avLst/>
          </a:prstGeom>
        </p:spPr>
        <p:txBody>
          <a:bodyPr wrap="none">
            <a:spAutoFit/>
          </a:bodyPr>
          <a:lstStyle/>
          <a:p>
            <a:r>
              <a:rPr lang="fr-FR" i="1" dirty="0">
                <a:solidFill>
                  <a:schemeClr val="accent1">
                    <a:lumMod val="40000"/>
                    <a:lumOff val="60000"/>
                  </a:schemeClr>
                </a:solidFill>
              </a:rPr>
              <a:t>Jo </a:t>
            </a:r>
          </a:p>
        </p:txBody>
      </p:sp>
    </p:spTree>
    <p:extLst>
      <p:ext uri="{BB962C8B-B14F-4D97-AF65-F5344CB8AC3E}">
        <p14:creationId xmlns:p14="http://schemas.microsoft.com/office/powerpoint/2010/main" val="333463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1E2AF-805D-4AE4-8729-04F8E4B301B2}"/>
              </a:ext>
            </a:extLst>
          </p:cNvPr>
          <p:cNvSpPr>
            <a:spLocks noGrp="1"/>
          </p:cNvSpPr>
          <p:nvPr>
            <p:ph type="title"/>
          </p:nvPr>
        </p:nvSpPr>
        <p:spPr/>
        <p:txBody>
          <a:bodyPr/>
          <a:lstStyle/>
          <a:p>
            <a:pPr algn="ctr"/>
            <a:r>
              <a:rPr lang="fr-FR" b="1" dirty="0">
                <a:latin typeface="Trebuchet MS" panose="020B0603020202020204" pitchFamily="34" charset="0"/>
              </a:rPr>
              <a:t>CHOIX DU STEP</a:t>
            </a:r>
          </a:p>
        </p:txBody>
      </p:sp>
      <p:sp>
        <p:nvSpPr>
          <p:cNvPr id="3" name="Espace réservé du contenu 2">
            <a:extLst>
              <a:ext uri="{FF2B5EF4-FFF2-40B4-BE49-F238E27FC236}">
                <a16:creationId xmlns:a16="http://schemas.microsoft.com/office/drawing/2014/main" id="{E9CAD9BB-BC94-4517-B7AD-8D5BA79C91E1}"/>
              </a:ext>
            </a:extLst>
          </p:cNvPr>
          <p:cNvSpPr>
            <a:spLocks noGrp="1"/>
          </p:cNvSpPr>
          <p:nvPr>
            <p:ph idx="1"/>
          </p:nvPr>
        </p:nvSpPr>
        <p:spPr>
          <a:xfrm>
            <a:off x="680321" y="2148014"/>
            <a:ext cx="10515600" cy="4351338"/>
          </a:xfrm>
        </p:spPr>
        <p:txBody>
          <a:bodyPr>
            <a:normAutofit/>
          </a:bodyPr>
          <a:lstStyle/>
          <a:p>
            <a:r>
              <a:rPr lang="fr-FR" dirty="0">
                <a:latin typeface="Trebuchet MS" panose="020B0603020202020204" pitchFamily="34" charset="0"/>
              </a:rPr>
              <a:t>Il est important de choisir un </a:t>
            </a:r>
            <a:r>
              <a:rPr lang="fr-FR" dirty="0" err="1">
                <a:latin typeface="Trebuchet MS" panose="020B0603020202020204" pitchFamily="34" charset="0"/>
              </a:rPr>
              <a:t>step</a:t>
            </a:r>
            <a:r>
              <a:rPr lang="fr-FR" dirty="0">
                <a:latin typeface="Trebuchet MS" panose="020B0603020202020204" pitchFamily="34" charset="0"/>
              </a:rPr>
              <a:t> solide et résistant afin que l’élève puisse pratiquer en sécurité et que la durée de vie soit maximale( entre 40 et 65 euros)</a:t>
            </a:r>
          </a:p>
          <a:p>
            <a:r>
              <a:rPr lang="fr-FR" u="sng" dirty="0">
                <a:latin typeface="Trebuchet MS" panose="020B0603020202020204" pitchFamily="34" charset="0"/>
              </a:rPr>
              <a:t>4 critères:</a:t>
            </a:r>
          </a:p>
          <a:p>
            <a:r>
              <a:rPr lang="fr-FR" b="1" dirty="0">
                <a:latin typeface="Trebuchet MS" panose="020B0603020202020204" pitchFamily="34" charset="0"/>
              </a:rPr>
              <a:t>Réglable</a:t>
            </a:r>
            <a:r>
              <a:rPr lang="fr-FR" dirty="0">
                <a:latin typeface="Trebuchet MS" panose="020B0603020202020204" pitchFamily="34" charset="0"/>
              </a:rPr>
              <a:t>: Choisir un </a:t>
            </a:r>
            <a:r>
              <a:rPr lang="fr-FR" dirty="0" err="1">
                <a:latin typeface="Trebuchet MS" panose="020B0603020202020204" pitchFamily="34" charset="0"/>
              </a:rPr>
              <a:t>step</a:t>
            </a:r>
            <a:r>
              <a:rPr lang="fr-FR" dirty="0">
                <a:latin typeface="Trebuchet MS" panose="020B0603020202020204" pitchFamily="34" charset="0"/>
              </a:rPr>
              <a:t> avec différentes possibilités de réglages: hauteur  </a:t>
            </a:r>
          </a:p>
          <a:p>
            <a:r>
              <a:rPr lang="fr-FR" b="1" dirty="0">
                <a:latin typeface="Trebuchet MS" panose="020B0603020202020204" pitchFamily="34" charset="0"/>
              </a:rPr>
              <a:t>Résistant</a:t>
            </a:r>
            <a:r>
              <a:rPr lang="fr-FR" dirty="0">
                <a:latin typeface="Trebuchet MS" panose="020B0603020202020204" pitchFamily="34" charset="0"/>
              </a:rPr>
              <a:t>: Vérifier la </a:t>
            </a:r>
            <a:r>
              <a:rPr lang="fr-FR" b="1" dirty="0">
                <a:latin typeface="Trebuchet MS" panose="020B0603020202020204" pitchFamily="34" charset="0"/>
              </a:rPr>
              <a:t>solidité</a:t>
            </a:r>
            <a:r>
              <a:rPr lang="fr-FR" dirty="0">
                <a:latin typeface="Trebuchet MS" panose="020B0603020202020204" pitchFamily="34" charset="0"/>
              </a:rPr>
              <a:t> de la plate forme pour supporter le poids</a:t>
            </a:r>
          </a:p>
          <a:p>
            <a:r>
              <a:rPr lang="fr-FR" b="1" dirty="0">
                <a:latin typeface="Trebuchet MS" panose="020B0603020202020204" pitchFamily="34" charset="0"/>
              </a:rPr>
              <a:t>Adhérent</a:t>
            </a:r>
            <a:r>
              <a:rPr lang="fr-FR" dirty="0">
                <a:latin typeface="Trebuchet MS" panose="020B0603020202020204" pitchFamily="34" charset="0"/>
              </a:rPr>
              <a:t>: Opter pour un plateau antidérapant</a:t>
            </a:r>
          </a:p>
          <a:p>
            <a:r>
              <a:rPr lang="fr-FR" dirty="0">
                <a:latin typeface="Trebuchet MS" panose="020B0603020202020204" pitchFamily="34" charset="0"/>
              </a:rPr>
              <a:t> </a:t>
            </a:r>
            <a:r>
              <a:rPr lang="fr-FR" sz="2600" b="1" dirty="0">
                <a:latin typeface="Trebuchet MS" panose="020B0603020202020204" pitchFamily="34" charset="0"/>
              </a:rPr>
              <a:t>Stable</a:t>
            </a:r>
            <a:r>
              <a:rPr lang="fr-FR" dirty="0">
                <a:latin typeface="Trebuchet MS" panose="020B0603020202020204" pitchFamily="34" charset="0"/>
              </a:rPr>
              <a:t>: Choisir des </a:t>
            </a:r>
            <a:r>
              <a:rPr lang="fr-FR" dirty="0" err="1">
                <a:latin typeface="Trebuchet MS" panose="020B0603020202020204" pitchFamily="34" charset="0"/>
              </a:rPr>
              <a:t>steps</a:t>
            </a:r>
            <a:r>
              <a:rPr lang="fr-FR" dirty="0">
                <a:latin typeface="Trebuchet MS" panose="020B0603020202020204" pitchFamily="34" charset="0"/>
              </a:rPr>
              <a:t> plutôt grand  et assez long pour faciliter les apprentissages </a:t>
            </a:r>
          </a:p>
        </p:txBody>
      </p:sp>
      <p:pic>
        <p:nvPicPr>
          <p:cNvPr id="5" name="Image 4">
            <a:extLst>
              <a:ext uri="{FF2B5EF4-FFF2-40B4-BE49-F238E27FC236}">
                <a16:creationId xmlns:a16="http://schemas.microsoft.com/office/drawing/2014/main" id="{6EC99BFA-B811-4A70-A18D-1B6C801B5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270" y="458678"/>
            <a:ext cx="2804339" cy="1532412"/>
          </a:xfrm>
          <a:prstGeom prst="rect">
            <a:avLst/>
          </a:prstGeom>
        </p:spPr>
      </p:pic>
      <p:sp>
        <p:nvSpPr>
          <p:cNvPr id="6" name="Étoile : 5 branches 5">
            <a:extLst>
              <a:ext uri="{FF2B5EF4-FFF2-40B4-BE49-F238E27FC236}">
                <a16:creationId xmlns:a16="http://schemas.microsoft.com/office/drawing/2014/main" id="{6858BE17-7D17-465E-B7CE-CAD50885CDF3}"/>
              </a:ext>
            </a:extLst>
          </p:cNvPr>
          <p:cNvSpPr/>
          <p:nvPr/>
        </p:nvSpPr>
        <p:spPr>
          <a:xfrm>
            <a:off x="720435" y="2232075"/>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7A76E8F1-507F-461F-9E2F-1F017BB1CF00}"/>
              </a:ext>
            </a:extLst>
          </p:cNvPr>
          <p:cNvSpPr/>
          <p:nvPr/>
        </p:nvSpPr>
        <p:spPr>
          <a:xfrm>
            <a:off x="720435" y="3350828"/>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AAA3B619-06D9-4178-BA64-76BC6B1E9F17}"/>
              </a:ext>
            </a:extLst>
          </p:cNvPr>
          <p:cNvSpPr/>
          <p:nvPr/>
        </p:nvSpPr>
        <p:spPr>
          <a:xfrm>
            <a:off x="723206" y="3784019"/>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11D1B627-8AD3-4AE3-8E0A-83561D2E154D}"/>
              </a:ext>
            </a:extLst>
          </p:cNvPr>
          <p:cNvSpPr/>
          <p:nvPr/>
        </p:nvSpPr>
        <p:spPr>
          <a:xfrm>
            <a:off x="723206" y="4593298"/>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 5 branches 9">
            <a:extLst>
              <a:ext uri="{FF2B5EF4-FFF2-40B4-BE49-F238E27FC236}">
                <a16:creationId xmlns:a16="http://schemas.microsoft.com/office/drawing/2014/main" id="{E568B537-7258-467E-93F4-E000B48C0F1B}"/>
              </a:ext>
            </a:extLst>
          </p:cNvPr>
          <p:cNvSpPr/>
          <p:nvPr/>
        </p:nvSpPr>
        <p:spPr>
          <a:xfrm>
            <a:off x="723206" y="5025866"/>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 5 branches 10">
            <a:extLst>
              <a:ext uri="{FF2B5EF4-FFF2-40B4-BE49-F238E27FC236}">
                <a16:creationId xmlns:a16="http://schemas.microsoft.com/office/drawing/2014/main" id="{150EBB65-B2C1-48A0-A139-92097CB7C2EC}"/>
              </a:ext>
            </a:extLst>
          </p:cNvPr>
          <p:cNvSpPr/>
          <p:nvPr/>
        </p:nvSpPr>
        <p:spPr>
          <a:xfrm>
            <a:off x="723207" y="5504143"/>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54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E7530D-C491-4ED6-B24B-6C6D9777425A}"/>
              </a:ext>
            </a:extLst>
          </p:cNvPr>
          <p:cNvSpPr>
            <a:spLocks noGrp="1"/>
          </p:cNvSpPr>
          <p:nvPr>
            <p:ph type="title"/>
          </p:nvPr>
        </p:nvSpPr>
        <p:spPr/>
        <p:txBody>
          <a:bodyPr/>
          <a:lstStyle/>
          <a:p>
            <a:r>
              <a:rPr lang="fr-FR" dirty="0">
                <a:latin typeface="Trebuchet MS" panose="020B0603020202020204" pitchFamily="34" charset="0"/>
              </a:rPr>
              <a:t>           CHOIX DU CARDIO FM</a:t>
            </a:r>
          </a:p>
        </p:txBody>
      </p:sp>
      <p:sp>
        <p:nvSpPr>
          <p:cNvPr id="3" name="Espace réservé du contenu 2">
            <a:extLst>
              <a:ext uri="{FF2B5EF4-FFF2-40B4-BE49-F238E27FC236}">
                <a16:creationId xmlns:a16="http://schemas.microsoft.com/office/drawing/2014/main" id="{F310AFCE-EEA9-4D4E-ACFA-37B4A3610AB3}"/>
              </a:ext>
            </a:extLst>
          </p:cNvPr>
          <p:cNvSpPr>
            <a:spLocks noGrp="1"/>
          </p:cNvSpPr>
          <p:nvPr>
            <p:ph idx="1"/>
          </p:nvPr>
        </p:nvSpPr>
        <p:spPr>
          <a:xfrm>
            <a:off x="838200" y="2186609"/>
            <a:ext cx="10515600" cy="3990354"/>
          </a:xfrm>
        </p:spPr>
        <p:txBody>
          <a:bodyPr/>
          <a:lstStyle/>
          <a:p>
            <a:r>
              <a:rPr lang="fr-FR" dirty="0">
                <a:latin typeface="Trebuchet MS" panose="020B0603020202020204" pitchFamily="34" charset="0"/>
              </a:rPr>
              <a:t>Indispensable pour prendre des repères durant la séance et savoir si on est dans le bon objectif</a:t>
            </a:r>
          </a:p>
          <a:p>
            <a:r>
              <a:rPr lang="fr-FR" dirty="0">
                <a:latin typeface="Trebuchet MS" panose="020B0603020202020204" pitchFamily="34" charset="0"/>
              </a:rPr>
              <a:t>Permet de garder de la motivation et assure une certaine sécurité en situant l’élève dans sa zone cible</a:t>
            </a:r>
          </a:p>
          <a:p>
            <a:r>
              <a:rPr lang="fr-FR" dirty="0">
                <a:latin typeface="Trebuchet MS" panose="020B0603020202020204" pitchFamily="34" charset="0"/>
              </a:rPr>
              <a:t>Permet d’associer une sensation de fatigue et d’essoufflement à une  Fréquence cardiaque</a:t>
            </a:r>
          </a:p>
          <a:p>
            <a:r>
              <a:rPr lang="fr-FR" dirty="0">
                <a:latin typeface="Trebuchet MS" panose="020B0603020202020204" pitchFamily="34" charset="0"/>
              </a:rPr>
              <a:t>Préférez plutôt des </a:t>
            </a:r>
            <a:r>
              <a:rPr lang="fr-FR" dirty="0" err="1">
                <a:latin typeface="Trebuchet MS" panose="020B0603020202020204" pitchFamily="34" charset="0"/>
              </a:rPr>
              <a:t>cardios</a:t>
            </a:r>
            <a:r>
              <a:rPr lang="fr-FR" dirty="0">
                <a:latin typeface="Trebuchet MS" panose="020B0603020202020204" pitchFamily="34" charset="0"/>
              </a:rPr>
              <a:t> encodés  cela évite les problèmes d’interférence entre les différents </a:t>
            </a:r>
            <a:r>
              <a:rPr lang="fr-FR" dirty="0" err="1">
                <a:latin typeface="Trebuchet MS" panose="020B0603020202020204" pitchFamily="34" charset="0"/>
              </a:rPr>
              <a:t>cardios</a:t>
            </a:r>
            <a:r>
              <a:rPr lang="fr-FR" dirty="0">
                <a:latin typeface="Trebuchet MS" panose="020B0603020202020204" pitchFamily="34" charset="0"/>
              </a:rPr>
              <a:t> ( entre 20 et 40 euros)</a:t>
            </a:r>
          </a:p>
          <a:p>
            <a:endParaRPr lang="fr-FR" dirty="0"/>
          </a:p>
        </p:txBody>
      </p:sp>
      <p:pic>
        <p:nvPicPr>
          <p:cNvPr id="5" name="Image 4">
            <a:extLst>
              <a:ext uri="{FF2B5EF4-FFF2-40B4-BE49-F238E27FC236}">
                <a16:creationId xmlns:a16="http://schemas.microsoft.com/office/drawing/2014/main" id="{3ECD7E52-D3F1-4B5F-AB2E-85B9BA556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347" y="484576"/>
            <a:ext cx="1823670" cy="1525812"/>
          </a:xfrm>
          <a:prstGeom prst="rect">
            <a:avLst/>
          </a:prstGeom>
        </p:spPr>
      </p:pic>
    </p:spTree>
    <p:extLst>
      <p:ext uri="{BB962C8B-B14F-4D97-AF65-F5344CB8AC3E}">
        <p14:creationId xmlns:p14="http://schemas.microsoft.com/office/powerpoint/2010/main" val="14980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33475-B987-486E-B6D0-C1E7F4E6E86A}"/>
              </a:ext>
            </a:extLst>
          </p:cNvPr>
          <p:cNvSpPr>
            <a:spLocks noGrp="1"/>
          </p:cNvSpPr>
          <p:nvPr>
            <p:ph type="title"/>
          </p:nvPr>
        </p:nvSpPr>
        <p:spPr>
          <a:xfrm>
            <a:off x="0" y="319400"/>
            <a:ext cx="10297192" cy="1400530"/>
          </a:xfrm>
        </p:spPr>
        <p:txBody>
          <a:bodyPr/>
          <a:lstStyle/>
          <a:p>
            <a:pPr algn="r"/>
            <a:r>
              <a:rPr lang="fr-FR" dirty="0"/>
              <a:t>Définitions et logique interne du STEP</a:t>
            </a:r>
          </a:p>
        </p:txBody>
      </p:sp>
      <p:sp>
        <p:nvSpPr>
          <p:cNvPr id="3" name="Espace réservé du contenu 2">
            <a:extLst>
              <a:ext uri="{FF2B5EF4-FFF2-40B4-BE49-F238E27FC236}">
                <a16:creationId xmlns:a16="http://schemas.microsoft.com/office/drawing/2014/main" id="{D2BBD660-ED35-4B26-9CC5-DC782AABD0F1}"/>
              </a:ext>
            </a:extLst>
          </p:cNvPr>
          <p:cNvSpPr>
            <a:spLocks noGrp="1"/>
          </p:cNvSpPr>
          <p:nvPr>
            <p:ph idx="1"/>
          </p:nvPr>
        </p:nvSpPr>
        <p:spPr/>
        <p:txBody>
          <a:bodyPr>
            <a:normAutofit lnSpcReduction="10000"/>
          </a:bodyPr>
          <a:lstStyle/>
          <a:p>
            <a:pPr marL="0" indent="0">
              <a:buNone/>
            </a:pPr>
            <a:r>
              <a:rPr lang="fr-FR" sz="2000" dirty="0">
                <a:cs typeface="Trebuchet MS"/>
              </a:rPr>
              <a:t>«  Dans un milieu stabilisé sans incertitude, activité de production de formes dans un cadre contraignant balisé par le support matériel (le STEP), avec un code de référence, en relation avec un rythme musical cadré. »</a:t>
            </a:r>
          </a:p>
          <a:p>
            <a:endParaRPr lang="fr-FR" sz="2000" dirty="0">
              <a:cs typeface="Trebuchet MS"/>
            </a:endParaRPr>
          </a:p>
          <a:p>
            <a:pPr marL="0" indent="0">
              <a:buNone/>
            </a:pPr>
            <a:r>
              <a:rPr lang="fr-FR" sz="2000" dirty="0">
                <a:cs typeface="Trebuchet MS"/>
              </a:rPr>
              <a:t>Le but est de produire un enchainement de pas et de mouvements de bras codifiés ou non, à une intensité et un niveau de coordination que l’élève doit gérer, au regard de son projet et de ses ressources personnelles.</a:t>
            </a:r>
          </a:p>
          <a:p>
            <a:endParaRPr lang="fr-FR" sz="2000" dirty="0">
              <a:cs typeface="Trebuchet MS"/>
            </a:endParaRPr>
          </a:p>
          <a:p>
            <a:pPr marL="0" indent="0">
              <a:buNone/>
            </a:pPr>
            <a:r>
              <a:rPr lang="fr-FR" sz="2000" dirty="0">
                <a:cs typeface="Trebuchet MS"/>
              </a:rPr>
              <a:t>Logique scolaire: Il s’agira donc de permettre à l’élève de gérer un niveau d’effort adapté à sa coordination et sa dissociation notamment des jambes puis des bras. Pour cela il devra s’engager dans un projet physique et technique.</a:t>
            </a:r>
          </a:p>
          <a:p>
            <a:endParaRPr lang="fr-FR" dirty="0"/>
          </a:p>
        </p:txBody>
      </p:sp>
      <p:pic>
        <p:nvPicPr>
          <p:cNvPr id="4" name="Graphique 3" descr="Engrenage">
            <a:extLst>
              <a:ext uri="{FF2B5EF4-FFF2-40B4-BE49-F238E27FC236}">
                <a16:creationId xmlns:a16="http://schemas.microsoft.com/office/drawing/2014/main" id="{12D02981-5037-4BFF-9124-6C730E6FF5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047" y="4737795"/>
            <a:ext cx="364831" cy="364831"/>
          </a:xfrm>
          <a:prstGeom prst="rect">
            <a:avLst/>
          </a:prstGeom>
        </p:spPr>
      </p:pic>
      <p:pic>
        <p:nvPicPr>
          <p:cNvPr id="5" name="Graphique 4" descr="Engrenage">
            <a:extLst>
              <a:ext uri="{FF2B5EF4-FFF2-40B4-BE49-F238E27FC236}">
                <a16:creationId xmlns:a16="http://schemas.microsoft.com/office/drawing/2014/main" id="{052F7D06-AF32-4116-BF76-036044D5BA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048" y="3522126"/>
            <a:ext cx="364831" cy="364831"/>
          </a:xfrm>
          <a:prstGeom prst="rect">
            <a:avLst/>
          </a:prstGeom>
        </p:spPr>
      </p:pic>
      <p:pic>
        <p:nvPicPr>
          <p:cNvPr id="6" name="Graphique 5" descr="Engrenage">
            <a:extLst>
              <a:ext uri="{FF2B5EF4-FFF2-40B4-BE49-F238E27FC236}">
                <a16:creationId xmlns:a16="http://schemas.microsoft.com/office/drawing/2014/main" id="{F0C7A099-E259-4B4C-BBB6-EA39D198E9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048" y="2306457"/>
            <a:ext cx="364831" cy="364831"/>
          </a:xfrm>
          <a:prstGeom prst="rect">
            <a:avLst/>
          </a:prstGeom>
        </p:spPr>
      </p:pic>
      <p:sp>
        <p:nvSpPr>
          <p:cNvPr id="7" name="ZoneTexte 6">
            <a:extLst>
              <a:ext uri="{FF2B5EF4-FFF2-40B4-BE49-F238E27FC236}">
                <a16:creationId xmlns:a16="http://schemas.microsoft.com/office/drawing/2014/main" id="{C79C99A7-D01D-4844-B2FB-0E78B36892E4}"/>
              </a:ext>
            </a:extLst>
          </p:cNvPr>
          <p:cNvSpPr txBox="1"/>
          <p:nvPr/>
        </p:nvSpPr>
        <p:spPr>
          <a:xfrm>
            <a:off x="10885762" y="931246"/>
            <a:ext cx="841664" cy="369332"/>
          </a:xfrm>
          <a:prstGeom prst="rect">
            <a:avLst/>
          </a:prstGeom>
          <a:noFill/>
        </p:spPr>
        <p:txBody>
          <a:bodyPr wrap="square" rtlCol="0">
            <a:spAutoFit/>
          </a:bodyPr>
          <a:lstStyle/>
          <a:p>
            <a:r>
              <a:rPr lang="fr-FR" i="1" dirty="0" err="1">
                <a:solidFill>
                  <a:schemeClr val="accent1">
                    <a:lumMod val="40000"/>
                    <a:lumOff val="60000"/>
                  </a:schemeClr>
                </a:solidFill>
              </a:rPr>
              <a:t>Babs</a:t>
            </a:r>
            <a:endParaRPr lang="fr-FR" i="1" dirty="0">
              <a:solidFill>
                <a:schemeClr val="accent1">
                  <a:lumMod val="40000"/>
                  <a:lumOff val="60000"/>
                </a:schemeClr>
              </a:solidFill>
            </a:endParaRPr>
          </a:p>
        </p:txBody>
      </p:sp>
    </p:spTree>
    <p:extLst>
      <p:ext uri="{BB962C8B-B14F-4D97-AF65-F5344CB8AC3E}">
        <p14:creationId xmlns:p14="http://schemas.microsoft.com/office/powerpoint/2010/main" val="3698549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8A52E-D29D-4C1C-8C99-936A93F39942}"/>
              </a:ext>
            </a:extLst>
          </p:cNvPr>
          <p:cNvSpPr>
            <a:spLocks noGrp="1"/>
          </p:cNvSpPr>
          <p:nvPr>
            <p:ph type="title"/>
          </p:nvPr>
        </p:nvSpPr>
        <p:spPr/>
        <p:txBody>
          <a:bodyPr/>
          <a:lstStyle/>
          <a:p>
            <a:r>
              <a:rPr lang="fr-FR" b="1" dirty="0">
                <a:latin typeface="Trebuchet MS" panose="020B0603020202020204" pitchFamily="34" charset="0"/>
              </a:rPr>
              <a:t>   CHOIX DE LA MUSIQUE</a:t>
            </a:r>
          </a:p>
        </p:txBody>
      </p:sp>
      <p:sp>
        <p:nvSpPr>
          <p:cNvPr id="3" name="Espace réservé du contenu 2">
            <a:extLst>
              <a:ext uri="{FF2B5EF4-FFF2-40B4-BE49-F238E27FC236}">
                <a16:creationId xmlns:a16="http://schemas.microsoft.com/office/drawing/2014/main" id="{A77CAD0C-8153-47B7-A572-9A7BA6C0FE90}"/>
              </a:ext>
            </a:extLst>
          </p:cNvPr>
          <p:cNvSpPr>
            <a:spLocks noGrp="1"/>
          </p:cNvSpPr>
          <p:nvPr>
            <p:ph idx="1"/>
          </p:nvPr>
        </p:nvSpPr>
        <p:spPr>
          <a:xfrm>
            <a:off x="838200" y="2822713"/>
            <a:ext cx="10515600" cy="3354250"/>
          </a:xfrm>
        </p:spPr>
        <p:txBody>
          <a:bodyPr>
            <a:normAutofit/>
          </a:bodyPr>
          <a:lstStyle/>
          <a:p>
            <a:r>
              <a:rPr lang="fr-FR" dirty="0">
                <a:latin typeface="Trebuchet MS" panose="020B0603020202020204" pitchFamily="34" charset="0"/>
              </a:rPr>
              <a:t>Il faut au minimum une sono ou mini chaine suffisamment puissante pour un gymnase avec une télécommande , un ou plusieurs port USB, un lecteur CD et une connectique permettant de relier un téléphone ou lecteur MP3( Bluetooth)</a:t>
            </a:r>
          </a:p>
          <a:p>
            <a:r>
              <a:rPr lang="fr-FR" dirty="0">
                <a:latin typeface="Trebuchet MS" panose="020B0603020202020204" pitchFamily="34" charset="0"/>
              </a:rPr>
              <a:t>Prévoir une enceinte extérieure sans fil pour la déplacer dans le gymnase( entre 250 et 350 euros)</a:t>
            </a:r>
          </a:p>
          <a:p>
            <a:r>
              <a:rPr lang="fr-FR" dirty="0">
                <a:latin typeface="Trebuchet MS" panose="020B0603020202020204" pitchFamily="34" charset="0"/>
              </a:rPr>
              <a:t>Il faut une musique plutôt récente avec des jeux de clés organisées par BPM</a:t>
            </a:r>
          </a:p>
          <a:p>
            <a:endParaRPr lang="fr-FR" dirty="0"/>
          </a:p>
        </p:txBody>
      </p:sp>
      <p:pic>
        <p:nvPicPr>
          <p:cNvPr id="5" name="Image 4">
            <a:extLst>
              <a:ext uri="{FF2B5EF4-FFF2-40B4-BE49-F238E27FC236}">
                <a16:creationId xmlns:a16="http://schemas.microsoft.com/office/drawing/2014/main" id="{B61E3BAE-8DF0-46CE-9E95-E6E37CC3B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245" y="275303"/>
            <a:ext cx="3758221" cy="2003690"/>
          </a:xfrm>
          <a:prstGeom prst="rect">
            <a:avLst/>
          </a:prstGeom>
        </p:spPr>
      </p:pic>
      <p:sp>
        <p:nvSpPr>
          <p:cNvPr id="6" name="Étoile : 5 branches 5">
            <a:extLst>
              <a:ext uri="{FF2B5EF4-FFF2-40B4-BE49-F238E27FC236}">
                <a16:creationId xmlns:a16="http://schemas.microsoft.com/office/drawing/2014/main" id="{52523BD5-83F3-412A-8D47-C3E1427A3180}"/>
              </a:ext>
            </a:extLst>
          </p:cNvPr>
          <p:cNvSpPr/>
          <p:nvPr/>
        </p:nvSpPr>
        <p:spPr>
          <a:xfrm>
            <a:off x="870065" y="4321387"/>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3FCBC838-1784-4290-A6DD-1D2DD919FE10}"/>
              </a:ext>
            </a:extLst>
          </p:cNvPr>
          <p:cNvSpPr/>
          <p:nvPr/>
        </p:nvSpPr>
        <p:spPr>
          <a:xfrm>
            <a:off x="870065" y="2899593"/>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2D9E94F0-18C2-48A8-9677-8ABE2ED7CF08}"/>
              </a:ext>
            </a:extLst>
          </p:cNvPr>
          <p:cNvSpPr/>
          <p:nvPr/>
        </p:nvSpPr>
        <p:spPr>
          <a:xfrm>
            <a:off x="870065" y="5133355"/>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324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FEE1D-A014-4F4D-83E6-EC23D273DEC1}"/>
              </a:ext>
            </a:extLst>
          </p:cNvPr>
          <p:cNvSpPr>
            <a:spLocks noGrp="1"/>
          </p:cNvSpPr>
          <p:nvPr>
            <p:ph type="title"/>
          </p:nvPr>
        </p:nvSpPr>
        <p:spPr/>
        <p:txBody>
          <a:bodyPr/>
          <a:lstStyle/>
          <a:p>
            <a:pPr algn="ctr"/>
            <a:r>
              <a:rPr lang="fr-FR" b="1" dirty="0">
                <a:latin typeface="Trebuchet MS" panose="020B0603020202020204" pitchFamily="34" charset="0"/>
              </a:rPr>
              <a:t>BPM</a:t>
            </a:r>
          </a:p>
        </p:txBody>
      </p:sp>
      <p:sp>
        <p:nvSpPr>
          <p:cNvPr id="3" name="Espace réservé du contenu 2">
            <a:extLst>
              <a:ext uri="{FF2B5EF4-FFF2-40B4-BE49-F238E27FC236}">
                <a16:creationId xmlns:a16="http://schemas.microsoft.com/office/drawing/2014/main" id="{13CD4522-E68B-4722-AB79-98B3AA878749}"/>
              </a:ext>
            </a:extLst>
          </p:cNvPr>
          <p:cNvSpPr>
            <a:spLocks noGrp="1"/>
          </p:cNvSpPr>
          <p:nvPr>
            <p:ph idx="1"/>
          </p:nvPr>
        </p:nvSpPr>
        <p:spPr>
          <a:xfrm>
            <a:off x="838200" y="2179573"/>
            <a:ext cx="10515600" cy="4351338"/>
          </a:xfrm>
        </p:spPr>
        <p:txBody>
          <a:bodyPr>
            <a:normAutofit/>
          </a:bodyPr>
          <a:lstStyle/>
          <a:p>
            <a:r>
              <a:rPr lang="fr-FR" dirty="0">
                <a:latin typeface="Trebuchet MS" panose="020B0603020202020204" pitchFamily="34" charset="0"/>
              </a:rPr>
              <a:t>Certains </a:t>
            </a:r>
            <a:r>
              <a:rPr lang="fr-FR" i="1" dirty="0">
                <a:latin typeface="Trebuchet MS" panose="020B0603020202020204" pitchFamily="34" charset="0"/>
              </a:rPr>
              <a:t>logiciels</a:t>
            </a:r>
            <a:r>
              <a:rPr lang="fr-FR" dirty="0">
                <a:latin typeface="Trebuchet MS" panose="020B0603020202020204" pitchFamily="34" charset="0"/>
              </a:rPr>
              <a:t> permettent d’accélérer  ou de baisser les BPM: </a:t>
            </a:r>
            <a:r>
              <a:rPr lang="fr-FR" dirty="0" err="1">
                <a:latin typeface="Trebuchet MS" panose="020B0603020202020204" pitchFamily="34" charset="0"/>
              </a:rPr>
              <a:t>Néro</a:t>
            </a:r>
            <a:r>
              <a:rPr lang="fr-FR" dirty="0">
                <a:latin typeface="Trebuchet MS" panose="020B0603020202020204" pitchFamily="34" charset="0"/>
              </a:rPr>
              <a:t>, Music-maker , Audacity..</a:t>
            </a:r>
          </a:p>
          <a:p>
            <a:r>
              <a:rPr lang="fr-FR" dirty="0">
                <a:latin typeface="Trebuchet MS" panose="020B0603020202020204" pitchFamily="34" charset="0"/>
              </a:rPr>
              <a:t>Il existe aussi des sites pour acheter des CD tout prêt : multirax.fr, eurothemix.com</a:t>
            </a:r>
          </a:p>
          <a:p>
            <a:r>
              <a:rPr lang="fr-FR" dirty="0">
                <a:latin typeface="Trebuchet MS" panose="020B0603020202020204" pitchFamily="34" charset="0"/>
              </a:rPr>
              <a:t>Enfin de nombreuses playlists existent sur différentes plateformes: </a:t>
            </a:r>
            <a:r>
              <a:rPr lang="fr-FR" dirty="0" err="1">
                <a:latin typeface="Trebuchet MS" panose="020B0603020202020204" pitchFamily="34" charset="0"/>
              </a:rPr>
              <a:t>Youtube</a:t>
            </a:r>
            <a:r>
              <a:rPr lang="fr-FR" dirty="0">
                <a:latin typeface="Trebuchet MS" panose="020B0603020202020204" pitchFamily="34" charset="0"/>
              </a:rPr>
              <a:t> , Spotify…</a:t>
            </a:r>
          </a:p>
          <a:p>
            <a:endParaRPr lang="fr-FR" dirty="0"/>
          </a:p>
          <a:p>
            <a:endParaRPr lang="fr-FR" dirty="0"/>
          </a:p>
        </p:txBody>
      </p:sp>
      <p:sp>
        <p:nvSpPr>
          <p:cNvPr id="4" name="Étoile : 5 branches 3">
            <a:extLst>
              <a:ext uri="{FF2B5EF4-FFF2-40B4-BE49-F238E27FC236}">
                <a16:creationId xmlns:a16="http://schemas.microsoft.com/office/drawing/2014/main" id="{A5BE6EA1-A037-4A97-ABA8-442543A6715D}"/>
              </a:ext>
            </a:extLst>
          </p:cNvPr>
          <p:cNvSpPr/>
          <p:nvPr/>
        </p:nvSpPr>
        <p:spPr>
          <a:xfrm>
            <a:off x="895004" y="3814623"/>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Étoile : 5 branches 4">
            <a:extLst>
              <a:ext uri="{FF2B5EF4-FFF2-40B4-BE49-F238E27FC236}">
                <a16:creationId xmlns:a16="http://schemas.microsoft.com/office/drawing/2014/main" id="{D6113848-14C3-4488-81DF-AE491E417A64}"/>
              </a:ext>
            </a:extLst>
          </p:cNvPr>
          <p:cNvSpPr/>
          <p:nvPr/>
        </p:nvSpPr>
        <p:spPr>
          <a:xfrm>
            <a:off x="895003" y="2246661"/>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F17D74F2-5EB1-4A88-85C2-515F71B328E8}"/>
              </a:ext>
            </a:extLst>
          </p:cNvPr>
          <p:cNvSpPr/>
          <p:nvPr/>
        </p:nvSpPr>
        <p:spPr>
          <a:xfrm>
            <a:off x="895358" y="3030642"/>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446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5A9CF-A560-40B2-BB47-07E97C62D397}"/>
              </a:ext>
            </a:extLst>
          </p:cNvPr>
          <p:cNvSpPr>
            <a:spLocks noGrp="1"/>
          </p:cNvSpPr>
          <p:nvPr>
            <p:ph type="title"/>
          </p:nvPr>
        </p:nvSpPr>
        <p:spPr/>
        <p:txBody>
          <a:bodyPr/>
          <a:lstStyle/>
          <a:p>
            <a:pPr algn="ctr"/>
            <a:r>
              <a:rPr lang="fr-FR" dirty="0">
                <a:latin typeface="Trebuchet MS" panose="020B0603020202020204" pitchFamily="34" charset="0"/>
              </a:rPr>
              <a:t>PLAYLISTS</a:t>
            </a:r>
          </a:p>
        </p:txBody>
      </p:sp>
      <p:sp>
        <p:nvSpPr>
          <p:cNvPr id="3" name="Espace réservé du contenu 2">
            <a:extLst>
              <a:ext uri="{FF2B5EF4-FFF2-40B4-BE49-F238E27FC236}">
                <a16:creationId xmlns:a16="http://schemas.microsoft.com/office/drawing/2014/main" id="{AD95EE5E-9465-4E5B-B71B-C433DFDF9848}"/>
              </a:ext>
            </a:extLst>
          </p:cNvPr>
          <p:cNvSpPr>
            <a:spLocks noGrp="1"/>
          </p:cNvSpPr>
          <p:nvPr>
            <p:ph idx="1"/>
          </p:nvPr>
        </p:nvSpPr>
        <p:spPr>
          <a:xfrm>
            <a:off x="838200" y="2125386"/>
            <a:ext cx="10515600" cy="4658406"/>
          </a:xfrm>
        </p:spPr>
        <p:txBody>
          <a:bodyPr>
            <a:normAutofit fontScale="92500" lnSpcReduction="10000"/>
          </a:bodyPr>
          <a:lstStyle/>
          <a:p>
            <a:r>
              <a:rPr lang="fr-FR" sz="1900" dirty="0">
                <a:latin typeface="Trebuchet MS" panose="020B0603020202020204" pitchFamily="34" charset="0"/>
              </a:rPr>
              <a:t>Il existe différents styles musicaux: </a:t>
            </a:r>
            <a:r>
              <a:rPr lang="fr-FR" sz="1900" i="1" dirty="0">
                <a:latin typeface="Trebuchet MS" panose="020B0603020202020204" pitchFamily="34" charset="0"/>
              </a:rPr>
              <a:t>Techno</a:t>
            </a:r>
            <a:r>
              <a:rPr lang="fr-FR" sz="1900" dirty="0">
                <a:latin typeface="Trebuchet MS" panose="020B0603020202020204" pitchFamily="34" charset="0"/>
              </a:rPr>
              <a:t> dance house, Musique </a:t>
            </a:r>
            <a:r>
              <a:rPr lang="fr-FR" sz="1900" i="1" dirty="0">
                <a:latin typeface="Trebuchet MS" panose="020B0603020202020204" pitchFamily="34" charset="0"/>
              </a:rPr>
              <a:t>sud-américaine</a:t>
            </a:r>
            <a:r>
              <a:rPr lang="fr-FR" sz="1900" dirty="0">
                <a:latin typeface="Trebuchet MS" panose="020B0603020202020204" pitchFamily="34" charset="0"/>
              </a:rPr>
              <a:t> et enfin les musiques </a:t>
            </a:r>
            <a:r>
              <a:rPr lang="fr-FR" sz="1900" i="1" dirty="0">
                <a:latin typeface="Trebuchet MS" panose="020B0603020202020204" pitchFamily="34" charset="0"/>
              </a:rPr>
              <a:t>funk/ rap.</a:t>
            </a:r>
          </a:p>
          <a:p>
            <a:pPr marL="0" indent="0">
              <a:buNone/>
            </a:pPr>
            <a:r>
              <a:rPr lang="fr-FR" sz="1900" dirty="0">
                <a:latin typeface="Trebuchet MS" panose="020B0603020202020204" pitchFamily="34" charset="0"/>
              </a:rPr>
              <a:t>   Les élèves peuvent également proposer leur propre playlist en leur expliquant la notion de          </a:t>
            </a:r>
          </a:p>
          <a:p>
            <a:pPr marL="0" indent="0">
              <a:buNone/>
            </a:pPr>
            <a:r>
              <a:rPr lang="fr-FR" sz="1900" dirty="0">
                <a:latin typeface="Trebuchet MS" panose="020B0603020202020204" pitchFamily="34" charset="0"/>
              </a:rPr>
              <a:t>   BPM.</a:t>
            </a:r>
          </a:p>
          <a:p>
            <a:endParaRPr lang="fr-FR" sz="1900" i="1" dirty="0">
              <a:latin typeface="Trebuchet MS" panose="020B0603020202020204" pitchFamily="34" charset="0"/>
            </a:endParaRPr>
          </a:p>
          <a:p>
            <a:r>
              <a:rPr lang="fr-FR" sz="1900" b="1" u="sng" dirty="0">
                <a:latin typeface="Trebuchet MS" panose="020B0603020202020204" pitchFamily="34" charset="0"/>
              </a:rPr>
              <a:t>125BPM</a:t>
            </a:r>
            <a:r>
              <a:rPr lang="fr-FR" sz="1900" dirty="0">
                <a:latin typeface="Trebuchet MS" panose="020B0603020202020204" pitchFamily="34" charset="0"/>
              </a:rPr>
              <a:t> :https://www.youtube.com/watch?v=Y1hJn7bM2Tk, </a:t>
            </a:r>
            <a:r>
              <a:rPr lang="fr-FR" sz="1900" dirty="0">
                <a:solidFill>
                  <a:schemeClr val="accent6">
                    <a:lumMod val="20000"/>
                    <a:lumOff val="80000"/>
                  </a:schemeClr>
                </a:solidFill>
                <a:latin typeface="Trebuchet MS" panose="020B0603020202020204" pitchFamily="34" charset="0"/>
                <a:hlinkClick r:id="rId2"/>
              </a:rPr>
              <a:t>https://www.youtube.com/watch?v=ZHrvAw4RwaI</a:t>
            </a:r>
            <a:endParaRPr lang="fr-FR" sz="1900" dirty="0">
              <a:solidFill>
                <a:schemeClr val="accent6">
                  <a:lumMod val="20000"/>
                  <a:lumOff val="80000"/>
                </a:schemeClr>
              </a:solidFill>
              <a:latin typeface="Trebuchet MS" panose="020B0603020202020204" pitchFamily="34" charset="0"/>
            </a:endParaRPr>
          </a:p>
          <a:p>
            <a:endParaRPr lang="fr-FR" sz="1900" dirty="0">
              <a:latin typeface="Trebuchet MS" panose="020B0603020202020204" pitchFamily="34" charset="0"/>
            </a:endParaRPr>
          </a:p>
          <a:p>
            <a:r>
              <a:rPr lang="fr-FR" sz="1900" b="1" u="sng" dirty="0">
                <a:latin typeface="Trebuchet MS" panose="020B0603020202020204" pitchFamily="34" charset="0"/>
              </a:rPr>
              <a:t>130 BPM : </a:t>
            </a:r>
            <a:r>
              <a:rPr lang="fr-FR" sz="1900" b="1" dirty="0">
                <a:latin typeface="Trebuchet MS" panose="020B0603020202020204" pitchFamily="34" charset="0"/>
                <a:hlinkClick r:id="rId3"/>
              </a:rPr>
              <a:t>https://www.youtube.com/watch?v=Dvahg29X-fM</a:t>
            </a:r>
            <a:r>
              <a:rPr lang="fr-FR" sz="1900" b="1" dirty="0">
                <a:latin typeface="Trebuchet MS" panose="020B0603020202020204" pitchFamily="34" charset="0"/>
              </a:rPr>
              <a:t>, </a:t>
            </a:r>
            <a:r>
              <a:rPr lang="fr-FR" sz="1900" b="1" dirty="0">
                <a:latin typeface="Trebuchet MS" panose="020B0603020202020204" pitchFamily="34" charset="0"/>
                <a:hlinkClick r:id="rId4"/>
              </a:rPr>
              <a:t>https://www.youtube.com/watch?v=lXYKGEI8yAE</a:t>
            </a:r>
            <a:endParaRPr lang="fr-FR" sz="1900" b="1" dirty="0">
              <a:latin typeface="Trebuchet MS" panose="020B0603020202020204" pitchFamily="34" charset="0"/>
            </a:endParaRPr>
          </a:p>
          <a:p>
            <a:endParaRPr lang="fr-FR" sz="1900" b="1" dirty="0">
              <a:latin typeface="Trebuchet MS" panose="020B0603020202020204" pitchFamily="34" charset="0"/>
            </a:endParaRPr>
          </a:p>
          <a:p>
            <a:r>
              <a:rPr lang="fr-FR" sz="1900" b="1" u="sng" dirty="0">
                <a:latin typeface="Trebuchet MS" panose="020B0603020202020204" pitchFamily="34" charset="0"/>
              </a:rPr>
              <a:t>135 BPM </a:t>
            </a:r>
            <a:r>
              <a:rPr lang="fr-FR" sz="1900" b="1" dirty="0">
                <a:latin typeface="Trebuchet MS" panose="020B0603020202020204" pitchFamily="34" charset="0"/>
              </a:rPr>
              <a:t>:https://www.youtube.com/watch?v=5OqpRnLmOno, </a:t>
            </a:r>
            <a:r>
              <a:rPr lang="fr-FR" sz="1900" b="1" dirty="0">
                <a:latin typeface="Trebuchet MS" panose="020B0603020202020204" pitchFamily="34" charset="0"/>
                <a:hlinkClick r:id="rId5"/>
              </a:rPr>
              <a:t>https://www.youtube.com/watch?v=enNW6swI5fY</a:t>
            </a:r>
            <a:endParaRPr lang="fr-FR" sz="1900" b="1" dirty="0">
              <a:latin typeface="Trebuchet MS" panose="020B0603020202020204" pitchFamily="34" charset="0"/>
            </a:endParaRPr>
          </a:p>
          <a:p>
            <a:pPr marL="0" indent="0">
              <a:buNone/>
            </a:pPr>
            <a:endParaRPr lang="fr-FR" sz="1900" b="1" dirty="0">
              <a:latin typeface="Trebuchet MS" panose="020B0603020202020204" pitchFamily="34" charset="0"/>
            </a:endParaRPr>
          </a:p>
          <a:p>
            <a:r>
              <a:rPr lang="fr-FR" sz="1900" b="1" dirty="0">
                <a:latin typeface="Trebuchet MS" panose="020B0603020202020204" pitchFamily="34" charset="0"/>
              </a:rPr>
              <a:t>  SPOTIFY</a:t>
            </a:r>
            <a:r>
              <a:rPr lang="fr-FR" sz="1900" dirty="0">
                <a:latin typeface="Trebuchet MS" panose="020B0603020202020204" pitchFamily="34" charset="0"/>
              </a:rPr>
              <a:t>: STEP 125 BPM  , STEP 130 BPM, STEP 135 BPM  </a:t>
            </a:r>
          </a:p>
          <a:p>
            <a:endParaRPr lang="fr-FR" dirty="0"/>
          </a:p>
        </p:txBody>
      </p:sp>
      <p:sp>
        <p:nvSpPr>
          <p:cNvPr id="4" name="Étoile : 5 branches 3">
            <a:extLst>
              <a:ext uri="{FF2B5EF4-FFF2-40B4-BE49-F238E27FC236}">
                <a16:creationId xmlns:a16="http://schemas.microsoft.com/office/drawing/2014/main" id="{3630CDDA-4B42-47E3-952B-6AEE4956B6FF}"/>
              </a:ext>
            </a:extLst>
          </p:cNvPr>
          <p:cNvSpPr/>
          <p:nvPr/>
        </p:nvSpPr>
        <p:spPr>
          <a:xfrm>
            <a:off x="840971" y="2137895"/>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Étoile : 5 branches 4">
            <a:extLst>
              <a:ext uri="{FF2B5EF4-FFF2-40B4-BE49-F238E27FC236}">
                <a16:creationId xmlns:a16="http://schemas.microsoft.com/office/drawing/2014/main" id="{52ED233E-C784-4971-9594-D0F4F7CB4BA9}"/>
              </a:ext>
            </a:extLst>
          </p:cNvPr>
          <p:cNvSpPr/>
          <p:nvPr/>
        </p:nvSpPr>
        <p:spPr>
          <a:xfrm>
            <a:off x="868679" y="5549173"/>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Étoile : 5 branches 5">
            <a:extLst>
              <a:ext uri="{FF2B5EF4-FFF2-40B4-BE49-F238E27FC236}">
                <a16:creationId xmlns:a16="http://schemas.microsoft.com/office/drawing/2014/main" id="{CB643312-2B17-4460-9295-D756B10A0D75}"/>
              </a:ext>
            </a:extLst>
          </p:cNvPr>
          <p:cNvSpPr/>
          <p:nvPr/>
        </p:nvSpPr>
        <p:spPr>
          <a:xfrm>
            <a:off x="868678" y="6483755"/>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921A77DA-E600-482C-804F-A6E11913CFEC}"/>
              </a:ext>
            </a:extLst>
          </p:cNvPr>
          <p:cNvSpPr/>
          <p:nvPr/>
        </p:nvSpPr>
        <p:spPr>
          <a:xfrm>
            <a:off x="868680" y="3721460"/>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 5 branches 7">
            <a:extLst>
              <a:ext uri="{FF2B5EF4-FFF2-40B4-BE49-F238E27FC236}">
                <a16:creationId xmlns:a16="http://schemas.microsoft.com/office/drawing/2014/main" id="{2446281F-2B68-4C18-AE15-6CB8A8BDB31A}"/>
              </a:ext>
            </a:extLst>
          </p:cNvPr>
          <p:cNvSpPr/>
          <p:nvPr/>
        </p:nvSpPr>
        <p:spPr>
          <a:xfrm>
            <a:off x="868679" y="4614591"/>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325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E4A0C-FD22-48C2-BA45-1FC5EC1E08B1}"/>
              </a:ext>
            </a:extLst>
          </p:cNvPr>
          <p:cNvSpPr>
            <a:spLocks noGrp="1"/>
          </p:cNvSpPr>
          <p:nvPr>
            <p:ph type="title"/>
          </p:nvPr>
        </p:nvSpPr>
        <p:spPr/>
        <p:txBody>
          <a:bodyPr/>
          <a:lstStyle/>
          <a:p>
            <a:pPr algn="ctr"/>
            <a:r>
              <a:rPr lang="fr-FR" dirty="0">
                <a:latin typeface="Trebuchet MS" panose="020B0603020202020204" pitchFamily="34" charset="0"/>
              </a:rPr>
              <a:t>CHOIX DU LEST</a:t>
            </a:r>
          </a:p>
        </p:txBody>
      </p:sp>
      <p:sp>
        <p:nvSpPr>
          <p:cNvPr id="3" name="Espace réservé du contenu 2">
            <a:extLst>
              <a:ext uri="{FF2B5EF4-FFF2-40B4-BE49-F238E27FC236}">
                <a16:creationId xmlns:a16="http://schemas.microsoft.com/office/drawing/2014/main" id="{75DDC287-876E-468D-9FD7-06BD9E7BFAB2}"/>
              </a:ext>
            </a:extLst>
          </p:cNvPr>
          <p:cNvSpPr>
            <a:spLocks noGrp="1"/>
          </p:cNvSpPr>
          <p:nvPr>
            <p:ph idx="1"/>
          </p:nvPr>
        </p:nvSpPr>
        <p:spPr>
          <a:xfrm>
            <a:off x="838200" y="2177935"/>
            <a:ext cx="10515600" cy="4314940"/>
          </a:xfrm>
        </p:spPr>
        <p:txBody>
          <a:bodyPr/>
          <a:lstStyle/>
          <a:p>
            <a:r>
              <a:rPr lang="fr-FR" dirty="0">
                <a:latin typeface="Trebuchet MS" panose="020B0603020202020204" pitchFamily="34" charset="0"/>
              </a:rPr>
              <a:t>Possibilité d utiliser des lests afin d’augmenter le travail musculaire et la fréquence cardiaque.</a:t>
            </a:r>
          </a:p>
          <a:p>
            <a:r>
              <a:rPr lang="fr-FR" dirty="0">
                <a:latin typeface="Trebuchet MS" panose="020B0603020202020204" pitchFamily="34" charset="0"/>
              </a:rPr>
              <a:t>Soit pour les poignets ou les chevilles entre 500g et 1kg (selon élèves)</a:t>
            </a:r>
          </a:p>
          <a:p>
            <a:r>
              <a:rPr lang="fr-FR" dirty="0">
                <a:latin typeface="Trebuchet MS" panose="020B0603020202020204" pitchFamily="34" charset="0"/>
              </a:rPr>
              <a:t>Choisir des bracelets lestés avec une large bande velcro pour une meilleure tenue durant les mouvements( 8 à 20 euros les 2 selon le poids)</a:t>
            </a:r>
          </a:p>
          <a:p>
            <a:r>
              <a:rPr lang="fr-FR" dirty="0">
                <a:latin typeface="Trebuchet MS" panose="020B0603020202020204" pitchFamily="34" charset="0"/>
              </a:rPr>
              <a:t>Gilets lestés</a:t>
            </a:r>
          </a:p>
        </p:txBody>
      </p:sp>
      <p:pic>
        <p:nvPicPr>
          <p:cNvPr id="5" name="Image 4">
            <a:extLst>
              <a:ext uri="{FF2B5EF4-FFF2-40B4-BE49-F238E27FC236}">
                <a16:creationId xmlns:a16="http://schemas.microsoft.com/office/drawing/2014/main" id="{71ABAD39-7AD0-4124-BAF3-DD48D9543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576" y="473733"/>
            <a:ext cx="2007524" cy="1639928"/>
          </a:xfrm>
          <a:prstGeom prst="rect">
            <a:avLst/>
          </a:prstGeom>
        </p:spPr>
      </p:pic>
      <p:sp>
        <p:nvSpPr>
          <p:cNvPr id="6" name="Étoile : 5 branches 5">
            <a:extLst>
              <a:ext uri="{FF2B5EF4-FFF2-40B4-BE49-F238E27FC236}">
                <a16:creationId xmlns:a16="http://schemas.microsoft.com/office/drawing/2014/main" id="{3585CC7A-7D38-47FE-B65E-4354BE04C1F7}"/>
              </a:ext>
            </a:extLst>
          </p:cNvPr>
          <p:cNvSpPr/>
          <p:nvPr/>
        </p:nvSpPr>
        <p:spPr>
          <a:xfrm>
            <a:off x="869372" y="2255114"/>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 5 branches 6">
            <a:extLst>
              <a:ext uri="{FF2B5EF4-FFF2-40B4-BE49-F238E27FC236}">
                <a16:creationId xmlns:a16="http://schemas.microsoft.com/office/drawing/2014/main" id="{777D1273-EFD2-4440-B3F9-E165905FC397}"/>
              </a:ext>
            </a:extLst>
          </p:cNvPr>
          <p:cNvSpPr/>
          <p:nvPr/>
        </p:nvSpPr>
        <p:spPr>
          <a:xfrm>
            <a:off x="888770" y="3486089"/>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Étoile : 5 branches 7">
            <a:extLst>
              <a:ext uri="{FF2B5EF4-FFF2-40B4-BE49-F238E27FC236}">
                <a16:creationId xmlns:a16="http://schemas.microsoft.com/office/drawing/2014/main" id="{F6C09447-CAF2-4FAF-A6E2-3F42DE27650D}"/>
              </a:ext>
            </a:extLst>
          </p:cNvPr>
          <p:cNvSpPr/>
          <p:nvPr/>
        </p:nvSpPr>
        <p:spPr>
          <a:xfrm>
            <a:off x="869371" y="3026500"/>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 5 branches 8">
            <a:extLst>
              <a:ext uri="{FF2B5EF4-FFF2-40B4-BE49-F238E27FC236}">
                <a16:creationId xmlns:a16="http://schemas.microsoft.com/office/drawing/2014/main" id="{5D58412D-57A0-469F-96B0-C3BC2B6B400E}"/>
              </a:ext>
            </a:extLst>
          </p:cNvPr>
          <p:cNvSpPr/>
          <p:nvPr/>
        </p:nvSpPr>
        <p:spPr>
          <a:xfrm>
            <a:off x="869370" y="4601244"/>
            <a:ext cx="216131" cy="231639"/>
          </a:xfrm>
          <a:prstGeom prst="star5">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99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7113A-4484-4513-8E1F-37B44F9C47BE}"/>
              </a:ext>
            </a:extLst>
          </p:cNvPr>
          <p:cNvSpPr>
            <a:spLocks noGrp="1"/>
          </p:cNvSpPr>
          <p:nvPr>
            <p:ph type="title"/>
          </p:nvPr>
        </p:nvSpPr>
        <p:spPr>
          <a:xfrm>
            <a:off x="1679171" y="3593176"/>
            <a:ext cx="7311351" cy="1789994"/>
          </a:xfrm>
        </p:spPr>
        <p:txBody>
          <a:bodyPr>
            <a:normAutofit fontScale="90000"/>
          </a:bodyPr>
          <a:lstStyle/>
          <a:p>
            <a:pPr algn="l"/>
            <a:r>
              <a:rPr lang="fr-FR" sz="5300" b="1" dirty="0">
                <a:solidFill>
                  <a:srgbClr val="FF0000"/>
                </a:solidFill>
              </a:rPr>
              <a:t>L’ENGAGEMENT</a:t>
            </a:r>
            <a:r>
              <a:rPr lang="fr-FR" b="1" dirty="0"/>
              <a:t> </a:t>
            </a:r>
            <a:br>
              <a:rPr lang="fr-FR" b="1" dirty="0"/>
            </a:br>
            <a:br>
              <a:rPr lang="fr-FR" b="1" dirty="0"/>
            </a:br>
            <a:r>
              <a:rPr lang="fr-FR" b="1" dirty="0"/>
              <a:t>Matin: la sécurité, l’échauffement, les entrées</a:t>
            </a:r>
            <a:br>
              <a:rPr lang="fr-FR" b="1" dirty="0"/>
            </a:br>
            <a:r>
              <a:rPr lang="fr-FR" b="1" dirty="0"/>
              <a:t>AM: TO, évaluation continue</a:t>
            </a:r>
            <a:br>
              <a:rPr lang="fr-FR" b="1" dirty="0"/>
            </a:br>
            <a:endParaRPr lang="fr-FR" dirty="0"/>
          </a:p>
        </p:txBody>
      </p:sp>
      <p:sp>
        <p:nvSpPr>
          <p:cNvPr id="3" name="Flèche : droite 2">
            <a:extLst>
              <a:ext uri="{FF2B5EF4-FFF2-40B4-BE49-F238E27FC236}">
                <a16:creationId xmlns:a16="http://schemas.microsoft.com/office/drawing/2014/main" id="{BDAF7874-EE29-4BD5-A3A3-6AB234F73325}"/>
              </a:ext>
            </a:extLst>
          </p:cNvPr>
          <p:cNvSpPr/>
          <p:nvPr/>
        </p:nvSpPr>
        <p:spPr>
          <a:xfrm>
            <a:off x="831273" y="3250275"/>
            <a:ext cx="706582" cy="328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6AB36DD-7651-4125-93CD-9C26DD7474FA}"/>
              </a:ext>
            </a:extLst>
          </p:cNvPr>
          <p:cNvSpPr/>
          <p:nvPr/>
        </p:nvSpPr>
        <p:spPr>
          <a:xfrm>
            <a:off x="9930137" y="235127"/>
            <a:ext cx="930063" cy="369332"/>
          </a:xfrm>
          <a:prstGeom prst="rect">
            <a:avLst/>
          </a:prstGeom>
        </p:spPr>
        <p:txBody>
          <a:bodyPr wrap="none">
            <a:spAutoFit/>
          </a:bodyPr>
          <a:lstStyle/>
          <a:p>
            <a:r>
              <a:rPr lang="fr-FR" b="1" i="1" dirty="0">
                <a:solidFill>
                  <a:schemeClr val="accent1">
                    <a:lumMod val="60000"/>
                    <a:lumOff val="40000"/>
                  </a:schemeClr>
                </a:solidFill>
              </a:rPr>
              <a:t>MARDI </a:t>
            </a:r>
            <a:endParaRPr lang="fr-FR" i="1" dirty="0">
              <a:solidFill>
                <a:schemeClr val="accent1">
                  <a:lumMod val="60000"/>
                  <a:lumOff val="40000"/>
                </a:schemeClr>
              </a:solidFill>
            </a:endParaRPr>
          </a:p>
        </p:txBody>
      </p:sp>
    </p:spTree>
    <p:extLst>
      <p:ext uri="{BB962C8B-B14F-4D97-AF65-F5344CB8AC3E}">
        <p14:creationId xmlns:p14="http://schemas.microsoft.com/office/powerpoint/2010/main" val="65590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30FBC-BB40-4EAB-A73D-5F9778900054}"/>
              </a:ext>
            </a:extLst>
          </p:cNvPr>
          <p:cNvSpPr>
            <a:spLocks noGrp="1"/>
          </p:cNvSpPr>
          <p:nvPr>
            <p:ph type="title"/>
          </p:nvPr>
        </p:nvSpPr>
        <p:spPr/>
        <p:txBody>
          <a:bodyPr/>
          <a:lstStyle/>
          <a:p>
            <a:pPr algn="r"/>
            <a:r>
              <a:rPr lang="fr-FR" dirty="0"/>
              <a:t>La Sécurité en STEP</a:t>
            </a:r>
          </a:p>
        </p:txBody>
      </p:sp>
      <p:sp>
        <p:nvSpPr>
          <p:cNvPr id="3" name="Espace réservé du texte 2">
            <a:extLst>
              <a:ext uri="{FF2B5EF4-FFF2-40B4-BE49-F238E27FC236}">
                <a16:creationId xmlns:a16="http://schemas.microsoft.com/office/drawing/2014/main" id="{7585709F-B3A9-4A85-A15E-E1FABA771910}"/>
              </a:ext>
            </a:extLst>
          </p:cNvPr>
          <p:cNvSpPr>
            <a:spLocks noGrp="1"/>
          </p:cNvSpPr>
          <p:nvPr>
            <p:ph type="body" idx="4294967295"/>
          </p:nvPr>
        </p:nvSpPr>
        <p:spPr>
          <a:xfrm>
            <a:off x="577638" y="2044932"/>
            <a:ext cx="9613900" cy="4657725"/>
          </a:xfrm>
        </p:spPr>
        <p:txBody>
          <a:bodyPr>
            <a:normAutofit/>
          </a:bodyPr>
          <a:lstStyle/>
          <a:p>
            <a:pPr marL="0" indent="0" algn="l">
              <a:buNone/>
            </a:pPr>
            <a:r>
              <a:rPr lang="fr-FR" sz="1600" dirty="0">
                <a:solidFill>
                  <a:srgbClr val="FFFF00"/>
                </a:solidFill>
              </a:rPr>
              <a:t>MATERIELLE</a:t>
            </a:r>
          </a:p>
          <a:p>
            <a:pPr marL="0" indent="0" algn="l">
              <a:buNone/>
            </a:pPr>
            <a:r>
              <a:rPr lang="fr-FR" sz="1600" dirty="0"/>
              <a:t>Gestion des distances: 1m50 entre les </a:t>
            </a:r>
            <a:r>
              <a:rPr lang="fr-FR" sz="1600" dirty="0" err="1"/>
              <a:t>steps</a:t>
            </a:r>
            <a:endParaRPr lang="fr-FR" sz="1600" dirty="0"/>
          </a:p>
          <a:p>
            <a:pPr marL="0" indent="0" algn="l">
              <a:buNone/>
            </a:pPr>
            <a:r>
              <a:rPr lang="fr-FR" sz="1600" dirty="0"/>
              <a:t>Distance par rapport au mur</a:t>
            </a:r>
          </a:p>
          <a:p>
            <a:pPr marL="0" indent="0" algn="l">
              <a:buNone/>
            </a:pPr>
            <a:r>
              <a:rPr lang="fr-FR" sz="1600" dirty="0" err="1"/>
              <a:t>Steps</a:t>
            </a:r>
            <a:r>
              <a:rPr lang="fr-FR" sz="1600" dirty="0"/>
              <a:t> larges et antidérapants</a:t>
            </a:r>
          </a:p>
          <a:p>
            <a:pPr marL="0" indent="0" algn="l">
              <a:buNone/>
            </a:pPr>
            <a:r>
              <a:rPr lang="fr-FR" sz="1600" dirty="0"/>
              <a:t>Lests: 500g à 1kg maxi</a:t>
            </a:r>
          </a:p>
          <a:p>
            <a:pPr algn="l"/>
            <a:endParaRPr lang="fr-FR" sz="1600" dirty="0"/>
          </a:p>
          <a:p>
            <a:pPr marL="0" indent="0">
              <a:buNone/>
            </a:pPr>
            <a:r>
              <a:rPr lang="fr-FR" sz="1600" dirty="0">
                <a:solidFill>
                  <a:srgbClr val="FFFF00"/>
                </a:solidFill>
              </a:rPr>
              <a:t>CORPORELLE</a:t>
            </a:r>
          </a:p>
          <a:p>
            <a:pPr marL="0" indent="0" algn="l">
              <a:buNone/>
            </a:pPr>
            <a:r>
              <a:rPr lang="fr-FR" sz="1600" dirty="0"/>
              <a:t>La pose de pied: éviter les extrémités du step, talon en 1er et poser le pied entier, appuis légers (ne pas taper sur le step), amortir les descentes en restant près du step</a:t>
            </a:r>
          </a:p>
          <a:p>
            <a:pPr marL="0" indent="0" algn="l">
              <a:buNone/>
            </a:pPr>
            <a:r>
              <a:rPr lang="fr-FR" sz="1600" dirty="0"/>
              <a:t>Ne pas ajouter les mouvements de bras tant que le travail des pieds n’est pas bien assimilé</a:t>
            </a:r>
          </a:p>
          <a:p>
            <a:pPr marL="0" indent="0" algn="l">
              <a:buNone/>
            </a:pPr>
            <a:r>
              <a:rPr lang="fr-FR" sz="1600" dirty="0"/>
              <a:t>Ne pas combiner 3 paramètres(2 sont possibles)</a:t>
            </a:r>
          </a:p>
          <a:p>
            <a:pPr marL="0" indent="0" algn="l">
              <a:buNone/>
            </a:pPr>
            <a:r>
              <a:rPr lang="fr-FR" sz="1600" dirty="0"/>
              <a:t>Echauffement possible au sol et/ou alternance </a:t>
            </a:r>
            <a:r>
              <a:rPr lang="fr-FR" sz="1600" dirty="0" err="1"/>
              <a:t>sol+marche</a:t>
            </a:r>
            <a:endParaRPr lang="fr-FR" sz="1600" dirty="0"/>
          </a:p>
          <a:p>
            <a:pPr marL="0" indent="0" algn="l">
              <a:buNone/>
            </a:pPr>
            <a:r>
              <a:rPr lang="fr-FR" sz="1600" dirty="0"/>
              <a:t>Dos placé, bassin rétroversé, éviter de se cambrer ou de se pencher en avant, </a:t>
            </a:r>
          </a:p>
          <a:p>
            <a:pPr marL="0" indent="0" algn="l">
              <a:buNone/>
            </a:pPr>
            <a:endParaRPr lang="fr-FR" sz="2000" dirty="0"/>
          </a:p>
          <a:p>
            <a:pPr marL="0" indent="0" algn="l">
              <a:buNone/>
            </a:pPr>
            <a:endParaRPr lang="fr-FR" sz="2000" dirty="0"/>
          </a:p>
          <a:p>
            <a:pPr algn="l"/>
            <a:endParaRPr lang="fr-FR" sz="2000" dirty="0"/>
          </a:p>
          <a:p>
            <a:endParaRPr lang="fr-FR" dirty="0"/>
          </a:p>
        </p:txBody>
      </p:sp>
      <p:pic>
        <p:nvPicPr>
          <p:cNvPr id="6" name="Graphique 5" descr="Engrenage">
            <a:extLst>
              <a:ext uri="{FF2B5EF4-FFF2-40B4-BE49-F238E27FC236}">
                <a16:creationId xmlns:a16="http://schemas.microsoft.com/office/drawing/2014/main" id="{AED92228-16A7-4D45-8758-9EEE3176BD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607" y="4089566"/>
            <a:ext cx="364831" cy="364831"/>
          </a:xfrm>
          <a:prstGeom prst="rect">
            <a:avLst/>
          </a:prstGeom>
        </p:spPr>
      </p:pic>
      <p:pic>
        <p:nvPicPr>
          <p:cNvPr id="7" name="Graphique 6" descr="Engrenage">
            <a:extLst>
              <a:ext uri="{FF2B5EF4-FFF2-40B4-BE49-F238E27FC236}">
                <a16:creationId xmlns:a16="http://schemas.microsoft.com/office/drawing/2014/main" id="{103542C7-E9AE-45CD-A6E4-75BD75CBD7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807" y="2044932"/>
            <a:ext cx="364831" cy="364831"/>
          </a:xfrm>
          <a:prstGeom prst="rect">
            <a:avLst/>
          </a:prstGeom>
        </p:spPr>
      </p:pic>
      <p:sp>
        <p:nvSpPr>
          <p:cNvPr id="4" name="Rectangle 3">
            <a:extLst>
              <a:ext uri="{FF2B5EF4-FFF2-40B4-BE49-F238E27FC236}">
                <a16:creationId xmlns:a16="http://schemas.microsoft.com/office/drawing/2014/main" id="{98686106-CBDC-48B9-8DA7-40F7B316A038}"/>
              </a:ext>
            </a:extLst>
          </p:cNvPr>
          <p:cNvSpPr/>
          <p:nvPr/>
        </p:nvSpPr>
        <p:spPr>
          <a:xfrm>
            <a:off x="10854127" y="1109031"/>
            <a:ext cx="460382" cy="369332"/>
          </a:xfrm>
          <a:prstGeom prst="rect">
            <a:avLst/>
          </a:prstGeom>
        </p:spPr>
        <p:txBody>
          <a:bodyPr wrap="none">
            <a:spAutoFit/>
          </a:bodyPr>
          <a:lstStyle/>
          <a:p>
            <a:r>
              <a:rPr lang="fr-FR" i="1" dirty="0">
                <a:solidFill>
                  <a:schemeClr val="accent1">
                    <a:lumMod val="40000"/>
                    <a:lumOff val="60000"/>
                  </a:schemeClr>
                </a:solidFill>
              </a:rPr>
              <a:t>CC</a:t>
            </a:r>
          </a:p>
        </p:txBody>
      </p:sp>
    </p:spTree>
    <p:extLst>
      <p:ext uri="{BB962C8B-B14F-4D97-AF65-F5344CB8AC3E}">
        <p14:creationId xmlns:p14="http://schemas.microsoft.com/office/powerpoint/2010/main" val="2165346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16F14E-A780-4331-A9BA-B99F24656432}"/>
              </a:ext>
            </a:extLst>
          </p:cNvPr>
          <p:cNvSpPr>
            <a:spLocks noGrp="1"/>
          </p:cNvSpPr>
          <p:nvPr>
            <p:ph type="title"/>
          </p:nvPr>
        </p:nvSpPr>
        <p:spPr>
          <a:xfrm>
            <a:off x="259773" y="753228"/>
            <a:ext cx="10034409" cy="1080938"/>
          </a:xfrm>
        </p:spPr>
        <p:txBody>
          <a:bodyPr>
            <a:normAutofit/>
          </a:bodyPr>
          <a:lstStyle/>
          <a:p>
            <a:pPr algn="r"/>
            <a:r>
              <a:rPr lang="fr-FR" dirty="0"/>
              <a:t>Définition des composantes de l’enchaînement de base en STEP</a:t>
            </a:r>
          </a:p>
        </p:txBody>
      </p:sp>
      <p:sp>
        <p:nvSpPr>
          <p:cNvPr id="3" name="Espace réservé du contenu 2">
            <a:extLst>
              <a:ext uri="{FF2B5EF4-FFF2-40B4-BE49-F238E27FC236}">
                <a16:creationId xmlns:a16="http://schemas.microsoft.com/office/drawing/2014/main" id="{8688C59E-EABF-46BE-982D-8EC988A142A6}"/>
              </a:ext>
            </a:extLst>
          </p:cNvPr>
          <p:cNvSpPr>
            <a:spLocks noGrp="1"/>
          </p:cNvSpPr>
          <p:nvPr>
            <p:ph idx="1"/>
          </p:nvPr>
        </p:nvSpPr>
        <p:spPr>
          <a:xfrm>
            <a:off x="680321" y="2336872"/>
            <a:ext cx="9613861" cy="3977663"/>
          </a:xfrm>
        </p:spPr>
        <p:txBody>
          <a:bodyPr>
            <a:normAutofit/>
          </a:bodyPr>
          <a:lstStyle/>
          <a:p>
            <a:pPr>
              <a:buFont typeface="Wingdings" panose="05000000000000000000" pitchFamily="2" charset="2"/>
              <a:buChar char="v"/>
            </a:pPr>
            <a:r>
              <a:rPr lang="fr-FR" sz="1800" b="1" dirty="0">
                <a:solidFill>
                  <a:schemeClr val="bg1"/>
                </a:solidFill>
              </a:rPr>
              <a:t>PAS STEP</a:t>
            </a:r>
          </a:p>
          <a:p>
            <a:pPr marL="0" indent="0">
              <a:buNone/>
            </a:pPr>
            <a:r>
              <a:rPr lang="fr-FR" sz="1800" dirty="0"/>
              <a:t>Un pas de STEP est une façon originale de monter et descendre du </a:t>
            </a:r>
            <a:r>
              <a:rPr lang="fr-FR" sz="1800" dirty="0" err="1"/>
              <a:t>step</a:t>
            </a:r>
            <a:r>
              <a:rPr lang="fr-FR" sz="1800" dirty="0"/>
              <a:t>. C’est l’unité de base, une lettre pour formuler un mot. Il se fait, en général sur 4 temps.</a:t>
            </a:r>
          </a:p>
          <a:p>
            <a:pPr marL="0" indent="0">
              <a:buNone/>
            </a:pPr>
            <a:endParaRPr lang="fr-FR" sz="1800" dirty="0"/>
          </a:p>
          <a:p>
            <a:pPr>
              <a:buFont typeface="Wingdings" panose="05000000000000000000" pitchFamily="2" charset="2"/>
              <a:buChar char="v"/>
            </a:pPr>
            <a:r>
              <a:rPr lang="fr-FR" sz="1800" b="1" dirty="0">
                <a:solidFill>
                  <a:schemeClr val="bg1"/>
                </a:solidFill>
              </a:rPr>
              <a:t>BLOC STEP</a:t>
            </a:r>
          </a:p>
          <a:p>
            <a:pPr marL="0" indent="0">
              <a:buNone/>
            </a:pPr>
            <a:r>
              <a:rPr lang="fr-FR" sz="1800" dirty="0"/>
              <a:t>Il s’agit d’un ensemble de pas réalisés sur 4X8 temps. Pour les débutants les BLOCS sont composés de 4 pas de 8 temps (4 temps départ pied droit, 4 temps départ pied gauche).</a:t>
            </a:r>
          </a:p>
          <a:p>
            <a:pPr marL="0" indent="0">
              <a:buNone/>
            </a:pPr>
            <a:endParaRPr lang="fr-FR" sz="1800" dirty="0"/>
          </a:p>
          <a:p>
            <a:pPr>
              <a:buFont typeface="Wingdings" panose="05000000000000000000" pitchFamily="2" charset="2"/>
              <a:buChar char="v"/>
            </a:pPr>
            <a:r>
              <a:rPr lang="fr-FR" sz="1800" b="1" dirty="0">
                <a:solidFill>
                  <a:schemeClr val="bg1"/>
                </a:solidFill>
              </a:rPr>
              <a:t>ROUTINE STEP</a:t>
            </a:r>
          </a:p>
          <a:p>
            <a:pPr marL="0" indent="0">
              <a:buNone/>
            </a:pPr>
            <a:r>
              <a:rPr lang="fr-FR" sz="1800" dirty="0"/>
              <a:t>Enchaînement (chorégraphie) des différents blocs créés ou imposés.</a:t>
            </a:r>
          </a:p>
        </p:txBody>
      </p:sp>
    </p:spTree>
    <p:extLst>
      <p:ext uri="{BB962C8B-B14F-4D97-AF65-F5344CB8AC3E}">
        <p14:creationId xmlns:p14="http://schemas.microsoft.com/office/powerpoint/2010/main" val="233595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DC7A6D-BE44-4B5A-807B-F766B6F50E4A}"/>
              </a:ext>
            </a:extLst>
          </p:cNvPr>
          <p:cNvSpPr>
            <a:spLocks noGrp="1"/>
          </p:cNvSpPr>
          <p:nvPr>
            <p:ph type="title"/>
          </p:nvPr>
        </p:nvSpPr>
        <p:spPr/>
        <p:txBody>
          <a:bodyPr/>
          <a:lstStyle/>
          <a:p>
            <a:pPr algn="r"/>
            <a:r>
              <a:rPr lang="fr-FR" dirty="0"/>
              <a:t>Echauffements et entrées</a:t>
            </a:r>
          </a:p>
        </p:txBody>
      </p:sp>
      <p:sp>
        <p:nvSpPr>
          <p:cNvPr id="3" name="Espace réservé du texte 2">
            <a:extLst>
              <a:ext uri="{FF2B5EF4-FFF2-40B4-BE49-F238E27FC236}">
                <a16:creationId xmlns:a16="http://schemas.microsoft.com/office/drawing/2014/main" id="{7016C118-1802-46F8-8F34-E635AEC49601}"/>
              </a:ext>
            </a:extLst>
          </p:cNvPr>
          <p:cNvSpPr>
            <a:spLocks noGrp="1"/>
          </p:cNvSpPr>
          <p:nvPr>
            <p:ph idx="1"/>
          </p:nvPr>
        </p:nvSpPr>
        <p:spPr>
          <a:xfrm>
            <a:off x="808936" y="2028305"/>
            <a:ext cx="9560061" cy="4729941"/>
          </a:xfrm>
        </p:spPr>
        <p:txBody>
          <a:bodyPr>
            <a:normAutofit/>
          </a:bodyPr>
          <a:lstStyle/>
          <a:p>
            <a:pPr marL="0" indent="0" algn="l">
              <a:buNone/>
            </a:pPr>
            <a:r>
              <a:rPr lang="fr-FR" sz="1800" b="1" dirty="0">
                <a:solidFill>
                  <a:schemeClr val="bg1"/>
                </a:solidFill>
              </a:rPr>
              <a:t>LIRE LA MUSIQUE:</a:t>
            </a:r>
          </a:p>
          <a:p>
            <a:pPr>
              <a:buFont typeface="Wingdings" panose="05000000000000000000" pitchFamily="2" charset="2"/>
              <a:buChar char="ü"/>
            </a:pPr>
            <a:r>
              <a:rPr lang="fr-FR" sz="1800" dirty="0"/>
              <a:t>Trouver le tempo de la musique, décortiquer en 8 temps la phrase musicale</a:t>
            </a:r>
          </a:p>
          <a:p>
            <a:pPr>
              <a:buFont typeface="Wingdings" panose="05000000000000000000" pitchFamily="2" charset="2"/>
              <a:buChar char="ü"/>
            </a:pPr>
            <a:endParaRPr lang="fr-FR" sz="1800" dirty="0"/>
          </a:p>
          <a:p>
            <a:pPr>
              <a:buFont typeface="Wingdings" panose="05000000000000000000" pitchFamily="2" charset="2"/>
              <a:buChar char="ü"/>
            </a:pPr>
            <a:r>
              <a:rPr lang="fr-FR" sz="1800" dirty="0"/>
              <a:t>Déterminer le BPM d’un morceau: </a:t>
            </a:r>
            <a:r>
              <a:rPr lang="fr-FR" sz="1800" dirty="0">
                <a:solidFill>
                  <a:srgbClr val="00B0F0"/>
                </a:solidFill>
              </a:rPr>
              <a:t>calculer le nombre de battements de la musique par min</a:t>
            </a:r>
            <a:r>
              <a:rPr lang="fr-FR" sz="1800" dirty="0"/>
              <a:t> (nombre de « boom-boom »)            tempo de la musique (commencer à 120 avec une musique style Funk)</a:t>
            </a:r>
          </a:p>
          <a:p>
            <a:pPr>
              <a:buFont typeface="Wingdings" panose="05000000000000000000" pitchFamily="2" charset="2"/>
              <a:buChar char="ü"/>
            </a:pPr>
            <a:endParaRPr lang="fr-FR" sz="1800" dirty="0"/>
          </a:p>
          <a:p>
            <a:pPr algn="l">
              <a:buFont typeface="Wingdings" panose="05000000000000000000" pitchFamily="2" charset="2"/>
              <a:buChar char="ü"/>
            </a:pPr>
            <a:r>
              <a:rPr lang="fr-FR" sz="1800" dirty="0"/>
              <a:t>Dédoubler le tempo: 1 appui = 2 temps pour apprendre les pas et les reproduire sans difficulté </a:t>
            </a:r>
          </a:p>
          <a:p>
            <a:pPr algn="l">
              <a:buFont typeface="Wingdings" panose="05000000000000000000" pitchFamily="2" charset="2"/>
              <a:buChar char="ü"/>
            </a:pPr>
            <a:endParaRPr lang="fr-FR" sz="1800" dirty="0"/>
          </a:p>
          <a:p>
            <a:pPr algn="l">
              <a:buFont typeface="Wingdings" panose="05000000000000000000" pitchFamily="2" charset="2"/>
              <a:buChar char="ü"/>
            </a:pPr>
            <a:r>
              <a:rPr lang="fr-FR" sz="1800" dirty="0"/>
              <a:t>Donner un départ au bon moment dans la phrase musicale: 5, 6, 7, 8 ET 1</a:t>
            </a:r>
          </a:p>
          <a:p>
            <a:pPr algn="l">
              <a:buFont typeface="Wingdings" panose="05000000000000000000" pitchFamily="2" charset="2"/>
              <a:buChar char="ü"/>
            </a:pPr>
            <a:endParaRPr lang="fr-FR" sz="1800" dirty="0"/>
          </a:p>
          <a:p>
            <a:pPr marL="0" indent="0" algn="l">
              <a:buNone/>
            </a:pPr>
            <a:r>
              <a:rPr lang="fr-FR" sz="1800" b="1" dirty="0">
                <a:solidFill>
                  <a:schemeClr val="bg1"/>
                </a:solidFill>
              </a:rPr>
              <a:t>AU DEPART: </a:t>
            </a:r>
            <a:r>
              <a:rPr lang="fr-FR" sz="1800" dirty="0"/>
              <a:t>commencer par des pas de base, faciles et mixtes (basic, kick, run, squat…)</a:t>
            </a:r>
          </a:p>
          <a:p>
            <a:pPr algn="l"/>
            <a:endParaRPr lang="fr-FR" dirty="0"/>
          </a:p>
          <a:p>
            <a:pPr marL="0" indent="0">
              <a:buNone/>
            </a:pPr>
            <a:endParaRPr lang="fr-FR" dirty="0"/>
          </a:p>
        </p:txBody>
      </p:sp>
      <p:pic>
        <p:nvPicPr>
          <p:cNvPr id="7" name="Graphique 6" descr="Engrenage">
            <a:extLst>
              <a:ext uri="{FF2B5EF4-FFF2-40B4-BE49-F238E27FC236}">
                <a16:creationId xmlns:a16="http://schemas.microsoft.com/office/drawing/2014/main" id="{FABD59CF-9C7B-43BD-B50B-768B7D831E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896" y="2003895"/>
            <a:ext cx="364831" cy="364831"/>
          </a:xfrm>
          <a:prstGeom prst="rect">
            <a:avLst/>
          </a:prstGeom>
        </p:spPr>
      </p:pic>
      <p:pic>
        <p:nvPicPr>
          <p:cNvPr id="8" name="Graphique 7" descr="Engrenage">
            <a:extLst>
              <a:ext uri="{FF2B5EF4-FFF2-40B4-BE49-F238E27FC236}">
                <a16:creationId xmlns:a16="http://schemas.microsoft.com/office/drawing/2014/main" id="{88880B55-4710-4053-B4AA-C45BF6F488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896" y="6104487"/>
            <a:ext cx="364831" cy="364831"/>
          </a:xfrm>
          <a:prstGeom prst="rect">
            <a:avLst/>
          </a:prstGeom>
        </p:spPr>
      </p:pic>
      <p:sp>
        <p:nvSpPr>
          <p:cNvPr id="9" name="Flèche : droite à entaille 8">
            <a:extLst>
              <a:ext uri="{FF2B5EF4-FFF2-40B4-BE49-F238E27FC236}">
                <a16:creationId xmlns:a16="http://schemas.microsoft.com/office/drawing/2014/main" id="{4E1ABCF3-AA72-41C4-9763-9B7B70DE7319}"/>
              </a:ext>
            </a:extLst>
          </p:cNvPr>
          <p:cNvSpPr/>
          <p:nvPr/>
        </p:nvSpPr>
        <p:spPr>
          <a:xfrm>
            <a:off x="4665956" y="3491345"/>
            <a:ext cx="571061" cy="191193"/>
          </a:xfrm>
          <a:prstGeom prst="notch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1360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au 12">
            <a:extLst>
              <a:ext uri="{FF2B5EF4-FFF2-40B4-BE49-F238E27FC236}">
                <a16:creationId xmlns:a16="http://schemas.microsoft.com/office/drawing/2014/main" id="{4E383C51-A63F-4B15-98F0-461385492E9A}"/>
              </a:ext>
            </a:extLst>
          </p:cNvPr>
          <p:cNvGraphicFramePr>
            <a:graphicFrameLocks noGrp="1"/>
          </p:cNvGraphicFramePr>
          <p:nvPr>
            <p:extLst>
              <p:ext uri="{D42A27DB-BD31-4B8C-83A1-F6EECF244321}">
                <p14:modId xmlns:p14="http://schemas.microsoft.com/office/powerpoint/2010/main" val="3744613162"/>
              </p:ext>
            </p:extLst>
          </p:nvPr>
        </p:nvGraphicFramePr>
        <p:xfrm>
          <a:off x="0" y="0"/>
          <a:ext cx="12192000" cy="6966571"/>
        </p:xfrm>
        <a:graphic>
          <a:graphicData uri="http://schemas.openxmlformats.org/drawingml/2006/table">
            <a:tbl>
              <a:tblPr firstRow="1" firstCol="1" bandRow="1">
                <a:tableStyleId>{5C22544A-7EE6-4342-B048-85BDC9FD1C3A}</a:tableStyleId>
              </a:tblPr>
              <a:tblGrid>
                <a:gridCol w="1219199">
                  <a:extLst>
                    <a:ext uri="{9D8B030D-6E8A-4147-A177-3AD203B41FA5}">
                      <a16:colId xmlns:a16="http://schemas.microsoft.com/office/drawing/2014/main" val="3046058064"/>
                    </a:ext>
                  </a:extLst>
                </a:gridCol>
                <a:gridCol w="3710624">
                  <a:extLst>
                    <a:ext uri="{9D8B030D-6E8A-4147-A177-3AD203B41FA5}">
                      <a16:colId xmlns:a16="http://schemas.microsoft.com/office/drawing/2014/main" val="130344885"/>
                    </a:ext>
                  </a:extLst>
                </a:gridCol>
                <a:gridCol w="3457870">
                  <a:extLst>
                    <a:ext uri="{9D8B030D-6E8A-4147-A177-3AD203B41FA5}">
                      <a16:colId xmlns:a16="http://schemas.microsoft.com/office/drawing/2014/main" val="3662828111"/>
                    </a:ext>
                  </a:extLst>
                </a:gridCol>
                <a:gridCol w="2075372">
                  <a:extLst>
                    <a:ext uri="{9D8B030D-6E8A-4147-A177-3AD203B41FA5}">
                      <a16:colId xmlns:a16="http://schemas.microsoft.com/office/drawing/2014/main" val="3292766101"/>
                    </a:ext>
                  </a:extLst>
                </a:gridCol>
                <a:gridCol w="1728935">
                  <a:extLst>
                    <a:ext uri="{9D8B030D-6E8A-4147-A177-3AD203B41FA5}">
                      <a16:colId xmlns:a16="http://schemas.microsoft.com/office/drawing/2014/main" val="3891336834"/>
                    </a:ext>
                  </a:extLst>
                </a:gridCol>
              </a:tblGrid>
              <a:tr h="183734">
                <a:tc gridSpan="5">
                  <a:txBody>
                    <a:bodyPr/>
                    <a:lstStyle/>
                    <a:p>
                      <a:pPr algn="ctr">
                        <a:lnSpc>
                          <a:spcPct val="115000"/>
                        </a:lnSpc>
                        <a:spcAft>
                          <a:spcPts val="0"/>
                        </a:spcAft>
                        <a:tabLst>
                          <a:tab pos="1229995" algn="l"/>
                        </a:tabLst>
                      </a:pPr>
                      <a:endParaRPr lang="fr-FR" sz="11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29746143"/>
                  </a:ext>
                </a:extLst>
              </a:tr>
              <a:tr h="378633">
                <a:tc>
                  <a:txBody>
                    <a:bodyPr/>
                    <a:lstStyle/>
                    <a:p>
                      <a:pPr algn="ctr">
                        <a:lnSpc>
                          <a:spcPct val="115000"/>
                        </a:lnSpc>
                        <a:spcAft>
                          <a:spcPts val="0"/>
                        </a:spcAft>
                        <a:tabLst>
                          <a:tab pos="1229995" algn="l"/>
                        </a:tabLst>
                      </a:pPr>
                      <a:r>
                        <a:rPr lang="fr-FR" sz="1100">
                          <a:effectLst/>
                        </a:rPr>
                        <a:t>Situations d’apprentissage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gn="ctr">
                        <a:lnSpc>
                          <a:spcPct val="115000"/>
                        </a:lnSpc>
                        <a:spcAft>
                          <a:spcPts val="0"/>
                        </a:spcAft>
                        <a:tabLst>
                          <a:tab pos="1229995" algn="l"/>
                        </a:tabLst>
                      </a:pPr>
                      <a:r>
                        <a:rPr lang="fr-FR" sz="1000" dirty="0">
                          <a:effectLst/>
                        </a:rPr>
                        <a:t>Dispositifs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gn="ctr">
                        <a:lnSpc>
                          <a:spcPct val="115000"/>
                        </a:lnSpc>
                        <a:spcAft>
                          <a:spcPts val="0"/>
                        </a:spcAft>
                        <a:tabLst>
                          <a:tab pos="1229995" algn="l"/>
                        </a:tabLst>
                      </a:pPr>
                      <a:r>
                        <a:rPr lang="fr-FR" sz="1000" dirty="0">
                          <a:effectLst/>
                        </a:rPr>
                        <a:t>Variables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gn="ctr">
                        <a:lnSpc>
                          <a:spcPct val="115000"/>
                        </a:lnSpc>
                        <a:spcAft>
                          <a:spcPts val="0"/>
                        </a:spcAft>
                        <a:tabLst>
                          <a:tab pos="1229995" algn="l"/>
                        </a:tabLst>
                      </a:pPr>
                      <a:r>
                        <a:rPr lang="fr-FR" sz="1000">
                          <a:effectLst/>
                        </a:rPr>
                        <a:t>Critères de réussite ou de réalisation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gn="ctr">
                        <a:lnSpc>
                          <a:spcPct val="115000"/>
                        </a:lnSpc>
                        <a:spcAft>
                          <a:spcPts val="0"/>
                        </a:spcAft>
                        <a:tabLst>
                          <a:tab pos="1229995" algn="l"/>
                        </a:tabLst>
                      </a:pPr>
                      <a:r>
                        <a:rPr lang="fr-FR" sz="1000">
                          <a:solidFill>
                            <a:schemeClr val="accent5">
                              <a:lumMod val="75000"/>
                            </a:schemeClr>
                          </a:solidFill>
                          <a:effectLst/>
                        </a:rPr>
                        <a:t>Thèmes travaillés</a:t>
                      </a:r>
                      <a:endParaRPr lang="fr-FR" sz="100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extLst>
                  <a:ext uri="{0D108BD9-81ED-4DB2-BD59-A6C34878D82A}">
                    <a16:rowId xmlns:a16="http://schemas.microsoft.com/office/drawing/2014/main" val="1794165295"/>
                  </a:ext>
                </a:extLst>
              </a:tr>
              <a:tr h="1233103">
                <a:tc>
                  <a:txBody>
                    <a:bodyPr/>
                    <a:lstStyle/>
                    <a:p>
                      <a:pPr>
                        <a:lnSpc>
                          <a:spcPct val="115000"/>
                        </a:lnSpc>
                        <a:spcAft>
                          <a:spcPts val="0"/>
                        </a:spcAft>
                        <a:tabLst>
                          <a:tab pos="1229995" algn="l"/>
                        </a:tabLst>
                      </a:pPr>
                      <a:r>
                        <a:rPr lang="fr-FR" sz="1100" dirty="0">
                          <a:effectLst/>
                        </a:rPr>
                        <a:t>« 8/4/2 »</a:t>
                      </a:r>
                    </a:p>
                    <a:p>
                      <a:pPr>
                        <a:lnSpc>
                          <a:spcPct val="115000"/>
                        </a:lnSpc>
                        <a:spcAft>
                          <a:spcPts val="0"/>
                        </a:spcAft>
                      </a:pPr>
                      <a:r>
                        <a:rPr lang="fr-FR" sz="1100" dirty="0">
                          <a:effectLst/>
                        </a:rPr>
                        <a:t> </a:t>
                      </a:r>
                    </a:p>
                    <a:p>
                      <a:pPr algn="ct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dirty="0">
                          <a:effectLst/>
                          <a:latin typeface="+mj-lt"/>
                        </a:rPr>
                        <a:t>Tous les élèves derrière le professeur avancent et reculent sur le rythme de la musique (funk BPM 120). 8 temps avancer puis 8 temps reculer, 4 et 2 temps pareil.</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212090" algn="l"/>
                        </a:tabLst>
                      </a:pPr>
                      <a:r>
                        <a:rPr lang="fr-FR" sz="1050" dirty="0">
                          <a:effectLst/>
                          <a:latin typeface="+mj-lt"/>
                        </a:rPr>
                        <a:t>BPM plus élevé</a:t>
                      </a:r>
                    </a:p>
                    <a:p>
                      <a:pPr marL="342900" lvl="0" indent="-342900">
                        <a:lnSpc>
                          <a:spcPct val="115000"/>
                        </a:lnSpc>
                        <a:spcAft>
                          <a:spcPts val="0"/>
                        </a:spcAft>
                        <a:buFont typeface="Wingdings" panose="05000000000000000000" pitchFamily="2" charset="2"/>
                        <a:buChar char=""/>
                        <a:tabLst>
                          <a:tab pos="212090" algn="l"/>
                        </a:tabLst>
                      </a:pPr>
                      <a:r>
                        <a:rPr lang="fr-FR" sz="1050" dirty="0">
                          <a:effectLst/>
                          <a:latin typeface="+mj-lt"/>
                        </a:rPr>
                        <a:t>Step </a:t>
                      </a:r>
                      <a:r>
                        <a:rPr lang="fr-FR" sz="1050" dirty="0" err="1">
                          <a:effectLst/>
                          <a:latin typeface="+mj-lt"/>
                        </a:rPr>
                        <a:t>touch</a:t>
                      </a:r>
                      <a:r>
                        <a:rPr lang="fr-FR" sz="1050" dirty="0">
                          <a:effectLst/>
                          <a:latin typeface="+mj-lt"/>
                        </a:rPr>
                        <a:t>, </a:t>
                      </a:r>
                      <a:r>
                        <a:rPr lang="fr-FR" sz="1050" dirty="0" err="1">
                          <a:effectLst/>
                          <a:latin typeface="+mj-lt"/>
                        </a:rPr>
                        <a:t>Jog</a:t>
                      </a:r>
                      <a:r>
                        <a:rPr lang="fr-FR" sz="1050" dirty="0">
                          <a:effectLst/>
                          <a:latin typeface="+mj-lt"/>
                        </a:rPr>
                        <a:t> ou autre pas d’aérobic à la place de la marche</a:t>
                      </a:r>
                    </a:p>
                    <a:p>
                      <a:pPr marL="342900" lvl="0" indent="-342900">
                        <a:lnSpc>
                          <a:spcPct val="115000"/>
                        </a:lnSpc>
                        <a:spcAft>
                          <a:spcPts val="0"/>
                        </a:spcAft>
                        <a:buFont typeface="Wingdings" panose="05000000000000000000" pitchFamily="2" charset="2"/>
                        <a:buChar char=""/>
                        <a:tabLst>
                          <a:tab pos="212090" algn="l"/>
                        </a:tabLst>
                      </a:pPr>
                      <a:r>
                        <a:rPr lang="fr-FR" sz="1050" dirty="0">
                          <a:effectLst/>
                          <a:latin typeface="+mj-lt"/>
                        </a:rPr>
                        <a:t>Changer l’orientation</a:t>
                      </a:r>
                    </a:p>
                    <a:p>
                      <a:pPr marL="342900" lvl="0" indent="-342900">
                        <a:lnSpc>
                          <a:spcPct val="115000"/>
                        </a:lnSpc>
                        <a:spcAft>
                          <a:spcPts val="0"/>
                        </a:spcAft>
                        <a:buFont typeface="Wingdings" panose="05000000000000000000" pitchFamily="2" charset="2"/>
                        <a:buChar char=""/>
                        <a:tabLst>
                          <a:tab pos="212090" algn="l"/>
                        </a:tabLst>
                      </a:pPr>
                      <a:r>
                        <a:rPr lang="fr-FR" sz="1050" dirty="0">
                          <a:effectLst/>
                          <a:latin typeface="+mj-lt"/>
                        </a:rPr>
                        <a:t>16/8/4/2</a:t>
                      </a:r>
                    </a:p>
                    <a:p>
                      <a:pPr marL="342900" lvl="0" indent="-342900">
                        <a:lnSpc>
                          <a:spcPct val="115000"/>
                        </a:lnSpc>
                        <a:spcAft>
                          <a:spcPts val="0"/>
                        </a:spcAft>
                        <a:buFont typeface="Wingdings" panose="05000000000000000000" pitchFamily="2" charset="2"/>
                        <a:buChar char=""/>
                        <a:tabLst>
                          <a:tab pos="212090" algn="l"/>
                        </a:tabLst>
                      </a:pPr>
                      <a:r>
                        <a:rPr lang="fr-FR" sz="1050" dirty="0">
                          <a:effectLst/>
                          <a:latin typeface="+mj-lt"/>
                        </a:rPr>
                        <a:t>Prof face à eux, sans le prof</a:t>
                      </a:r>
                    </a:p>
                    <a:p>
                      <a:pPr marL="342900" lvl="0" indent="-342900">
                        <a:lnSpc>
                          <a:spcPct val="115000"/>
                        </a:lnSpc>
                        <a:spcAft>
                          <a:spcPts val="0"/>
                        </a:spcAft>
                        <a:buFont typeface="Wingdings" panose="05000000000000000000" pitchFamily="2" charset="2"/>
                        <a:buChar char=""/>
                        <a:tabLst>
                          <a:tab pos="212090" algn="l"/>
                        </a:tabLst>
                      </a:pPr>
                      <a:r>
                        <a:rPr lang="fr-FR" sz="1050" dirty="0">
                          <a:effectLst/>
                          <a:latin typeface="+mj-lt"/>
                        </a:rPr>
                        <a:t>Arrêt des comptes</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a:effectLst/>
                          <a:latin typeface="+mj-lt"/>
                        </a:rPr>
                        <a:t>Intégrer les phrases musicales de 8 temps</a:t>
                      </a:r>
                    </a:p>
                    <a:p>
                      <a:pPr marL="342900" lvl="0" indent="-342900">
                        <a:lnSpc>
                          <a:spcPct val="115000"/>
                        </a:lnSpc>
                        <a:spcAft>
                          <a:spcPts val="0"/>
                        </a:spcAft>
                        <a:buFont typeface="Wingdings" panose="05000000000000000000" pitchFamily="2" charset="2"/>
                        <a:buChar char=""/>
                        <a:tabLst>
                          <a:tab pos="1229995" algn="l"/>
                        </a:tabLst>
                      </a:pPr>
                      <a:r>
                        <a:rPr lang="fr-FR" sz="1050">
                          <a:effectLst/>
                          <a:latin typeface="+mj-lt"/>
                        </a:rPr>
                        <a:t>Compter dans sa tête ou à haute voix</a:t>
                      </a:r>
                    </a:p>
                    <a:p>
                      <a:pPr marL="202565" indent="-180340">
                        <a:lnSpc>
                          <a:spcPct val="115000"/>
                        </a:lnSpc>
                        <a:spcAft>
                          <a:spcPts val="0"/>
                        </a:spcAft>
                        <a:tabLst>
                          <a:tab pos="1229995" algn="l"/>
                        </a:tabLst>
                      </a:pPr>
                      <a:r>
                        <a:rPr lang="fr-FR" sz="1050">
                          <a:effectLst/>
                          <a:latin typeface="+mj-lt"/>
                        </a:rPr>
                        <a:t> </a:t>
                      </a:r>
                      <a:endParaRPr lang="fr-FR" sz="105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a:solidFill>
                            <a:schemeClr val="accent5">
                              <a:lumMod val="75000"/>
                            </a:schemeClr>
                          </a:solidFill>
                          <a:effectLst/>
                          <a:latin typeface="+mj-lt"/>
                        </a:rPr>
                        <a:t>RYTHME : lire le tempo de la musique et être en mouvement dessus</a:t>
                      </a:r>
                    </a:p>
                    <a:p>
                      <a:pPr>
                        <a:lnSpc>
                          <a:spcPct val="115000"/>
                        </a:lnSpc>
                        <a:spcAft>
                          <a:spcPts val="0"/>
                        </a:spcAft>
                        <a:tabLst>
                          <a:tab pos="1229995" algn="l"/>
                        </a:tabLst>
                      </a:pPr>
                      <a:r>
                        <a:rPr lang="fr-FR" sz="1050">
                          <a:solidFill>
                            <a:schemeClr val="accent5">
                              <a:lumMod val="75000"/>
                            </a:schemeClr>
                          </a:solidFill>
                          <a:effectLst/>
                          <a:latin typeface="+mj-lt"/>
                        </a:rPr>
                        <a:t>Les phrases musicales de 8 temps</a:t>
                      </a:r>
                      <a:endParaRPr lang="fr-FR" sz="105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8047" marR="28047" marT="0" marB="0"/>
                </a:tc>
                <a:extLst>
                  <a:ext uri="{0D108BD9-81ED-4DB2-BD59-A6C34878D82A}">
                    <a16:rowId xmlns:a16="http://schemas.microsoft.com/office/drawing/2014/main" val="3197679937"/>
                  </a:ext>
                </a:extLst>
              </a:tr>
              <a:tr h="745400">
                <a:tc>
                  <a:txBody>
                    <a:bodyPr/>
                    <a:lstStyle/>
                    <a:p>
                      <a:pPr>
                        <a:lnSpc>
                          <a:spcPct val="115000"/>
                        </a:lnSpc>
                        <a:spcAft>
                          <a:spcPts val="0"/>
                        </a:spcAft>
                        <a:tabLst>
                          <a:tab pos="1229995" algn="l"/>
                        </a:tabLst>
                      </a:pPr>
                      <a:r>
                        <a:rPr lang="fr-FR" sz="1100" dirty="0">
                          <a:effectLst/>
                        </a:rPr>
                        <a:t>« Step musical »</a:t>
                      </a:r>
                    </a:p>
                    <a:p>
                      <a:pPr algn="ct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dirty="0">
                          <a:effectLst/>
                          <a:latin typeface="+mj-lt"/>
                        </a:rPr>
                        <a:t>Se déplacer dans la salle en marchant en rythme et se trouver sur un step à un temps précis (3X8 déplacement puis être sur un step sur le temps 8 de la 3</a:t>
                      </a:r>
                      <a:r>
                        <a:rPr lang="fr-FR" sz="1050" baseline="30000" dirty="0">
                          <a:effectLst/>
                          <a:latin typeface="+mj-lt"/>
                        </a:rPr>
                        <a:t>ème</a:t>
                      </a:r>
                      <a:r>
                        <a:rPr lang="fr-FR" sz="1050" dirty="0">
                          <a:effectLst/>
                          <a:latin typeface="+mj-lt"/>
                        </a:rPr>
                        <a:t> phrase). Enlever un step à chaque fois et éliminer un élève.</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Déplacements en </a:t>
                      </a:r>
                      <a:r>
                        <a:rPr lang="fr-FR" sz="1050" dirty="0" err="1">
                          <a:effectLst/>
                          <a:latin typeface="+mj-lt"/>
                        </a:rPr>
                        <a:t>Jog</a:t>
                      </a:r>
                      <a:r>
                        <a:rPr lang="fr-FR" sz="1050" dirty="0">
                          <a:effectLst/>
                          <a:latin typeface="+mj-lt"/>
                        </a:rPr>
                        <a:t>, </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Prévenir 8 temps avant </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Varier les types de déplacements: step </a:t>
                      </a:r>
                      <a:r>
                        <a:rPr lang="fr-FR" sz="1050" dirty="0" err="1">
                          <a:effectLst/>
                          <a:latin typeface="+mj-lt"/>
                        </a:rPr>
                        <a:t>touch</a:t>
                      </a:r>
                      <a:r>
                        <a:rPr lang="fr-FR" sz="1050" dirty="0">
                          <a:effectLst/>
                          <a:latin typeface="+mj-lt"/>
                        </a:rPr>
                        <a:t>….</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Par 2 (accrochés ou non)</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Etre le dernier à la fin du jeu</a:t>
                      </a:r>
                    </a:p>
                    <a:p>
                      <a:pPr marL="0" lvl="0" indent="0">
                        <a:lnSpc>
                          <a:spcPct val="115000"/>
                        </a:lnSpc>
                        <a:spcAft>
                          <a:spcPts val="0"/>
                        </a:spcAft>
                        <a:buFont typeface="Wingdings" panose="05000000000000000000" pitchFamily="2" charset="2"/>
                        <a:buNone/>
                        <a:tabLst>
                          <a:tab pos="1229995" algn="l"/>
                        </a:tabLst>
                      </a:pP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dirty="0">
                          <a:solidFill>
                            <a:schemeClr val="accent5">
                              <a:lumMod val="75000"/>
                            </a:schemeClr>
                          </a:solidFill>
                          <a:effectLst/>
                          <a:latin typeface="+mj-lt"/>
                        </a:rPr>
                        <a:t>RYTHME : la phrase musicale de 8 temps</a:t>
                      </a:r>
                    </a:p>
                    <a:p>
                      <a:pPr>
                        <a:lnSpc>
                          <a:spcPct val="115000"/>
                        </a:lnSpc>
                        <a:spcAft>
                          <a:spcPts val="0"/>
                        </a:spcAft>
                        <a:tabLst>
                          <a:tab pos="1229995" algn="l"/>
                        </a:tabLst>
                      </a:pPr>
                      <a:r>
                        <a:rPr lang="fr-FR" sz="1050" dirty="0">
                          <a:solidFill>
                            <a:schemeClr val="accent5">
                              <a:lumMod val="75000"/>
                            </a:schemeClr>
                          </a:solidFill>
                          <a:effectLst/>
                          <a:latin typeface="+mj-lt"/>
                        </a:rPr>
                        <a:t> </a:t>
                      </a:r>
                    </a:p>
                    <a:p>
                      <a:pPr>
                        <a:lnSpc>
                          <a:spcPct val="115000"/>
                        </a:lnSpc>
                        <a:spcAft>
                          <a:spcPts val="0"/>
                        </a:spcAft>
                        <a:tabLst>
                          <a:tab pos="1229995" algn="l"/>
                        </a:tabLst>
                      </a:pPr>
                      <a:r>
                        <a:rPr lang="fr-FR" sz="1050" dirty="0">
                          <a:solidFill>
                            <a:schemeClr val="accent5">
                              <a:lumMod val="75000"/>
                            </a:schemeClr>
                          </a:solidFill>
                          <a:effectLst/>
                          <a:latin typeface="+mj-lt"/>
                        </a:rPr>
                        <a:t>CONCENTRATION</a:t>
                      </a:r>
                      <a:endParaRPr lang="fr-FR" sz="105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8047" marR="28047" marT="0" marB="0"/>
                </a:tc>
                <a:extLst>
                  <a:ext uri="{0D108BD9-81ED-4DB2-BD59-A6C34878D82A}">
                    <a16:rowId xmlns:a16="http://schemas.microsoft.com/office/drawing/2014/main" val="2082555696"/>
                  </a:ext>
                </a:extLst>
              </a:tr>
              <a:tr h="1233103">
                <a:tc>
                  <a:txBody>
                    <a:bodyPr/>
                    <a:lstStyle/>
                    <a:p>
                      <a:pPr>
                        <a:lnSpc>
                          <a:spcPct val="115000"/>
                        </a:lnSpc>
                        <a:spcAft>
                          <a:spcPts val="0"/>
                        </a:spcAft>
                        <a:tabLst>
                          <a:tab pos="1229995" algn="l"/>
                        </a:tabLst>
                      </a:pPr>
                      <a:r>
                        <a:rPr lang="fr-FR" sz="1100" dirty="0">
                          <a:effectLst/>
                        </a:rPr>
                        <a:t>« Le zig </a:t>
                      </a:r>
                      <a:r>
                        <a:rPr lang="fr-FR" sz="1100" dirty="0" err="1">
                          <a:effectLst/>
                        </a:rPr>
                        <a:t>zag</a:t>
                      </a:r>
                      <a:r>
                        <a:rPr lang="fr-FR" sz="1100" dirty="0">
                          <a:effectLst/>
                        </a:rPr>
                        <a:t> »</a:t>
                      </a:r>
                    </a:p>
                    <a:p>
                      <a:pPr>
                        <a:lnSpc>
                          <a:spcPct val="115000"/>
                        </a:lnSpc>
                        <a:spcAft>
                          <a:spcPts val="0"/>
                        </a:spcAft>
                      </a:pPr>
                      <a:r>
                        <a:rPr lang="fr-FR" sz="1100" dirty="0">
                          <a:effectLst/>
                        </a:rPr>
                        <a:t> </a:t>
                      </a:r>
                    </a:p>
                    <a:p>
                      <a:pPr algn="ct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dirty="0">
                          <a:effectLst/>
                          <a:latin typeface="+mj-lt"/>
                        </a:rPr>
                        <a:t>Les </a:t>
                      </a:r>
                      <a:r>
                        <a:rPr lang="fr-FR" sz="1050" dirty="0" err="1">
                          <a:effectLst/>
                          <a:latin typeface="+mj-lt"/>
                        </a:rPr>
                        <a:t>steps</a:t>
                      </a:r>
                      <a:r>
                        <a:rPr lang="fr-FR" sz="1050" dirty="0">
                          <a:effectLst/>
                          <a:latin typeface="+mj-lt"/>
                        </a:rPr>
                        <a:t> sont collés et forment une colonne (5 à 6 élèves par colonne).</a:t>
                      </a:r>
                    </a:p>
                    <a:p>
                      <a:pPr>
                        <a:lnSpc>
                          <a:spcPct val="115000"/>
                        </a:lnSpc>
                        <a:spcAft>
                          <a:spcPts val="0"/>
                        </a:spcAft>
                        <a:tabLst>
                          <a:tab pos="1229995" algn="l"/>
                        </a:tabLst>
                      </a:pPr>
                      <a:r>
                        <a:rPr lang="fr-FR" sz="1050" dirty="0">
                          <a:effectLst/>
                          <a:latin typeface="+mj-lt"/>
                        </a:rPr>
                        <a:t>Il s’agit d’effectuer des traversées en rythme en effectuant des pas simples par-dessus la colonne de step. Cheval pour commencer.</a:t>
                      </a:r>
                    </a:p>
                    <a:p>
                      <a:pPr>
                        <a:lnSpc>
                          <a:spcPct val="115000"/>
                        </a:lnSpc>
                        <a:spcAft>
                          <a:spcPts val="0"/>
                        </a:spcAft>
                        <a:tabLst>
                          <a:tab pos="1229995" algn="l"/>
                        </a:tabLst>
                      </a:pPr>
                      <a:r>
                        <a:rPr lang="fr-FR" sz="1050" dirty="0">
                          <a:effectLst/>
                          <a:latin typeface="+mj-lt"/>
                        </a:rPr>
                        <a:t> </a:t>
                      </a:r>
                    </a:p>
                    <a:p>
                      <a:pPr>
                        <a:lnSpc>
                          <a:spcPct val="115000"/>
                        </a:lnSpc>
                        <a:spcAft>
                          <a:spcPts val="0"/>
                        </a:spcAft>
                        <a:tabLst>
                          <a:tab pos="1229995" algn="l"/>
                        </a:tabLst>
                      </a:pPr>
                      <a:r>
                        <a:rPr lang="fr-FR" sz="1050" dirty="0">
                          <a:effectLst/>
                          <a:latin typeface="+mj-lt"/>
                        </a:rPr>
                        <a:t>CONSIGNES SECU : pose de pied entière</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PAS : cheval, genou, box, jumping jack</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Complexifier : ajout de bras, d’impulsions</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Se synchroniser en rythme à plusieurs</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Créer une chorégraphie de groupe</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a:effectLst/>
                          <a:latin typeface="+mj-lt"/>
                        </a:rPr>
                        <a:t>Etre en rythme</a:t>
                      </a:r>
                    </a:p>
                    <a:p>
                      <a:pPr marL="342900" lvl="0" indent="-342900">
                        <a:lnSpc>
                          <a:spcPct val="115000"/>
                        </a:lnSpc>
                        <a:spcAft>
                          <a:spcPts val="0"/>
                        </a:spcAft>
                        <a:buFont typeface="Wingdings" panose="05000000000000000000" pitchFamily="2" charset="2"/>
                        <a:buChar char=""/>
                        <a:tabLst>
                          <a:tab pos="1229995" algn="l"/>
                        </a:tabLst>
                      </a:pPr>
                      <a:r>
                        <a:rPr lang="fr-FR" sz="1050">
                          <a:effectLst/>
                          <a:latin typeface="+mj-lt"/>
                        </a:rPr>
                        <a:t>Le groupe est synchro</a:t>
                      </a:r>
                    </a:p>
                    <a:p>
                      <a:pPr marL="342900" lvl="0" indent="-342900">
                        <a:lnSpc>
                          <a:spcPct val="115000"/>
                        </a:lnSpc>
                        <a:spcAft>
                          <a:spcPts val="0"/>
                        </a:spcAft>
                        <a:buFont typeface="Wingdings" panose="05000000000000000000" pitchFamily="2" charset="2"/>
                        <a:buChar char=""/>
                        <a:tabLst>
                          <a:tab pos="1229995" algn="l"/>
                        </a:tabLst>
                      </a:pPr>
                      <a:r>
                        <a:rPr lang="fr-FR" sz="1050">
                          <a:effectLst/>
                          <a:latin typeface="+mj-lt"/>
                        </a:rPr>
                        <a:t>Compter à haute voie</a:t>
                      </a:r>
                    </a:p>
                    <a:p>
                      <a:pPr marL="342900" lvl="0" indent="-342900">
                        <a:lnSpc>
                          <a:spcPct val="115000"/>
                        </a:lnSpc>
                        <a:spcAft>
                          <a:spcPts val="0"/>
                        </a:spcAft>
                        <a:buFont typeface="Wingdings" panose="05000000000000000000" pitchFamily="2" charset="2"/>
                        <a:buChar char=""/>
                        <a:tabLst>
                          <a:tab pos="1229995" algn="l"/>
                        </a:tabLst>
                      </a:pPr>
                      <a:r>
                        <a:rPr lang="fr-FR" sz="1050">
                          <a:effectLst/>
                          <a:latin typeface="+mj-lt"/>
                        </a:rPr>
                        <a:t>Prendre des infos sur l’élève devant, se caler sur lui</a:t>
                      </a:r>
                      <a:endParaRPr lang="fr-FR" sz="105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dirty="0">
                          <a:solidFill>
                            <a:schemeClr val="accent5">
                              <a:lumMod val="75000"/>
                            </a:schemeClr>
                          </a:solidFill>
                          <a:effectLst/>
                          <a:latin typeface="+mj-lt"/>
                        </a:rPr>
                        <a:t>RYTHME avec utilisation du step de manière originale</a:t>
                      </a:r>
                    </a:p>
                    <a:p>
                      <a:pPr>
                        <a:lnSpc>
                          <a:spcPct val="115000"/>
                        </a:lnSpc>
                        <a:spcAft>
                          <a:spcPts val="0"/>
                        </a:spcAft>
                        <a:tabLst>
                          <a:tab pos="1229995" algn="l"/>
                        </a:tabLst>
                      </a:pPr>
                      <a:r>
                        <a:rPr lang="fr-FR" sz="1050" dirty="0">
                          <a:solidFill>
                            <a:schemeClr val="accent5">
                              <a:lumMod val="75000"/>
                            </a:schemeClr>
                          </a:solidFill>
                          <a:effectLst/>
                          <a:latin typeface="+mj-lt"/>
                        </a:rPr>
                        <a:t>SYNCHRO-NISATION</a:t>
                      </a:r>
                    </a:p>
                    <a:p>
                      <a:pPr>
                        <a:lnSpc>
                          <a:spcPct val="115000"/>
                        </a:lnSpc>
                        <a:spcAft>
                          <a:spcPts val="0"/>
                        </a:spcAft>
                        <a:tabLst>
                          <a:tab pos="1229995" algn="l"/>
                        </a:tabLst>
                      </a:pPr>
                      <a:r>
                        <a:rPr lang="fr-FR" sz="1050" dirty="0">
                          <a:solidFill>
                            <a:schemeClr val="accent5">
                              <a:lumMod val="75000"/>
                            </a:schemeClr>
                          </a:solidFill>
                          <a:effectLst/>
                          <a:latin typeface="+mj-lt"/>
                        </a:rPr>
                        <a:t>COOPERATION</a:t>
                      </a:r>
                      <a:endParaRPr lang="fr-FR" sz="105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8047" marR="28047" marT="0" marB="0"/>
                </a:tc>
                <a:extLst>
                  <a:ext uri="{0D108BD9-81ED-4DB2-BD59-A6C34878D82A}">
                    <a16:rowId xmlns:a16="http://schemas.microsoft.com/office/drawing/2014/main" val="2822029142"/>
                  </a:ext>
                </a:extLst>
              </a:tr>
              <a:tr h="3009212">
                <a:tc>
                  <a:txBody>
                    <a:bodyPr/>
                    <a:lstStyle/>
                    <a:p>
                      <a:pPr>
                        <a:lnSpc>
                          <a:spcPct val="115000"/>
                        </a:lnSpc>
                        <a:spcAft>
                          <a:spcPts val="0"/>
                        </a:spcAft>
                        <a:tabLst>
                          <a:tab pos="1229995" algn="l"/>
                        </a:tabLst>
                      </a:pPr>
                      <a:r>
                        <a:rPr lang="fr-FR" sz="1100" dirty="0">
                          <a:effectLst/>
                        </a:rPr>
                        <a:t>Apprentissage BLOC A (simple) et B (sportif)</a:t>
                      </a:r>
                    </a:p>
                    <a:p>
                      <a:pPr>
                        <a:lnSpc>
                          <a:spcPct val="115000"/>
                        </a:lnSpc>
                        <a:spcAft>
                          <a:spcPts val="0"/>
                        </a:spcAft>
                      </a:pPr>
                      <a:r>
                        <a:rPr lang="fr-FR" sz="1100" dirty="0">
                          <a:effectLst/>
                        </a:rPr>
                        <a:t> </a:t>
                      </a:r>
                    </a:p>
                    <a:p>
                      <a:pPr>
                        <a:lnSpc>
                          <a:spcPct val="115000"/>
                        </a:lnSpc>
                        <a:spcAft>
                          <a:spcPts val="0"/>
                        </a:spcAft>
                      </a:pPr>
                      <a:r>
                        <a:rPr lang="fr-FR" sz="1100" dirty="0">
                          <a:effectLst/>
                        </a:rPr>
                        <a:t> </a:t>
                      </a:r>
                    </a:p>
                    <a:p>
                      <a:pPr algn="ctr">
                        <a:lnSpc>
                          <a:spcPct val="115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b="1" dirty="0">
                          <a:solidFill>
                            <a:schemeClr val="accent5">
                              <a:lumMod val="50000"/>
                            </a:schemeClr>
                          </a:solidFill>
                          <a:effectLst/>
                          <a:latin typeface="+mj-lt"/>
                        </a:rPr>
                        <a:t>BLOC A facile : </a:t>
                      </a:r>
                    </a:p>
                    <a:p>
                      <a:pPr>
                        <a:lnSpc>
                          <a:spcPct val="115000"/>
                        </a:lnSpc>
                        <a:spcAft>
                          <a:spcPts val="0"/>
                        </a:spcAft>
                        <a:tabLst>
                          <a:tab pos="1229995" algn="l"/>
                        </a:tabLst>
                      </a:pPr>
                      <a:r>
                        <a:rPr lang="fr-FR" sz="1050" b="1" dirty="0">
                          <a:solidFill>
                            <a:schemeClr val="accent5">
                              <a:lumMod val="50000"/>
                            </a:schemeClr>
                          </a:solidFill>
                          <a:effectLst/>
                          <a:latin typeface="+mj-lt"/>
                        </a:rPr>
                        <a:t>BASIC (monter descendre)</a:t>
                      </a:r>
                    </a:p>
                    <a:p>
                      <a:pPr>
                        <a:lnSpc>
                          <a:spcPct val="115000"/>
                        </a:lnSpc>
                        <a:spcAft>
                          <a:spcPts val="0"/>
                        </a:spcAft>
                        <a:tabLst>
                          <a:tab pos="1229995" algn="l"/>
                        </a:tabLst>
                      </a:pPr>
                      <a:r>
                        <a:rPr lang="fr-FR" sz="1050" b="1" dirty="0">
                          <a:solidFill>
                            <a:schemeClr val="accent5">
                              <a:lumMod val="50000"/>
                            </a:schemeClr>
                          </a:solidFill>
                          <a:effectLst/>
                          <a:latin typeface="+mj-lt"/>
                        </a:rPr>
                        <a:t>V STEP (idem pieds écartés)</a:t>
                      </a:r>
                    </a:p>
                    <a:p>
                      <a:pPr>
                        <a:lnSpc>
                          <a:spcPct val="115000"/>
                        </a:lnSpc>
                        <a:spcAft>
                          <a:spcPts val="0"/>
                        </a:spcAft>
                        <a:tabLst>
                          <a:tab pos="1229995" algn="l"/>
                        </a:tabLst>
                      </a:pPr>
                      <a:r>
                        <a:rPr lang="fr-FR" sz="1050" b="1" dirty="0">
                          <a:solidFill>
                            <a:schemeClr val="accent5">
                              <a:lumMod val="50000"/>
                            </a:schemeClr>
                          </a:solidFill>
                          <a:effectLst/>
                          <a:latin typeface="+mj-lt"/>
                        </a:rPr>
                        <a:t>OVER THE TOP (traverser le step en pas chassé)</a:t>
                      </a:r>
                    </a:p>
                    <a:p>
                      <a:pPr>
                        <a:lnSpc>
                          <a:spcPct val="115000"/>
                        </a:lnSpc>
                        <a:spcAft>
                          <a:spcPts val="0"/>
                        </a:spcAft>
                        <a:tabLst>
                          <a:tab pos="1229995" algn="l"/>
                        </a:tabLst>
                      </a:pPr>
                      <a:r>
                        <a:rPr lang="fr-FR" sz="1050" b="1" dirty="0">
                          <a:solidFill>
                            <a:schemeClr val="accent5">
                              <a:lumMod val="50000"/>
                            </a:schemeClr>
                          </a:solidFill>
                          <a:effectLst/>
                          <a:latin typeface="+mj-lt"/>
                        </a:rPr>
                        <a:t>KICK (coup de pied)</a:t>
                      </a:r>
                    </a:p>
                    <a:p>
                      <a:pPr>
                        <a:lnSpc>
                          <a:spcPct val="115000"/>
                        </a:lnSpc>
                        <a:spcAft>
                          <a:spcPts val="0"/>
                        </a:spcAft>
                        <a:tabLst>
                          <a:tab pos="1229995" algn="l"/>
                        </a:tabLst>
                      </a:pPr>
                      <a:r>
                        <a:rPr lang="fr-FR" sz="1050" dirty="0">
                          <a:effectLst/>
                          <a:latin typeface="+mj-lt"/>
                        </a:rPr>
                        <a:t> </a:t>
                      </a:r>
                    </a:p>
                    <a:p>
                      <a:pPr>
                        <a:lnSpc>
                          <a:spcPct val="115000"/>
                        </a:lnSpc>
                        <a:spcAft>
                          <a:spcPts val="0"/>
                        </a:spcAft>
                        <a:tabLst>
                          <a:tab pos="1229995" algn="l"/>
                        </a:tabLst>
                      </a:pPr>
                      <a:r>
                        <a:rPr lang="fr-FR" sz="1050" b="1" dirty="0">
                          <a:solidFill>
                            <a:srgbClr val="00B050"/>
                          </a:solidFill>
                          <a:effectLst/>
                          <a:latin typeface="+mj-lt"/>
                        </a:rPr>
                        <a:t>BLOC B sportif :</a:t>
                      </a:r>
                    </a:p>
                    <a:p>
                      <a:pPr>
                        <a:lnSpc>
                          <a:spcPct val="115000"/>
                        </a:lnSpc>
                        <a:spcAft>
                          <a:spcPts val="0"/>
                        </a:spcAft>
                        <a:tabLst>
                          <a:tab pos="1229995" algn="l"/>
                        </a:tabLst>
                      </a:pPr>
                      <a:r>
                        <a:rPr lang="fr-FR" sz="1050" b="1" dirty="0">
                          <a:solidFill>
                            <a:srgbClr val="00B050"/>
                          </a:solidFill>
                          <a:effectLst/>
                          <a:latin typeface="+mj-lt"/>
                        </a:rPr>
                        <a:t>RUN (course en montant sur le step)</a:t>
                      </a:r>
                    </a:p>
                    <a:p>
                      <a:pPr>
                        <a:lnSpc>
                          <a:spcPct val="115000"/>
                        </a:lnSpc>
                        <a:spcAft>
                          <a:spcPts val="0"/>
                        </a:spcAft>
                        <a:tabLst>
                          <a:tab pos="1229995" algn="l"/>
                        </a:tabLst>
                      </a:pPr>
                      <a:r>
                        <a:rPr lang="fr-FR" sz="1050" b="1" dirty="0">
                          <a:solidFill>
                            <a:srgbClr val="00B050"/>
                          </a:solidFill>
                          <a:effectLst/>
                          <a:latin typeface="+mj-lt"/>
                        </a:rPr>
                        <a:t>CHARLESTON (genou et pas derrière)</a:t>
                      </a:r>
                    </a:p>
                    <a:p>
                      <a:pPr>
                        <a:lnSpc>
                          <a:spcPct val="115000"/>
                        </a:lnSpc>
                        <a:spcAft>
                          <a:spcPts val="0"/>
                        </a:spcAft>
                        <a:tabLst>
                          <a:tab pos="1229995" algn="l"/>
                        </a:tabLst>
                      </a:pPr>
                      <a:r>
                        <a:rPr lang="fr-FR" sz="1050" b="1" dirty="0">
                          <a:solidFill>
                            <a:srgbClr val="00B050"/>
                          </a:solidFill>
                          <a:effectLst/>
                          <a:latin typeface="+mj-lt"/>
                        </a:rPr>
                        <a:t>HELICO (cloche demi-tour)</a:t>
                      </a:r>
                    </a:p>
                    <a:p>
                      <a:pPr>
                        <a:lnSpc>
                          <a:spcPct val="115000"/>
                        </a:lnSpc>
                        <a:spcAft>
                          <a:spcPts val="0"/>
                        </a:spcAft>
                        <a:tabLst>
                          <a:tab pos="1229995" algn="l"/>
                        </a:tabLst>
                      </a:pPr>
                      <a:r>
                        <a:rPr lang="fr-FR" sz="1050" b="1" dirty="0">
                          <a:solidFill>
                            <a:srgbClr val="00B050"/>
                          </a:solidFill>
                          <a:effectLst/>
                          <a:latin typeface="+mj-lt"/>
                        </a:rPr>
                        <a:t>SQUAT (squat en sautant sur le step)</a:t>
                      </a:r>
                    </a:p>
                    <a:p>
                      <a:pPr>
                        <a:lnSpc>
                          <a:spcPct val="115000"/>
                        </a:lnSpc>
                        <a:spcAft>
                          <a:spcPts val="0"/>
                        </a:spcAft>
                        <a:tabLst>
                          <a:tab pos="1229995" algn="l"/>
                        </a:tabLst>
                      </a:pPr>
                      <a:r>
                        <a:rPr lang="fr-FR" sz="1050" dirty="0">
                          <a:effectLst/>
                          <a:latin typeface="+mj-lt"/>
                        </a:rPr>
                        <a:t> </a:t>
                      </a:r>
                    </a:p>
                    <a:p>
                      <a:pPr>
                        <a:lnSpc>
                          <a:spcPct val="115000"/>
                        </a:lnSpc>
                        <a:spcAft>
                          <a:spcPts val="0"/>
                        </a:spcAft>
                        <a:tabLst>
                          <a:tab pos="1229995" algn="l"/>
                        </a:tabLst>
                      </a:pPr>
                      <a:r>
                        <a:rPr lang="fr-FR" sz="1050" dirty="0">
                          <a:effectLst/>
                          <a:latin typeface="+mj-lt"/>
                        </a:rPr>
                        <a:t>Affichage A3 des noms des pas</a:t>
                      </a:r>
                    </a:p>
                    <a:p>
                      <a:pPr>
                        <a:lnSpc>
                          <a:spcPct val="115000"/>
                        </a:lnSpc>
                        <a:spcAft>
                          <a:spcPts val="0"/>
                        </a:spcAft>
                        <a:tabLst>
                          <a:tab pos="1229995" algn="l"/>
                        </a:tabLst>
                      </a:pPr>
                      <a:r>
                        <a:rPr lang="fr-FR" sz="1050" dirty="0">
                          <a:effectLst/>
                          <a:latin typeface="+mj-lt"/>
                        </a:rPr>
                        <a:t>SECU : distances entre les </a:t>
                      </a:r>
                      <a:r>
                        <a:rPr lang="fr-FR" sz="1050" dirty="0" err="1">
                          <a:effectLst/>
                          <a:latin typeface="+mj-lt"/>
                        </a:rPr>
                        <a:t>steps</a:t>
                      </a:r>
                      <a:r>
                        <a:rPr lang="fr-FR" sz="1050" dirty="0">
                          <a:effectLst/>
                          <a:latin typeface="+mj-lt"/>
                        </a:rPr>
                        <a:t> et entre mur et </a:t>
                      </a:r>
                      <a:r>
                        <a:rPr lang="fr-FR" sz="1050" dirty="0" err="1">
                          <a:effectLst/>
                          <a:latin typeface="+mj-lt"/>
                        </a:rPr>
                        <a:t>steps</a:t>
                      </a:r>
                      <a:r>
                        <a:rPr lang="fr-FR" sz="1050" dirty="0">
                          <a:effectLst/>
                          <a:latin typeface="+mj-lt"/>
                        </a:rPr>
                        <a:t> règlementaires.</a:t>
                      </a:r>
                    </a:p>
                    <a:p>
                      <a:pPr>
                        <a:lnSpc>
                          <a:spcPct val="115000"/>
                        </a:lnSpc>
                        <a:spcAft>
                          <a:spcPts val="0"/>
                        </a:spcAft>
                        <a:tabLst>
                          <a:tab pos="1229995" algn="l"/>
                        </a:tabLst>
                      </a:pPr>
                      <a:r>
                        <a:rPr lang="fr-FR" sz="1050" b="1" dirty="0">
                          <a:effectLst/>
                          <a:latin typeface="+mj-lt"/>
                          <a:ea typeface="Calibri" panose="020F0502020204030204" pitchFamily="34" charset="0"/>
                          <a:cs typeface="Times New Roman" panose="02020603050405020304" pitchFamily="18" charset="0"/>
                        </a:rPr>
                        <a:t>SECU: </a:t>
                      </a:r>
                      <a:r>
                        <a:rPr lang="fr-FR" sz="1050" b="0" dirty="0">
                          <a:effectLst/>
                          <a:latin typeface="+mj-lt"/>
                          <a:ea typeface="Calibri" panose="020F0502020204030204" pitchFamily="34" charset="0"/>
                          <a:cs typeface="Times New Roman" panose="02020603050405020304" pitchFamily="18" charset="0"/>
                        </a:rPr>
                        <a:t>distance entre les </a:t>
                      </a:r>
                      <a:r>
                        <a:rPr lang="fr-FR" sz="1050" b="0" dirty="0" err="1">
                          <a:effectLst/>
                          <a:latin typeface="+mj-lt"/>
                          <a:ea typeface="Calibri" panose="020F0502020204030204" pitchFamily="34" charset="0"/>
                          <a:cs typeface="Times New Roman" panose="02020603050405020304" pitchFamily="18" charset="0"/>
                        </a:rPr>
                        <a:t>steps</a:t>
                      </a:r>
                      <a:r>
                        <a:rPr lang="fr-FR" sz="1050" b="0" dirty="0">
                          <a:effectLst/>
                          <a:latin typeface="+mj-lt"/>
                          <a:ea typeface="Calibri" panose="020F0502020204030204" pitchFamily="34" charset="0"/>
                          <a:cs typeface="Times New Roman" panose="02020603050405020304" pitchFamily="18" charset="0"/>
                        </a:rPr>
                        <a:t> et entres les murs et </a:t>
                      </a:r>
                      <a:r>
                        <a:rPr lang="fr-FR" sz="1050" b="0" dirty="0" err="1">
                          <a:effectLst/>
                          <a:latin typeface="+mj-lt"/>
                          <a:ea typeface="Calibri" panose="020F0502020204030204" pitchFamily="34" charset="0"/>
                          <a:cs typeface="Times New Roman" panose="02020603050405020304" pitchFamily="18" charset="0"/>
                        </a:rPr>
                        <a:t>steps</a:t>
                      </a:r>
                      <a:r>
                        <a:rPr lang="fr-FR" sz="1050" b="0" dirty="0">
                          <a:effectLst/>
                          <a:latin typeface="+mj-lt"/>
                          <a:ea typeface="Calibri" panose="020F0502020204030204" pitchFamily="34" charset="0"/>
                          <a:cs typeface="Times New Roman" panose="02020603050405020304" pitchFamily="18" charset="0"/>
                        </a:rPr>
                        <a:t> réglementaires</a:t>
                      </a:r>
                      <a:endParaRPr lang="fr-FR" sz="1050" b="1"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Le faire avec et sans musique, au ralenti. BPM 120 : funk au début.</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Prof : avec et sans lui, compte, ne compte plus, face et de dos</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Utilisation vidéo</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Guidage voix (annoncer le pas juste avant de le faire), noms des pas simplifiés si besoin</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Coaching par 2 face à face avec 3 critères à valider : respect tempo, respect pas, continuité.</a:t>
                      </a:r>
                    </a:p>
                    <a:p>
                      <a:pPr marL="156210">
                        <a:lnSpc>
                          <a:spcPct val="115000"/>
                        </a:lnSpc>
                        <a:spcAft>
                          <a:spcPts val="0"/>
                        </a:spcAft>
                        <a:tabLst>
                          <a:tab pos="1229995" algn="l"/>
                        </a:tabLst>
                      </a:pPr>
                      <a:r>
                        <a:rPr lang="fr-FR" sz="1050" dirty="0">
                          <a:effectLst/>
                          <a:latin typeface="+mj-lt"/>
                        </a:rPr>
                        <a:t> </a:t>
                      </a:r>
                    </a:p>
                    <a:p>
                      <a:pPr marL="156210">
                        <a:lnSpc>
                          <a:spcPct val="115000"/>
                        </a:lnSpc>
                        <a:spcAft>
                          <a:spcPts val="0"/>
                        </a:spcAft>
                        <a:tabLst>
                          <a:tab pos="1229995" algn="l"/>
                        </a:tabLst>
                      </a:pPr>
                      <a:r>
                        <a:rPr lang="fr-FR" sz="1050" dirty="0">
                          <a:effectLst/>
                          <a:latin typeface="+mj-lt"/>
                        </a:rPr>
                        <a:t> </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Chaque pas est réalisé sur 8 temps, 4 temps démarrage pied droit et 4 temps pied gauche</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Mémorisation des 2 blocs, capacité à reproduire seul.</a:t>
                      </a:r>
                    </a:p>
                    <a:p>
                      <a:pPr marL="342900" lvl="0" indent="-342900">
                        <a:lnSpc>
                          <a:spcPct val="115000"/>
                        </a:lnSpc>
                        <a:spcAft>
                          <a:spcPts val="0"/>
                        </a:spcAft>
                        <a:buFont typeface="Wingdings" panose="05000000000000000000" pitchFamily="2" charset="2"/>
                        <a:buChar char=""/>
                        <a:tabLst>
                          <a:tab pos="1229995" algn="l"/>
                        </a:tabLst>
                      </a:pPr>
                      <a:r>
                        <a:rPr lang="fr-FR" sz="1050" dirty="0">
                          <a:effectLst/>
                          <a:latin typeface="+mj-lt"/>
                        </a:rPr>
                        <a:t>Le départ : 5,6,7,8 ET 1</a:t>
                      </a:r>
                      <a:endParaRPr lang="fr-FR" sz="1050" dirty="0">
                        <a:effectLst/>
                        <a:latin typeface="+mj-lt"/>
                        <a:ea typeface="Calibri" panose="020F0502020204030204" pitchFamily="34" charset="0"/>
                        <a:cs typeface="Times New Roman" panose="02020603050405020304" pitchFamily="18" charset="0"/>
                      </a:endParaRPr>
                    </a:p>
                  </a:txBody>
                  <a:tcPr marL="28047" marR="28047" marT="0" marB="0"/>
                </a:tc>
                <a:tc>
                  <a:txBody>
                    <a:bodyPr/>
                    <a:lstStyle/>
                    <a:p>
                      <a:pPr>
                        <a:lnSpc>
                          <a:spcPct val="115000"/>
                        </a:lnSpc>
                        <a:spcAft>
                          <a:spcPts val="0"/>
                        </a:spcAft>
                        <a:tabLst>
                          <a:tab pos="1229995" algn="l"/>
                        </a:tabLst>
                      </a:pPr>
                      <a:r>
                        <a:rPr lang="fr-FR" sz="1050" dirty="0">
                          <a:solidFill>
                            <a:schemeClr val="accent5">
                              <a:lumMod val="75000"/>
                            </a:schemeClr>
                          </a:solidFill>
                          <a:effectLst/>
                          <a:latin typeface="+mj-lt"/>
                        </a:rPr>
                        <a:t> </a:t>
                      </a:r>
                    </a:p>
                    <a:p>
                      <a:pPr>
                        <a:lnSpc>
                          <a:spcPct val="115000"/>
                        </a:lnSpc>
                        <a:spcAft>
                          <a:spcPts val="0"/>
                        </a:spcAft>
                        <a:tabLst>
                          <a:tab pos="1229995" algn="l"/>
                        </a:tabLst>
                      </a:pPr>
                      <a:r>
                        <a:rPr lang="fr-FR" sz="1050" dirty="0">
                          <a:solidFill>
                            <a:schemeClr val="accent5">
                              <a:lumMod val="75000"/>
                            </a:schemeClr>
                          </a:solidFill>
                          <a:effectLst/>
                          <a:latin typeface="+mj-lt"/>
                        </a:rPr>
                        <a:t>APPRENTISSAGE des PAS de BASE</a:t>
                      </a:r>
                    </a:p>
                    <a:p>
                      <a:pPr>
                        <a:lnSpc>
                          <a:spcPct val="115000"/>
                        </a:lnSpc>
                        <a:spcAft>
                          <a:spcPts val="0"/>
                        </a:spcAft>
                        <a:tabLst>
                          <a:tab pos="1229995" algn="l"/>
                        </a:tabLst>
                      </a:pPr>
                      <a:r>
                        <a:rPr lang="fr-FR" sz="1050" dirty="0">
                          <a:solidFill>
                            <a:schemeClr val="accent5">
                              <a:lumMod val="75000"/>
                            </a:schemeClr>
                          </a:solidFill>
                          <a:effectLst/>
                          <a:latin typeface="+mj-lt"/>
                        </a:rPr>
                        <a:t> </a:t>
                      </a:r>
                    </a:p>
                    <a:p>
                      <a:pPr>
                        <a:lnSpc>
                          <a:spcPct val="115000"/>
                        </a:lnSpc>
                        <a:spcAft>
                          <a:spcPts val="0"/>
                        </a:spcAft>
                        <a:tabLst>
                          <a:tab pos="1229995" algn="l"/>
                        </a:tabLst>
                      </a:pPr>
                      <a:r>
                        <a:rPr lang="fr-FR" sz="1050" dirty="0">
                          <a:solidFill>
                            <a:schemeClr val="accent5">
                              <a:lumMod val="75000"/>
                            </a:schemeClr>
                          </a:solidFill>
                          <a:effectLst/>
                          <a:latin typeface="+mj-lt"/>
                        </a:rPr>
                        <a:t>DECOUVERTE de L’ACTIVITE</a:t>
                      </a:r>
                      <a:endParaRPr lang="fr-FR" sz="105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28047" marR="28047" marT="0" marB="0"/>
                </a:tc>
                <a:extLst>
                  <a:ext uri="{0D108BD9-81ED-4DB2-BD59-A6C34878D82A}">
                    <a16:rowId xmlns:a16="http://schemas.microsoft.com/office/drawing/2014/main" val="2897385610"/>
                  </a:ext>
                </a:extLst>
              </a:tr>
            </a:tbl>
          </a:graphicData>
        </a:graphic>
      </p:graphicFrame>
      <p:pic>
        <p:nvPicPr>
          <p:cNvPr id="26" name="Image 25" descr="Image result for chiffre dessin 8">
            <a:extLst>
              <a:ext uri="{FF2B5EF4-FFF2-40B4-BE49-F238E27FC236}">
                <a16:creationId xmlns:a16="http://schemas.microsoft.com/office/drawing/2014/main" id="{BD6B590D-1FF8-4BD4-BE54-79222419C2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7972" y="1001856"/>
            <a:ext cx="613410" cy="613410"/>
          </a:xfrm>
          <a:prstGeom prst="rect">
            <a:avLst/>
          </a:prstGeom>
          <a:noFill/>
          <a:ln>
            <a:noFill/>
          </a:ln>
        </p:spPr>
      </p:pic>
      <p:pic>
        <p:nvPicPr>
          <p:cNvPr id="27" name="Image 26" descr="Image result for chaises musicales">
            <a:extLst>
              <a:ext uri="{FF2B5EF4-FFF2-40B4-BE49-F238E27FC236}">
                <a16:creationId xmlns:a16="http://schemas.microsoft.com/office/drawing/2014/main" id="{2446C64E-7D9A-467F-AB03-86FB848B06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3682" y="2067892"/>
            <a:ext cx="647700" cy="460375"/>
          </a:xfrm>
          <a:prstGeom prst="rect">
            <a:avLst/>
          </a:prstGeom>
          <a:noFill/>
          <a:ln>
            <a:noFill/>
          </a:ln>
        </p:spPr>
      </p:pic>
      <p:pic>
        <p:nvPicPr>
          <p:cNvPr id="28" name="Image 27" descr="Image result for file d'attente dessin">
            <a:extLst>
              <a:ext uri="{FF2B5EF4-FFF2-40B4-BE49-F238E27FC236}">
                <a16:creationId xmlns:a16="http://schemas.microsoft.com/office/drawing/2014/main" id="{7F0A4E6C-C1D8-44FA-982F-FB75F777893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9547" y="2890677"/>
            <a:ext cx="810260" cy="792480"/>
          </a:xfrm>
          <a:prstGeom prst="rect">
            <a:avLst/>
          </a:prstGeom>
          <a:noFill/>
          <a:ln>
            <a:noFill/>
          </a:ln>
        </p:spPr>
      </p:pic>
      <p:pic>
        <p:nvPicPr>
          <p:cNvPr id="29" name="Image 28" descr="Image result for cours de step">
            <a:extLst>
              <a:ext uri="{FF2B5EF4-FFF2-40B4-BE49-F238E27FC236}">
                <a16:creationId xmlns:a16="http://schemas.microsoft.com/office/drawing/2014/main" id="{BBD7C6D2-86E8-4D4B-9712-09EDC36059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571" y="4596158"/>
            <a:ext cx="1082213" cy="1226893"/>
          </a:xfrm>
          <a:prstGeom prst="rect">
            <a:avLst/>
          </a:prstGeom>
          <a:noFill/>
          <a:ln>
            <a:noFill/>
          </a:ln>
        </p:spPr>
      </p:pic>
    </p:spTree>
    <p:extLst>
      <p:ext uri="{BB962C8B-B14F-4D97-AF65-F5344CB8AC3E}">
        <p14:creationId xmlns:p14="http://schemas.microsoft.com/office/powerpoint/2010/main" val="122482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6F80CF-6BAE-44AB-9124-1A61324A75C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246AC3AF-A446-4BFE-9878-5A254A9DCB90}"/>
              </a:ext>
            </a:extLst>
          </p:cNvPr>
          <p:cNvSpPr>
            <a:spLocks noGrp="1"/>
          </p:cNvSpPr>
          <p:nvPr>
            <p:ph type="body" idx="1"/>
          </p:nvPr>
        </p:nvSpPr>
        <p:spPr/>
        <p:txBody>
          <a:bodyPr/>
          <a:lstStyle/>
          <a:p>
            <a:endParaRPr lang="fr-FR"/>
          </a:p>
        </p:txBody>
      </p:sp>
      <p:graphicFrame>
        <p:nvGraphicFramePr>
          <p:cNvPr id="6" name="Tableau 5">
            <a:extLst>
              <a:ext uri="{FF2B5EF4-FFF2-40B4-BE49-F238E27FC236}">
                <a16:creationId xmlns:a16="http://schemas.microsoft.com/office/drawing/2014/main" id="{238798E0-A1D4-4A28-867E-3A8B97E9B473}"/>
              </a:ext>
            </a:extLst>
          </p:cNvPr>
          <p:cNvGraphicFramePr>
            <a:graphicFrameLocks noGrp="1"/>
          </p:cNvGraphicFramePr>
          <p:nvPr>
            <p:extLst>
              <p:ext uri="{D42A27DB-BD31-4B8C-83A1-F6EECF244321}">
                <p14:modId xmlns:p14="http://schemas.microsoft.com/office/powerpoint/2010/main" val="4035471630"/>
              </p:ext>
            </p:extLst>
          </p:nvPr>
        </p:nvGraphicFramePr>
        <p:xfrm>
          <a:off x="0" y="3"/>
          <a:ext cx="12192000" cy="6857996"/>
        </p:xfrm>
        <a:graphic>
          <a:graphicData uri="http://schemas.openxmlformats.org/drawingml/2006/table">
            <a:tbl>
              <a:tblPr firstRow="1" firstCol="1" bandRow="1">
                <a:tableStyleId>{5C22544A-7EE6-4342-B048-85BDC9FD1C3A}</a:tableStyleId>
              </a:tblPr>
              <a:tblGrid>
                <a:gridCol w="1486591">
                  <a:extLst>
                    <a:ext uri="{9D8B030D-6E8A-4147-A177-3AD203B41FA5}">
                      <a16:colId xmlns:a16="http://schemas.microsoft.com/office/drawing/2014/main" val="3053338733"/>
                    </a:ext>
                  </a:extLst>
                </a:gridCol>
                <a:gridCol w="3443231">
                  <a:extLst>
                    <a:ext uri="{9D8B030D-6E8A-4147-A177-3AD203B41FA5}">
                      <a16:colId xmlns:a16="http://schemas.microsoft.com/office/drawing/2014/main" val="802662245"/>
                    </a:ext>
                  </a:extLst>
                </a:gridCol>
                <a:gridCol w="3442417">
                  <a:extLst>
                    <a:ext uri="{9D8B030D-6E8A-4147-A177-3AD203B41FA5}">
                      <a16:colId xmlns:a16="http://schemas.microsoft.com/office/drawing/2014/main" val="3454311333"/>
                    </a:ext>
                  </a:extLst>
                </a:gridCol>
                <a:gridCol w="2090825">
                  <a:extLst>
                    <a:ext uri="{9D8B030D-6E8A-4147-A177-3AD203B41FA5}">
                      <a16:colId xmlns:a16="http://schemas.microsoft.com/office/drawing/2014/main" val="101049730"/>
                    </a:ext>
                  </a:extLst>
                </a:gridCol>
                <a:gridCol w="1728936">
                  <a:extLst>
                    <a:ext uri="{9D8B030D-6E8A-4147-A177-3AD203B41FA5}">
                      <a16:colId xmlns:a16="http://schemas.microsoft.com/office/drawing/2014/main" val="2653193805"/>
                    </a:ext>
                  </a:extLst>
                </a:gridCol>
              </a:tblGrid>
              <a:tr h="160462">
                <a:tc gridSpan="5">
                  <a:txBody>
                    <a:bodyPr/>
                    <a:lstStyle/>
                    <a:p>
                      <a:pPr algn="ctr">
                        <a:lnSpc>
                          <a:spcPct val="115000"/>
                        </a:lnSpc>
                        <a:spcAft>
                          <a:spcPts val="0"/>
                        </a:spcAft>
                        <a:tabLst>
                          <a:tab pos="1229995" algn="l"/>
                        </a:tabLst>
                      </a:pPr>
                      <a:endParaRPr lang="fr-FR" sz="4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51616414"/>
                  </a:ext>
                </a:extLst>
              </a:tr>
              <a:tr h="434197">
                <a:tc>
                  <a:txBody>
                    <a:bodyPr/>
                    <a:lstStyle/>
                    <a:p>
                      <a:pPr algn="ctr">
                        <a:lnSpc>
                          <a:spcPct val="115000"/>
                        </a:lnSpc>
                        <a:spcAft>
                          <a:spcPts val="0"/>
                        </a:spcAft>
                        <a:tabLst>
                          <a:tab pos="1229995" algn="l"/>
                        </a:tabLst>
                      </a:pPr>
                      <a:r>
                        <a:rPr lang="fr-FR" sz="1200">
                          <a:effectLst/>
                        </a:rPr>
                        <a:t>Situations d’apprentissage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gn="ctr">
                        <a:lnSpc>
                          <a:spcPct val="115000"/>
                        </a:lnSpc>
                        <a:spcAft>
                          <a:spcPts val="0"/>
                        </a:spcAft>
                        <a:tabLst>
                          <a:tab pos="1229995" algn="l"/>
                        </a:tabLst>
                      </a:pPr>
                      <a:r>
                        <a:rPr lang="fr-FR" sz="1200">
                          <a:effectLst/>
                        </a:rPr>
                        <a:t>Dispositifs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gn="ctr">
                        <a:lnSpc>
                          <a:spcPct val="115000"/>
                        </a:lnSpc>
                        <a:spcAft>
                          <a:spcPts val="0"/>
                        </a:spcAft>
                        <a:tabLst>
                          <a:tab pos="1229995" algn="l"/>
                        </a:tabLst>
                      </a:pPr>
                      <a:r>
                        <a:rPr lang="fr-FR" sz="1200">
                          <a:effectLst/>
                        </a:rPr>
                        <a:t>Variables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gn="ctr">
                        <a:lnSpc>
                          <a:spcPct val="115000"/>
                        </a:lnSpc>
                        <a:spcAft>
                          <a:spcPts val="0"/>
                        </a:spcAft>
                        <a:tabLst>
                          <a:tab pos="1229995" algn="l"/>
                        </a:tabLst>
                      </a:pPr>
                      <a:r>
                        <a:rPr lang="fr-FR" sz="1200">
                          <a:effectLst/>
                        </a:rPr>
                        <a:t>Critères de réussite ou de réalisation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gn="ctr">
                        <a:lnSpc>
                          <a:spcPct val="115000"/>
                        </a:lnSpc>
                        <a:spcAft>
                          <a:spcPts val="0"/>
                        </a:spcAft>
                        <a:tabLst>
                          <a:tab pos="1229995" algn="l"/>
                        </a:tabLst>
                      </a:pPr>
                      <a:r>
                        <a:rPr lang="fr-FR" sz="1200">
                          <a:solidFill>
                            <a:schemeClr val="accent5">
                              <a:lumMod val="75000"/>
                            </a:schemeClr>
                          </a:solidFill>
                          <a:effectLst/>
                        </a:rPr>
                        <a:t>Thèmes travaillés</a:t>
                      </a:r>
                      <a:endParaRPr lang="fr-FR" sz="120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extLst>
                  <a:ext uri="{0D108BD9-81ED-4DB2-BD59-A6C34878D82A}">
                    <a16:rowId xmlns:a16="http://schemas.microsoft.com/office/drawing/2014/main" val="320126667"/>
                  </a:ext>
                </a:extLst>
              </a:tr>
              <a:tr h="1122527">
                <a:tc>
                  <a:txBody>
                    <a:bodyPr/>
                    <a:lstStyle/>
                    <a:p>
                      <a:pPr>
                        <a:lnSpc>
                          <a:spcPct val="115000"/>
                        </a:lnSpc>
                        <a:spcAft>
                          <a:spcPts val="0"/>
                        </a:spcAft>
                        <a:tabLst>
                          <a:tab pos="1229995" algn="l"/>
                        </a:tabLst>
                      </a:pPr>
                      <a:r>
                        <a:rPr lang="fr-FR" sz="1200" dirty="0">
                          <a:effectLst/>
                        </a:rPr>
                        <a:t>« Tape 8</a:t>
                      </a:r>
                      <a:r>
                        <a:rPr lang="fr-FR" sz="1200" baseline="30000" dirty="0">
                          <a:effectLst/>
                        </a:rPr>
                        <a:t>ème</a:t>
                      </a:r>
                      <a:r>
                        <a:rPr lang="fr-FR" sz="1200" dirty="0">
                          <a:effectLst/>
                        </a:rPr>
                        <a:t>  temps »</a:t>
                      </a:r>
                    </a:p>
                    <a:p>
                      <a:pPr algn="ctr">
                        <a:lnSpc>
                          <a:spcPct val="115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dirty="0">
                          <a:effectLst/>
                          <a:latin typeface="+mn-lt"/>
                        </a:rPr>
                        <a:t>En réalisant 1 ou 2 blocs ou une chorégraphie, taper dans ses mains le 8</a:t>
                      </a:r>
                      <a:r>
                        <a:rPr lang="fr-FR" sz="1050" b="0" baseline="30000" dirty="0">
                          <a:effectLst/>
                          <a:latin typeface="+mn-lt"/>
                        </a:rPr>
                        <a:t>ème</a:t>
                      </a:r>
                      <a:r>
                        <a:rPr lang="fr-FR" sz="1050" b="0" dirty="0">
                          <a:effectLst/>
                          <a:latin typeface="+mn-lt"/>
                        </a:rPr>
                        <a:t> temps systématiquement.</a:t>
                      </a:r>
                      <a:endParaRPr lang="fr-FR" sz="1050" b="0" dirty="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Taper tous les 4 temps, 2 temps, 16 temps…</a:t>
                      </a:r>
                    </a:p>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Faire un geste tous les 8 temps (un bras ou une impulsion par exemple)</a:t>
                      </a:r>
                    </a:p>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S’entrainer en groupe, inventer son repère du 8</a:t>
                      </a:r>
                      <a:r>
                        <a:rPr lang="fr-FR" sz="1050" b="0" baseline="30000">
                          <a:effectLst/>
                          <a:latin typeface="+mn-lt"/>
                        </a:rPr>
                        <a:t>ème</a:t>
                      </a:r>
                      <a:r>
                        <a:rPr lang="fr-FR" sz="1050" b="0">
                          <a:effectLst/>
                          <a:latin typeface="+mn-lt"/>
                        </a:rPr>
                        <a:t> temps.</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Se synchroniser avec le tempo de la musique</a:t>
                      </a:r>
                    </a:p>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Les claps des mains de tous les élèves de la classe se font à l’unisson</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dirty="0">
                          <a:solidFill>
                            <a:schemeClr val="accent5">
                              <a:lumMod val="75000"/>
                            </a:schemeClr>
                          </a:solidFill>
                          <a:effectLst/>
                          <a:latin typeface="+mn-lt"/>
                        </a:rPr>
                        <a:t> </a:t>
                      </a:r>
                    </a:p>
                    <a:p>
                      <a:pPr>
                        <a:lnSpc>
                          <a:spcPct val="115000"/>
                        </a:lnSpc>
                        <a:spcAft>
                          <a:spcPts val="0"/>
                        </a:spcAft>
                        <a:tabLst>
                          <a:tab pos="1229995" algn="l"/>
                        </a:tabLst>
                      </a:pPr>
                      <a:r>
                        <a:rPr lang="fr-FR" sz="1050" b="0" dirty="0">
                          <a:solidFill>
                            <a:schemeClr val="accent5">
                              <a:lumMod val="75000"/>
                            </a:schemeClr>
                          </a:solidFill>
                          <a:effectLst/>
                          <a:latin typeface="+mn-lt"/>
                        </a:rPr>
                        <a:t>RYTHME (Tempo)</a:t>
                      </a:r>
                    </a:p>
                    <a:p>
                      <a:pPr>
                        <a:lnSpc>
                          <a:spcPct val="115000"/>
                        </a:lnSpc>
                        <a:spcAft>
                          <a:spcPts val="0"/>
                        </a:spcAft>
                        <a:tabLst>
                          <a:tab pos="1229995" algn="l"/>
                        </a:tabLst>
                      </a:pPr>
                      <a:endParaRPr lang="fr-FR" sz="1050" b="0" dirty="0">
                        <a:solidFill>
                          <a:schemeClr val="accent5">
                            <a:lumMod val="75000"/>
                          </a:schemeClr>
                        </a:solidFill>
                        <a:effectLst/>
                        <a:latin typeface="+mn-lt"/>
                      </a:endParaRPr>
                    </a:p>
                    <a:p>
                      <a:pPr>
                        <a:lnSpc>
                          <a:spcPct val="115000"/>
                        </a:lnSpc>
                        <a:spcAft>
                          <a:spcPts val="0"/>
                        </a:spcAft>
                        <a:tabLst>
                          <a:tab pos="1229995" algn="l"/>
                        </a:tabLst>
                      </a:pPr>
                      <a:r>
                        <a:rPr lang="fr-FR" sz="1050" b="0" dirty="0">
                          <a:solidFill>
                            <a:schemeClr val="accent5">
                              <a:lumMod val="75000"/>
                            </a:schemeClr>
                          </a:solidFill>
                          <a:effectLst/>
                          <a:latin typeface="+mn-lt"/>
                        </a:rPr>
                        <a:t>PHRASE MUSICALE</a:t>
                      </a:r>
                      <a:endParaRPr lang="fr-FR" sz="1050" b="0" dirty="0">
                        <a:solidFill>
                          <a:schemeClr val="accent5">
                            <a:lumMod val="75000"/>
                          </a:schemeClr>
                        </a:solidFill>
                        <a:effectLst/>
                        <a:latin typeface="+mn-lt"/>
                        <a:ea typeface="Calibri" panose="020F0502020204030204" pitchFamily="34" charset="0"/>
                        <a:cs typeface="Times New Roman" panose="02020603050405020304" pitchFamily="18" charset="0"/>
                      </a:endParaRPr>
                    </a:p>
                  </a:txBody>
                  <a:tcPr marL="27108" marR="27108" marT="0" marB="0"/>
                </a:tc>
                <a:extLst>
                  <a:ext uri="{0D108BD9-81ED-4DB2-BD59-A6C34878D82A}">
                    <a16:rowId xmlns:a16="http://schemas.microsoft.com/office/drawing/2014/main" val="2216183233"/>
                  </a:ext>
                </a:extLst>
              </a:tr>
              <a:tr h="1235468">
                <a:tc>
                  <a:txBody>
                    <a:bodyPr/>
                    <a:lstStyle/>
                    <a:p>
                      <a:pPr>
                        <a:lnSpc>
                          <a:spcPct val="115000"/>
                        </a:lnSpc>
                        <a:spcAft>
                          <a:spcPts val="0"/>
                        </a:spcAft>
                        <a:tabLst>
                          <a:tab pos="1229995" algn="l"/>
                        </a:tabLst>
                      </a:pPr>
                      <a:r>
                        <a:rPr lang="fr-FR" sz="1200" dirty="0">
                          <a:effectLst/>
                        </a:rPr>
                        <a:t>« Les 4 orientations »</a:t>
                      </a:r>
                    </a:p>
                    <a:p>
                      <a:pPr algn="ctr">
                        <a:lnSpc>
                          <a:spcPct val="115000"/>
                        </a:lnSpc>
                        <a:spcAft>
                          <a:spcPts val="0"/>
                        </a:spcAft>
                      </a:pPr>
                      <a:r>
                        <a:rPr lang="fr-FR" sz="1200" dirty="0">
                          <a:effectLst/>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dirty="0">
                          <a:effectLst/>
                          <a:latin typeface="+mn-lt"/>
                        </a:rPr>
                        <a:t>Effectuer une routine (1 ou plusieurs blocs) dans les 4 orientations en tournant son step. Toute la classe ensemble</a:t>
                      </a:r>
                      <a:endParaRPr lang="fr-FR" sz="1050" b="0" dirty="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Par 4 en losanges, les élèves changent d’orientation tous les blocs (face au centre, face à l’extérieur)</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BPM qui varie</a:t>
                      </a:r>
                      <a:endParaRPr lang="fr-FR" sz="1050" b="0" dirty="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Toutes les personnes pivotent et ceux de devant changent</a:t>
                      </a:r>
                    </a:p>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Les pas sont corrects même avec perte de repères</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a:solidFill>
                            <a:schemeClr val="accent5">
                              <a:lumMod val="75000"/>
                            </a:schemeClr>
                          </a:solidFill>
                          <a:effectLst/>
                          <a:latin typeface="+mn-lt"/>
                        </a:rPr>
                        <a:t> </a:t>
                      </a:r>
                    </a:p>
                    <a:p>
                      <a:pPr>
                        <a:lnSpc>
                          <a:spcPct val="115000"/>
                        </a:lnSpc>
                        <a:spcAft>
                          <a:spcPts val="0"/>
                        </a:spcAft>
                        <a:tabLst>
                          <a:tab pos="1229995" algn="l"/>
                        </a:tabLst>
                      </a:pPr>
                      <a:r>
                        <a:rPr lang="fr-FR" sz="1050" b="0">
                          <a:solidFill>
                            <a:schemeClr val="accent5">
                              <a:lumMod val="75000"/>
                            </a:schemeClr>
                          </a:solidFill>
                          <a:effectLst/>
                          <a:latin typeface="+mn-lt"/>
                        </a:rPr>
                        <a:t>REPERAGE SPATIAL</a:t>
                      </a:r>
                    </a:p>
                    <a:p>
                      <a:pPr>
                        <a:lnSpc>
                          <a:spcPct val="115000"/>
                        </a:lnSpc>
                        <a:spcAft>
                          <a:spcPts val="0"/>
                        </a:spcAft>
                        <a:tabLst>
                          <a:tab pos="1229995" algn="l"/>
                        </a:tabLst>
                      </a:pPr>
                      <a:r>
                        <a:rPr lang="fr-FR" sz="1050" b="0">
                          <a:solidFill>
                            <a:schemeClr val="accent5">
                              <a:lumMod val="75000"/>
                            </a:schemeClr>
                          </a:solidFill>
                          <a:effectLst/>
                          <a:latin typeface="+mn-lt"/>
                        </a:rPr>
                        <a:t> </a:t>
                      </a:r>
                    </a:p>
                    <a:p>
                      <a:pPr>
                        <a:lnSpc>
                          <a:spcPct val="115000"/>
                        </a:lnSpc>
                        <a:spcAft>
                          <a:spcPts val="0"/>
                        </a:spcAft>
                        <a:tabLst>
                          <a:tab pos="1229995" algn="l"/>
                        </a:tabLst>
                      </a:pPr>
                      <a:r>
                        <a:rPr lang="fr-FR" sz="1050" b="0">
                          <a:solidFill>
                            <a:schemeClr val="accent5">
                              <a:lumMod val="75000"/>
                            </a:schemeClr>
                          </a:solidFill>
                          <a:effectLst/>
                          <a:latin typeface="+mn-lt"/>
                        </a:rPr>
                        <a:t>MEMORISATION</a:t>
                      </a:r>
                      <a:endParaRPr lang="fr-FR" sz="1050" b="0">
                        <a:solidFill>
                          <a:schemeClr val="accent5">
                            <a:lumMod val="75000"/>
                          </a:schemeClr>
                        </a:solidFill>
                        <a:effectLst/>
                        <a:latin typeface="+mn-lt"/>
                        <a:ea typeface="Calibri" panose="020F0502020204030204" pitchFamily="34" charset="0"/>
                        <a:cs typeface="Times New Roman" panose="02020603050405020304" pitchFamily="18" charset="0"/>
                      </a:endParaRPr>
                    </a:p>
                  </a:txBody>
                  <a:tcPr marL="27108" marR="27108" marT="0" marB="0"/>
                </a:tc>
                <a:extLst>
                  <a:ext uri="{0D108BD9-81ED-4DB2-BD59-A6C34878D82A}">
                    <a16:rowId xmlns:a16="http://schemas.microsoft.com/office/drawing/2014/main" val="619454308"/>
                  </a:ext>
                </a:extLst>
              </a:tr>
              <a:tr h="1440209">
                <a:tc>
                  <a:txBody>
                    <a:bodyPr/>
                    <a:lstStyle/>
                    <a:p>
                      <a:pPr>
                        <a:lnSpc>
                          <a:spcPct val="115000"/>
                        </a:lnSpc>
                        <a:spcAft>
                          <a:spcPts val="0"/>
                        </a:spcAft>
                        <a:tabLst>
                          <a:tab pos="1229995" algn="l"/>
                        </a:tabLst>
                      </a:pPr>
                      <a:r>
                        <a:rPr lang="fr-FR" sz="1200">
                          <a:effectLst/>
                        </a:rPr>
                        <a:t>« Le bloc à l’envers »</a:t>
                      </a:r>
                    </a:p>
                    <a:p>
                      <a:pPr>
                        <a:lnSpc>
                          <a:spcPct val="115000"/>
                        </a:lnSpc>
                        <a:spcAft>
                          <a:spcPts val="0"/>
                        </a:spcAft>
                        <a:tabLst>
                          <a:tab pos="1229995" algn="l"/>
                        </a:tabLst>
                      </a:pPr>
                      <a:r>
                        <a:rPr lang="fr-FR" sz="1200">
                          <a:effectLst/>
                        </a:rPr>
                        <a:t> </a:t>
                      </a:r>
                    </a:p>
                    <a:p>
                      <a:pPr>
                        <a:lnSpc>
                          <a:spcPct val="115000"/>
                        </a:lnSpc>
                        <a:spcAft>
                          <a:spcPts val="0"/>
                        </a:spcAft>
                        <a:tabLst>
                          <a:tab pos="1229995" algn="l"/>
                        </a:tabLst>
                      </a:pPr>
                      <a:r>
                        <a:rPr lang="fr-FR" sz="1200">
                          <a:effectLst/>
                        </a:rPr>
                        <a:t>« L’accumula-tion »</a:t>
                      </a:r>
                    </a:p>
                    <a:p>
                      <a:pPr>
                        <a:lnSpc>
                          <a:spcPct val="115000"/>
                        </a:lnSpc>
                        <a:spcAft>
                          <a:spcPts val="0"/>
                        </a:spcAft>
                      </a:pPr>
                      <a:r>
                        <a:rPr lang="fr-FR" sz="1200">
                          <a:effectLst/>
                        </a:rPr>
                        <a:t> </a:t>
                      </a:r>
                    </a:p>
                    <a:p>
                      <a:pPr>
                        <a:lnSpc>
                          <a:spcPct val="115000"/>
                        </a:lnSpc>
                        <a:spcAft>
                          <a:spcPts val="0"/>
                        </a:spcAft>
                      </a:pPr>
                      <a:r>
                        <a:rPr lang="fr-FR" sz="1200">
                          <a:ln w="6731" cap="flat" cmpd="sng" algn="ctr">
                            <a:solidFill>
                              <a:srgbClr val="FFFFFF"/>
                            </a:solidFill>
                            <a:prstDash val="solid"/>
                            <a:round/>
                          </a:ln>
                          <a:effectLst>
                            <a:outerShdw dist="38100" dir="2700000" algn="bl">
                              <a:schemeClr val="accent5"/>
                            </a:outerShdw>
                          </a:effectLst>
                        </a:rPr>
                        <a:t>1,12,123</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dirty="0">
                          <a:effectLst/>
                          <a:latin typeface="+mn-lt"/>
                        </a:rPr>
                        <a:t>Effectuer un bloc en réalisant les pas dans un autre ordre, par exemple commencer par le dernier pas puis l’avant dernier, ainsi de suite…</a:t>
                      </a:r>
                    </a:p>
                    <a:p>
                      <a:pPr>
                        <a:lnSpc>
                          <a:spcPct val="115000"/>
                        </a:lnSpc>
                        <a:spcAft>
                          <a:spcPts val="0"/>
                        </a:spcAft>
                        <a:tabLst>
                          <a:tab pos="1229995" algn="l"/>
                        </a:tabLst>
                      </a:pPr>
                      <a:r>
                        <a:rPr lang="fr-FR" sz="1050" b="0" dirty="0">
                          <a:effectLst/>
                          <a:latin typeface="+mn-lt"/>
                        </a:rPr>
                        <a:t> </a:t>
                      </a:r>
                      <a:endParaRPr lang="fr-FR" sz="1050" b="0" dirty="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Sur plusieurs blocs ou seulement 3 pas pour commencer</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Par 2 ou par petits groupes</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 L’accumulation » : effectuer le premier pas puis le 1</a:t>
                      </a:r>
                      <a:r>
                        <a:rPr lang="fr-FR" sz="1050" b="0" baseline="30000" dirty="0">
                          <a:effectLst/>
                          <a:latin typeface="+mn-lt"/>
                        </a:rPr>
                        <a:t>er</a:t>
                      </a:r>
                      <a:r>
                        <a:rPr lang="fr-FR" sz="1050" b="0" dirty="0">
                          <a:effectLst/>
                          <a:latin typeface="+mn-lt"/>
                        </a:rPr>
                        <a:t> et le deuxième puis 1, 2, et 3</a:t>
                      </a:r>
                      <a:r>
                        <a:rPr lang="fr-FR" sz="1050" b="0" baseline="30000" dirty="0">
                          <a:effectLst/>
                          <a:latin typeface="+mn-lt"/>
                        </a:rPr>
                        <a:t>ème</a:t>
                      </a:r>
                      <a:r>
                        <a:rPr lang="fr-FR" sz="1050" b="0" dirty="0">
                          <a:effectLst/>
                          <a:latin typeface="+mn-lt"/>
                        </a:rPr>
                        <a:t> puis 1, 2, 3 et 4… (2 blocs par ex)</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Annonce des pas à haute voix avant</a:t>
                      </a:r>
                      <a:endParaRPr lang="fr-FR" sz="1050" b="0" dirty="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Le moins d’erreurs possible</a:t>
                      </a:r>
                    </a:p>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Les pas sont tous connus</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a:solidFill>
                            <a:schemeClr val="accent5">
                              <a:lumMod val="75000"/>
                            </a:schemeClr>
                          </a:solidFill>
                          <a:effectLst/>
                          <a:latin typeface="+mn-lt"/>
                        </a:rPr>
                        <a:t> </a:t>
                      </a:r>
                    </a:p>
                    <a:p>
                      <a:pPr>
                        <a:lnSpc>
                          <a:spcPct val="115000"/>
                        </a:lnSpc>
                        <a:spcAft>
                          <a:spcPts val="0"/>
                        </a:spcAft>
                        <a:tabLst>
                          <a:tab pos="1229995" algn="l"/>
                        </a:tabLst>
                      </a:pPr>
                      <a:r>
                        <a:rPr lang="fr-FR" sz="1050" b="0">
                          <a:solidFill>
                            <a:schemeClr val="accent5">
                              <a:lumMod val="75000"/>
                            </a:schemeClr>
                          </a:solidFill>
                          <a:effectLst/>
                          <a:latin typeface="+mn-lt"/>
                        </a:rPr>
                        <a:t>MEMORISATION</a:t>
                      </a:r>
                    </a:p>
                    <a:p>
                      <a:pPr>
                        <a:lnSpc>
                          <a:spcPct val="115000"/>
                        </a:lnSpc>
                        <a:spcAft>
                          <a:spcPts val="0"/>
                        </a:spcAft>
                        <a:tabLst>
                          <a:tab pos="1229995" algn="l"/>
                        </a:tabLst>
                      </a:pPr>
                      <a:r>
                        <a:rPr lang="fr-FR" sz="1050" b="0">
                          <a:solidFill>
                            <a:schemeClr val="accent5">
                              <a:lumMod val="75000"/>
                            </a:schemeClr>
                          </a:solidFill>
                          <a:effectLst/>
                          <a:latin typeface="+mn-lt"/>
                        </a:rPr>
                        <a:t> </a:t>
                      </a:r>
                    </a:p>
                    <a:p>
                      <a:pPr>
                        <a:lnSpc>
                          <a:spcPct val="115000"/>
                        </a:lnSpc>
                        <a:spcAft>
                          <a:spcPts val="0"/>
                        </a:spcAft>
                        <a:tabLst>
                          <a:tab pos="1229995" algn="l"/>
                        </a:tabLst>
                      </a:pPr>
                      <a:r>
                        <a:rPr lang="fr-FR" sz="1050" b="0">
                          <a:solidFill>
                            <a:schemeClr val="accent5">
                              <a:lumMod val="75000"/>
                            </a:schemeClr>
                          </a:solidFill>
                          <a:effectLst/>
                          <a:latin typeface="+mn-lt"/>
                        </a:rPr>
                        <a:t>CONCENTRATION</a:t>
                      </a:r>
                      <a:endParaRPr lang="fr-FR" sz="1050" b="0">
                        <a:solidFill>
                          <a:schemeClr val="accent5">
                            <a:lumMod val="75000"/>
                          </a:schemeClr>
                        </a:solidFill>
                        <a:effectLst/>
                        <a:latin typeface="+mn-lt"/>
                        <a:ea typeface="Calibri" panose="020F0502020204030204" pitchFamily="34" charset="0"/>
                        <a:cs typeface="Times New Roman" panose="02020603050405020304" pitchFamily="18" charset="0"/>
                      </a:endParaRPr>
                    </a:p>
                  </a:txBody>
                  <a:tcPr marL="27108" marR="27108" marT="0" marB="0"/>
                </a:tc>
                <a:extLst>
                  <a:ext uri="{0D108BD9-81ED-4DB2-BD59-A6C34878D82A}">
                    <a16:rowId xmlns:a16="http://schemas.microsoft.com/office/drawing/2014/main" val="2697378216"/>
                  </a:ext>
                </a:extLst>
              </a:tr>
              <a:tr h="1440209">
                <a:tc>
                  <a:txBody>
                    <a:bodyPr/>
                    <a:lstStyle/>
                    <a:p>
                      <a:pPr>
                        <a:lnSpc>
                          <a:spcPct val="115000"/>
                        </a:lnSpc>
                        <a:spcAft>
                          <a:spcPts val="0"/>
                        </a:spcAft>
                        <a:tabLst>
                          <a:tab pos="1229995" algn="l"/>
                        </a:tabLst>
                      </a:pPr>
                      <a:r>
                        <a:rPr lang="fr-FR" sz="1200">
                          <a:effectLst/>
                        </a:rPr>
                        <a:t>« Le cercle des pas »</a:t>
                      </a:r>
                    </a:p>
                    <a:p>
                      <a:pPr>
                        <a:lnSpc>
                          <a:spcPct val="115000"/>
                        </a:lnSpc>
                        <a:spcAft>
                          <a:spcPts val="0"/>
                        </a:spcAft>
                        <a:tabLst>
                          <a:tab pos="1229995" algn="l"/>
                        </a:tabLst>
                      </a:pPr>
                      <a:r>
                        <a:rPr lang="fr-FR" sz="1200">
                          <a:effectLst/>
                        </a:rPr>
                        <a:t> </a:t>
                      </a:r>
                    </a:p>
                    <a:p>
                      <a:pPr>
                        <a:lnSpc>
                          <a:spcPct val="115000"/>
                        </a:lnSpc>
                        <a:spcAft>
                          <a:spcPts val="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a:effectLst/>
                          <a:latin typeface="+mn-lt"/>
                        </a:rPr>
                        <a:t>Les élèves se placent en cercle avec leurs steps et effectuent une routine. Ils doivent ensuite se déplacer entre chaque bloc en se décalant de 2 steps.</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Ajouter ou enlever des pas</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Se déplacer à gauche et à droite</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Se décaler d’un step ou 3.</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Changer le BPM</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Ajouter des bras</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L’élève qui se trompe doit passer au milieu en faisant des </a:t>
                      </a:r>
                      <a:r>
                        <a:rPr lang="fr-FR" sz="1050" b="0" dirty="0" err="1">
                          <a:effectLst/>
                          <a:latin typeface="+mn-lt"/>
                        </a:rPr>
                        <a:t>jog</a:t>
                      </a:r>
                      <a:r>
                        <a:rPr lang="fr-FR" sz="1050" b="0" dirty="0">
                          <a:effectLst/>
                          <a:latin typeface="+mn-lt"/>
                        </a:rPr>
                        <a:t>.</a:t>
                      </a:r>
                      <a:endParaRPr lang="fr-FR" sz="1050" b="0" dirty="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Suivre la routine sans se tromper avec les déplacements</a:t>
                      </a:r>
                    </a:p>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Etre le dernier en course</a:t>
                      </a:r>
                    </a:p>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 </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endParaRPr lang="fr-FR" sz="1050" b="0" dirty="0">
                        <a:solidFill>
                          <a:schemeClr val="accent5">
                            <a:lumMod val="75000"/>
                          </a:schemeClr>
                        </a:solidFill>
                        <a:effectLst/>
                        <a:latin typeface="+mn-lt"/>
                      </a:endParaRPr>
                    </a:p>
                    <a:p>
                      <a:pPr>
                        <a:lnSpc>
                          <a:spcPct val="115000"/>
                        </a:lnSpc>
                        <a:spcAft>
                          <a:spcPts val="0"/>
                        </a:spcAft>
                        <a:tabLst>
                          <a:tab pos="1229995" algn="l"/>
                        </a:tabLst>
                      </a:pPr>
                      <a:r>
                        <a:rPr lang="fr-FR" sz="1050" b="0" dirty="0">
                          <a:solidFill>
                            <a:schemeClr val="accent5">
                              <a:lumMod val="75000"/>
                            </a:schemeClr>
                          </a:solidFill>
                          <a:effectLst/>
                          <a:latin typeface="+mn-lt"/>
                        </a:rPr>
                        <a:t>MEMORISATION</a:t>
                      </a:r>
                    </a:p>
                    <a:p>
                      <a:pPr>
                        <a:lnSpc>
                          <a:spcPct val="115000"/>
                        </a:lnSpc>
                        <a:spcAft>
                          <a:spcPts val="0"/>
                        </a:spcAft>
                        <a:tabLst>
                          <a:tab pos="1229995" algn="l"/>
                        </a:tabLst>
                      </a:pPr>
                      <a:r>
                        <a:rPr lang="fr-FR" sz="1050" b="0" dirty="0">
                          <a:solidFill>
                            <a:schemeClr val="accent5">
                              <a:lumMod val="75000"/>
                            </a:schemeClr>
                          </a:solidFill>
                          <a:effectLst/>
                          <a:latin typeface="+mn-lt"/>
                        </a:rPr>
                        <a:t> </a:t>
                      </a:r>
                    </a:p>
                    <a:p>
                      <a:pPr>
                        <a:lnSpc>
                          <a:spcPct val="115000"/>
                        </a:lnSpc>
                        <a:spcAft>
                          <a:spcPts val="0"/>
                        </a:spcAft>
                        <a:tabLst>
                          <a:tab pos="1229995" algn="l"/>
                        </a:tabLst>
                      </a:pPr>
                      <a:r>
                        <a:rPr lang="fr-FR" sz="1050" b="0" dirty="0">
                          <a:solidFill>
                            <a:schemeClr val="accent5">
                              <a:lumMod val="75000"/>
                            </a:schemeClr>
                          </a:solidFill>
                          <a:effectLst/>
                          <a:latin typeface="+mn-lt"/>
                        </a:rPr>
                        <a:t>REPERAGE DANS L’ESPACE</a:t>
                      </a:r>
                    </a:p>
                    <a:p>
                      <a:pPr>
                        <a:lnSpc>
                          <a:spcPct val="115000"/>
                        </a:lnSpc>
                        <a:spcAft>
                          <a:spcPts val="0"/>
                        </a:spcAft>
                        <a:tabLst>
                          <a:tab pos="1229995" algn="l"/>
                        </a:tabLst>
                      </a:pPr>
                      <a:r>
                        <a:rPr lang="fr-FR" sz="1050" b="0" dirty="0">
                          <a:solidFill>
                            <a:schemeClr val="accent5">
                              <a:lumMod val="75000"/>
                            </a:schemeClr>
                          </a:solidFill>
                          <a:effectLst/>
                          <a:latin typeface="+mn-lt"/>
                        </a:rPr>
                        <a:t> </a:t>
                      </a:r>
                    </a:p>
                    <a:p>
                      <a:pPr>
                        <a:lnSpc>
                          <a:spcPct val="115000"/>
                        </a:lnSpc>
                        <a:spcAft>
                          <a:spcPts val="0"/>
                        </a:spcAft>
                        <a:tabLst>
                          <a:tab pos="1229995" algn="l"/>
                        </a:tabLst>
                      </a:pPr>
                      <a:r>
                        <a:rPr lang="fr-FR" sz="1050" b="0" dirty="0">
                          <a:solidFill>
                            <a:schemeClr val="accent5">
                              <a:lumMod val="75000"/>
                            </a:schemeClr>
                          </a:solidFill>
                          <a:effectLst/>
                          <a:latin typeface="+mn-lt"/>
                        </a:rPr>
                        <a:t>CONCENTRATION</a:t>
                      </a:r>
                      <a:endParaRPr lang="fr-FR" sz="1050" b="0" dirty="0">
                        <a:solidFill>
                          <a:schemeClr val="accent5">
                            <a:lumMod val="75000"/>
                          </a:schemeClr>
                        </a:solidFill>
                        <a:effectLst/>
                        <a:latin typeface="+mn-lt"/>
                        <a:ea typeface="Calibri" panose="020F0502020204030204" pitchFamily="34" charset="0"/>
                        <a:cs typeface="Times New Roman" panose="02020603050405020304" pitchFamily="18" charset="0"/>
                      </a:endParaRPr>
                    </a:p>
                  </a:txBody>
                  <a:tcPr marL="27108" marR="27108" marT="0" marB="0"/>
                </a:tc>
                <a:extLst>
                  <a:ext uri="{0D108BD9-81ED-4DB2-BD59-A6C34878D82A}">
                    <a16:rowId xmlns:a16="http://schemas.microsoft.com/office/drawing/2014/main" val="238734065"/>
                  </a:ext>
                </a:extLst>
              </a:tr>
              <a:tr h="1024924">
                <a:tc>
                  <a:txBody>
                    <a:bodyPr/>
                    <a:lstStyle/>
                    <a:p>
                      <a:pPr>
                        <a:lnSpc>
                          <a:spcPct val="115000"/>
                        </a:lnSpc>
                        <a:spcAft>
                          <a:spcPts val="0"/>
                        </a:spcAft>
                        <a:tabLst>
                          <a:tab pos="1229995" algn="l"/>
                        </a:tabLst>
                      </a:pPr>
                      <a:r>
                        <a:rPr lang="fr-FR" sz="1200">
                          <a:effectLst/>
                        </a:rPr>
                        <a:t>« Le tirage au sort »</a:t>
                      </a:r>
                    </a:p>
                    <a:p>
                      <a:pPr algn="ctr">
                        <a:lnSpc>
                          <a:spcPct val="115000"/>
                        </a:lnSpc>
                        <a:spcAft>
                          <a:spcPts val="0"/>
                        </a:spcAft>
                        <a:tabLst>
                          <a:tab pos="1229995" algn="l"/>
                        </a:tabLs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a:effectLst/>
                          <a:latin typeface="+mn-lt"/>
                        </a:rPr>
                        <a:t>Dans un sac se trouvent des petits papiers avec le nom des 8 pas travaillés, les élèves sont par 4 et tirent au sort un pas chacun leur tour et doivent le reproduire 2 fois de suite sans erreur. Un point par réussite</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12 ou 16 pas (bloc C et D)</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Reproduire le pas 3, 4 ou 5 fois de suite</a:t>
                      </a:r>
                    </a:p>
                    <a:p>
                      <a:pPr marL="342900" lvl="0" indent="-342900">
                        <a:lnSpc>
                          <a:spcPct val="115000"/>
                        </a:lnSpc>
                        <a:spcAft>
                          <a:spcPts val="0"/>
                        </a:spcAft>
                        <a:buFont typeface="Wingdings" panose="05000000000000000000" pitchFamily="2" charset="2"/>
                        <a:buChar char=""/>
                        <a:tabLst>
                          <a:tab pos="1229995" algn="l"/>
                        </a:tabLst>
                      </a:pPr>
                      <a:r>
                        <a:rPr lang="fr-FR" sz="1050" b="0" dirty="0">
                          <a:effectLst/>
                          <a:latin typeface="+mn-lt"/>
                        </a:rPr>
                        <a:t>2 pas combinés au hasard dans le sac</a:t>
                      </a:r>
                      <a:endParaRPr lang="fr-FR" sz="1050" b="0" dirty="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b="0">
                          <a:effectLst/>
                          <a:latin typeface="+mn-lt"/>
                        </a:rPr>
                        <a:t>Finir avec un maximum de points et gagner la manche</a:t>
                      </a:r>
                      <a:endParaRPr lang="fr-FR" sz="1050" b="0">
                        <a:effectLst/>
                        <a:latin typeface="+mn-lt"/>
                        <a:ea typeface="Calibri" panose="020F0502020204030204" pitchFamily="34" charset="0"/>
                        <a:cs typeface="Times New Roman" panose="02020603050405020304" pitchFamily="18" charset="0"/>
                      </a:endParaRPr>
                    </a:p>
                  </a:txBody>
                  <a:tcPr marL="27108" marR="27108" marT="0" marB="0"/>
                </a:tc>
                <a:tc>
                  <a:txBody>
                    <a:bodyPr/>
                    <a:lstStyle/>
                    <a:p>
                      <a:pPr>
                        <a:lnSpc>
                          <a:spcPct val="115000"/>
                        </a:lnSpc>
                        <a:spcAft>
                          <a:spcPts val="0"/>
                        </a:spcAft>
                        <a:tabLst>
                          <a:tab pos="1229995" algn="l"/>
                        </a:tabLst>
                      </a:pPr>
                      <a:r>
                        <a:rPr lang="fr-FR" sz="1050" b="0" dirty="0">
                          <a:solidFill>
                            <a:schemeClr val="accent5">
                              <a:lumMod val="75000"/>
                            </a:schemeClr>
                          </a:solidFill>
                          <a:effectLst/>
                          <a:latin typeface="+mn-lt"/>
                        </a:rPr>
                        <a:t> </a:t>
                      </a:r>
                    </a:p>
                    <a:p>
                      <a:pPr>
                        <a:lnSpc>
                          <a:spcPct val="115000"/>
                        </a:lnSpc>
                        <a:spcAft>
                          <a:spcPts val="0"/>
                        </a:spcAft>
                        <a:tabLst>
                          <a:tab pos="1229995" algn="l"/>
                        </a:tabLst>
                      </a:pPr>
                      <a:r>
                        <a:rPr lang="fr-FR" sz="1050" b="0" dirty="0">
                          <a:solidFill>
                            <a:schemeClr val="accent5">
                              <a:lumMod val="75000"/>
                            </a:schemeClr>
                          </a:solidFill>
                          <a:effectLst/>
                          <a:latin typeface="+mn-lt"/>
                        </a:rPr>
                        <a:t>MEMORISATION</a:t>
                      </a:r>
                      <a:endParaRPr lang="fr-FR" sz="1050" b="0" dirty="0">
                        <a:solidFill>
                          <a:schemeClr val="accent5">
                            <a:lumMod val="75000"/>
                          </a:schemeClr>
                        </a:solidFill>
                        <a:effectLst/>
                        <a:latin typeface="+mn-lt"/>
                        <a:ea typeface="Calibri" panose="020F0502020204030204" pitchFamily="34" charset="0"/>
                        <a:cs typeface="Times New Roman" panose="02020603050405020304" pitchFamily="18" charset="0"/>
                      </a:endParaRPr>
                    </a:p>
                  </a:txBody>
                  <a:tcPr marL="27108" marR="27108" marT="0" marB="0"/>
                </a:tc>
                <a:extLst>
                  <a:ext uri="{0D108BD9-81ED-4DB2-BD59-A6C34878D82A}">
                    <a16:rowId xmlns:a16="http://schemas.microsoft.com/office/drawing/2014/main" val="2624028496"/>
                  </a:ext>
                </a:extLst>
              </a:tr>
            </a:tbl>
          </a:graphicData>
        </a:graphic>
      </p:graphicFrame>
      <p:pic>
        <p:nvPicPr>
          <p:cNvPr id="13" name="Image 12" descr="Image result for tape des mains dessin">
            <a:extLst>
              <a:ext uri="{FF2B5EF4-FFF2-40B4-BE49-F238E27FC236}">
                <a16:creationId xmlns:a16="http://schemas.microsoft.com/office/drawing/2014/main" id="{4F357BAB-2B9F-47FB-A685-A6260E3285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4227" y="853832"/>
            <a:ext cx="630555" cy="630555"/>
          </a:xfrm>
          <a:prstGeom prst="rect">
            <a:avLst/>
          </a:prstGeom>
          <a:noFill/>
          <a:ln>
            <a:noFill/>
          </a:ln>
        </p:spPr>
      </p:pic>
      <p:pic>
        <p:nvPicPr>
          <p:cNvPr id="14" name="Image 13" descr="Image result for 4 orientations">
            <a:extLst>
              <a:ext uri="{FF2B5EF4-FFF2-40B4-BE49-F238E27FC236}">
                <a16:creationId xmlns:a16="http://schemas.microsoft.com/office/drawing/2014/main" id="{82B3BA37-2DBC-4186-8254-E979A1FE4B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4211" y="2182268"/>
            <a:ext cx="812166" cy="682970"/>
          </a:xfrm>
          <a:prstGeom prst="rect">
            <a:avLst/>
          </a:prstGeom>
          <a:noFill/>
          <a:ln>
            <a:noFill/>
          </a:ln>
        </p:spPr>
      </p:pic>
      <p:pic>
        <p:nvPicPr>
          <p:cNvPr id="15" name="Image 14" descr="Image result for cercle personnes">
            <a:extLst>
              <a:ext uri="{FF2B5EF4-FFF2-40B4-BE49-F238E27FC236}">
                <a16:creationId xmlns:a16="http://schemas.microsoft.com/office/drawing/2014/main" id="{D2E0698C-2D4A-4059-89C5-F22C540D978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34211" y="4871743"/>
            <a:ext cx="993775" cy="630555"/>
          </a:xfrm>
          <a:prstGeom prst="rect">
            <a:avLst/>
          </a:prstGeom>
          <a:noFill/>
          <a:ln>
            <a:noFill/>
          </a:ln>
        </p:spPr>
      </p:pic>
      <p:pic>
        <p:nvPicPr>
          <p:cNvPr id="16" name="Image 15" descr="Image result for sac image">
            <a:extLst>
              <a:ext uri="{FF2B5EF4-FFF2-40B4-BE49-F238E27FC236}">
                <a16:creationId xmlns:a16="http://schemas.microsoft.com/office/drawing/2014/main" id="{E28C1061-A4DF-44C5-8D5A-C24C6ABEDCC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89516" y="6150230"/>
            <a:ext cx="556861" cy="509907"/>
          </a:xfrm>
          <a:prstGeom prst="rect">
            <a:avLst/>
          </a:prstGeom>
          <a:noFill/>
          <a:ln>
            <a:noFill/>
          </a:ln>
        </p:spPr>
      </p:pic>
    </p:spTree>
    <p:extLst>
      <p:ext uri="{BB962C8B-B14F-4D97-AF65-F5344CB8AC3E}">
        <p14:creationId xmlns:p14="http://schemas.microsoft.com/office/powerpoint/2010/main" val="29448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D87A4C-D624-44B5-BE10-BC7C4B26A232}"/>
              </a:ext>
            </a:extLst>
          </p:cNvPr>
          <p:cNvSpPr>
            <a:spLocks noGrp="1"/>
          </p:cNvSpPr>
          <p:nvPr>
            <p:ph type="title"/>
          </p:nvPr>
        </p:nvSpPr>
        <p:spPr/>
        <p:txBody>
          <a:bodyPr/>
          <a:lstStyle/>
          <a:p>
            <a:r>
              <a:rPr lang="fr-FR" dirty="0"/>
              <a:t>ENJEUX DE FORMATION</a:t>
            </a:r>
          </a:p>
        </p:txBody>
      </p:sp>
      <p:sp>
        <p:nvSpPr>
          <p:cNvPr id="6" name="Espace réservé du texte 5">
            <a:extLst>
              <a:ext uri="{FF2B5EF4-FFF2-40B4-BE49-F238E27FC236}">
                <a16:creationId xmlns:a16="http://schemas.microsoft.com/office/drawing/2014/main" id="{F16F5BEC-97BE-4EEB-BCD5-10DCB5BCEF62}"/>
              </a:ext>
            </a:extLst>
          </p:cNvPr>
          <p:cNvSpPr>
            <a:spLocks noGrp="1"/>
          </p:cNvSpPr>
          <p:nvPr>
            <p:ph type="body" idx="1"/>
          </p:nvPr>
        </p:nvSpPr>
        <p:spPr>
          <a:xfrm>
            <a:off x="1001207" y="3689783"/>
            <a:ext cx="5055729" cy="576262"/>
          </a:xfrm>
        </p:spPr>
        <p:txBody>
          <a:bodyPr/>
          <a:lstStyle/>
          <a:p>
            <a:r>
              <a:rPr lang="fr-FR" sz="1800" dirty="0">
                <a:solidFill>
                  <a:srgbClr val="FFFF00"/>
                </a:solidFill>
              </a:rPr>
              <a:t>POLE TECHNIQUE</a:t>
            </a:r>
          </a:p>
          <a:p>
            <a:r>
              <a:rPr lang="fr-FR" sz="1800" b="1" dirty="0">
                <a:solidFill>
                  <a:srgbClr val="FFFF00"/>
                </a:solidFill>
              </a:rPr>
              <a:t>P</a:t>
            </a:r>
            <a:r>
              <a:rPr lang="fr-FR" sz="1800" dirty="0"/>
              <a:t>roposer et réaliser des pas imposés et/ou choisi</a:t>
            </a:r>
          </a:p>
        </p:txBody>
      </p:sp>
      <p:sp>
        <p:nvSpPr>
          <p:cNvPr id="11" name="Espace réservé du texte 10">
            <a:extLst>
              <a:ext uri="{FF2B5EF4-FFF2-40B4-BE49-F238E27FC236}">
                <a16:creationId xmlns:a16="http://schemas.microsoft.com/office/drawing/2014/main" id="{D2332B11-D09F-4759-AE6C-14FAF9077C0C}"/>
              </a:ext>
            </a:extLst>
          </p:cNvPr>
          <p:cNvSpPr>
            <a:spLocks noGrp="1"/>
          </p:cNvSpPr>
          <p:nvPr>
            <p:ph type="body" sz="half" idx="18"/>
          </p:nvPr>
        </p:nvSpPr>
        <p:spPr>
          <a:xfrm>
            <a:off x="6177078" y="4729854"/>
            <a:ext cx="5339845" cy="2128146"/>
          </a:xfrm>
        </p:spPr>
        <p:txBody>
          <a:bodyPr>
            <a:noAutofit/>
          </a:bodyPr>
          <a:lstStyle/>
          <a:p>
            <a:r>
              <a:rPr lang="fr-FR" sz="1800" dirty="0">
                <a:solidFill>
                  <a:srgbClr val="FFFF00"/>
                </a:solidFill>
              </a:rPr>
              <a:t>POLE GESTION DE L’EFFORT</a:t>
            </a:r>
          </a:p>
          <a:p>
            <a:r>
              <a:rPr lang="fr-FR" sz="1800" b="1" dirty="0">
                <a:solidFill>
                  <a:srgbClr val="FFFF00"/>
                </a:solidFill>
              </a:rPr>
              <a:t>A</a:t>
            </a:r>
            <a:r>
              <a:rPr lang="fr-FR" sz="1800" dirty="0"/>
              <a:t>voir des notions de gestion de l’effort sur les plans énergétiques pour faire face aux contraintes de l’activité et choisir le bon objectif en fonction de ses besoins                         </a:t>
            </a:r>
            <a:r>
              <a:rPr lang="fr-FR" sz="1800" b="1" dirty="0">
                <a:solidFill>
                  <a:srgbClr val="FFFF00"/>
                </a:solidFill>
              </a:rPr>
              <a:t>A</a:t>
            </a:r>
            <a:r>
              <a:rPr lang="fr-FR" sz="1800" dirty="0"/>
              <a:t>cquérir les connaissances de la physiologie de l’effort de base</a:t>
            </a:r>
          </a:p>
          <a:p>
            <a:endParaRPr lang="fr-FR" sz="1800" dirty="0"/>
          </a:p>
          <a:p>
            <a:endParaRPr lang="fr-FR" sz="1800" dirty="0"/>
          </a:p>
        </p:txBody>
      </p:sp>
      <p:sp>
        <p:nvSpPr>
          <p:cNvPr id="5" name="Espace réservé du texte 4">
            <a:extLst>
              <a:ext uri="{FF2B5EF4-FFF2-40B4-BE49-F238E27FC236}">
                <a16:creationId xmlns:a16="http://schemas.microsoft.com/office/drawing/2014/main" id="{B6A9207F-3BEA-4E75-B477-7CFC9D722E77}"/>
              </a:ext>
            </a:extLst>
          </p:cNvPr>
          <p:cNvSpPr>
            <a:spLocks noGrp="1"/>
          </p:cNvSpPr>
          <p:nvPr>
            <p:ph type="body" sz="quarter" idx="3"/>
          </p:nvPr>
        </p:nvSpPr>
        <p:spPr>
          <a:xfrm>
            <a:off x="1035963" y="3975681"/>
            <a:ext cx="3652907" cy="815279"/>
          </a:xfrm>
        </p:spPr>
        <p:txBody>
          <a:bodyPr>
            <a:normAutofit/>
          </a:bodyPr>
          <a:lstStyle/>
          <a:p>
            <a:r>
              <a:rPr lang="fr-FR" sz="1800" b="1" dirty="0">
                <a:solidFill>
                  <a:srgbClr val="FFFF00"/>
                </a:solidFill>
              </a:rPr>
              <a:t>E</a:t>
            </a:r>
            <a:r>
              <a:rPr lang="fr-FR" sz="1800" dirty="0"/>
              <a:t>tre capable de les enrichir et les coordonner (ajout de bras)</a:t>
            </a:r>
          </a:p>
        </p:txBody>
      </p:sp>
      <p:sp>
        <p:nvSpPr>
          <p:cNvPr id="8" name="Espace réservé du texte 7">
            <a:extLst>
              <a:ext uri="{FF2B5EF4-FFF2-40B4-BE49-F238E27FC236}">
                <a16:creationId xmlns:a16="http://schemas.microsoft.com/office/drawing/2014/main" id="{DA818150-CFD3-4B39-847E-F6C96C31E0FF}"/>
              </a:ext>
            </a:extLst>
          </p:cNvPr>
          <p:cNvSpPr>
            <a:spLocks noGrp="1"/>
          </p:cNvSpPr>
          <p:nvPr>
            <p:ph type="body" sz="quarter" idx="13"/>
          </p:nvPr>
        </p:nvSpPr>
        <p:spPr>
          <a:xfrm>
            <a:off x="735914" y="5262716"/>
            <a:ext cx="4457995" cy="1062422"/>
          </a:xfrm>
        </p:spPr>
        <p:txBody>
          <a:bodyPr>
            <a:noAutofit/>
          </a:bodyPr>
          <a:lstStyle/>
          <a:p>
            <a:r>
              <a:rPr lang="fr-FR" sz="1800" dirty="0">
                <a:solidFill>
                  <a:srgbClr val="FFFF00"/>
                </a:solidFill>
              </a:rPr>
              <a:t>POLE PROJET</a:t>
            </a:r>
          </a:p>
          <a:p>
            <a:r>
              <a:rPr lang="fr-FR" sz="1800" b="1" dirty="0">
                <a:solidFill>
                  <a:srgbClr val="FFFF00"/>
                </a:solidFill>
              </a:rPr>
              <a:t>C</a:t>
            </a:r>
            <a:r>
              <a:rPr lang="fr-FR" sz="1800" dirty="0"/>
              <a:t>hoisir et mener à terme un projet technique et physique en fondant un esprit critique sur sa propre activité en coopération ou non avec les autres.</a:t>
            </a:r>
          </a:p>
        </p:txBody>
      </p:sp>
      <p:sp>
        <p:nvSpPr>
          <p:cNvPr id="12" name="Flèche : droite rayée 11">
            <a:extLst>
              <a:ext uri="{FF2B5EF4-FFF2-40B4-BE49-F238E27FC236}">
                <a16:creationId xmlns:a16="http://schemas.microsoft.com/office/drawing/2014/main" id="{001C5379-93E8-4398-B54B-7D36A4121373}"/>
              </a:ext>
            </a:extLst>
          </p:cNvPr>
          <p:cNvSpPr/>
          <p:nvPr/>
        </p:nvSpPr>
        <p:spPr>
          <a:xfrm>
            <a:off x="1228653" y="2108349"/>
            <a:ext cx="532014" cy="328574"/>
          </a:xfrm>
          <a:prstGeom prst="striped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rayée 13">
            <a:extLst>
              <a:ext uri="{FF2B5EF4-FFF2-40B4-BE49-F238E27FC236}">
                <a16:creationId xmlns:a16="http://schemas.microsoft.com/office/drawing/2014/main" id="{F1388AAA-77C1-4EA7-9589-20DAECE30B3D}"/>
              </a:ext>
            </a:extLst>
          </p:cNvPr>
          <p:cNvSpPr/>
          <p:nvPr/>
        </p:nvSpPr>
        <p:spPr>
          <a:xfrm>
            <a:off x="379904" y="3336677"/>
            <a:ext cx="532014" cy="328574"/>
          </a:xfrm>
          <a:prstGeom prst="striped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25C34CC-CF76-4D17-9441-C11C9F3F52DE}"/>
              </a:ext>
            </a:extLst>
          </p:cNvPr>
          <p:cNvSpPr/>
          <p:nvPr/>
        </p:nvSpPr>
        <p:spPr>
          <a:xfrm>
            <a:off x="7954171" y="3597861"/>
            <a:ext cx="4237829" cy="923330"/>
          </a:xfrm>
          <a:prstGeom prst="rect">
            <a:avLst/>
          </a:prstGeom>
        </p:spPr>
        <p:txBody>
          <a:bodyPr wrap="square">
            <a:spAutoFit/>
          </a:bodyPr>
          <a:lstStyle/>
          <a:p>
            <a:r>
              <a:rPr lang="fr-FR" dirty="0">
                <a:solidFill>
                  <a:srgbClr val="FFFF00"/>
                </a:solidFill>
              </a:rPr>
              <a:t>POLE SECURITE</a:t>
            </a:r>
          </a:p>
          <a:p>
            <a:r>
              <a:rPr lang="fr-FR" b="1" dirty="0">
                <a:solidFill>
                  <a:srgbClr val="FFFF00"/>
                </a:solidFill>
              </a:rPr>
              <a:t>P</a:t>
            </a:r>
            <a:r>
              <a:rPr lang="fr-FR" dirty="0"/>
              <a:t>ratiquer en toute sécurité articulaire, tendineuses et cardio </a:t>
            </a:r>
          </a:p>
        </p:txBody>
      </p:sp>
      <p:sp>
        <p:nvSpPr>
          <p:cNvPr id="16" name="Flèche : droite rayée 15">
            <a:extLst>
              <a:ext uri="{FF2B5EF4-FFF2-40B4-BE49-F238E27FC236}">
                <a16:creationId xmlns:a16="http://schemas.microsoft.com/office/drawing/2014/main" id="{6179D2F6-908D-4E98-81CD-E0D9CEF2F075}"/>
              </a:ext>
            </a:extLst>
          </p:cNvPr>
          <p:cNvSpPr/>
          <p:nvPr/>
        </p:nvSpPr>
        <p:spPr>
          <a:xfrm>
            <a:off x="7387521" y="3623687"/>
            <a:ext cx="532014" cy="328574"/>
          </a:xfrm>
          <a:prstGeom prst="striped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rayée 16">
            <a:extLst>
              <a:ext uri="{FF2B5EF4-FFF2-40B4-BE49-F238E27FC236}">
                <a16:creationId xmlns:a16="http://schemas.microsoft.com/office/drawing/2014/main" id="{FECD2C8D-6AFC-47E2-8B04-DCBD9A1BC718}"/>
              </a:ext>
            </a:extLst>
          </p:cNvPr>
          <p:cNvSpPr/>
          <p:nvPr/>
        </p:nvSpPr>
        <p:spPr>
          <a:xfrm>
            <a:off x="5582998" y="4735583"/>
            <a:ext cx="532014" cy="328574"/>
          </a:xfrm>
          <a:prstGeom prst="striped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45FECA1A-99D2-46B7-9C90-D4895862CC14}"/>
              </a:ext>
            </a:extLst>
          </p:cNvPr>
          <p:cNvSpPr/>
          <p:nvPr/>
        </p:nvSpPr>
        <p:spPr>
          <a:xfrm>
            <a:off x="1822350" y="2051677"/>
            <a:ext cx="4348751" cy="1200329"/>
          </a:xfrm>
          <a:prstGeom prst="rect">
            <a:avLst/>
          </a:prstGeom>
        </p:spPr>
        <p:txBody>
          <a:bodyPr wrap="square">
            <a:spAutoFit/>
          </a:bodyPr>
          <a:lstStyle/>
          <a:p>
            <a:r>
              <a:rPr lang="fr-FR" dirty="0">
                <a:solidFill>
                  <a:srgbClr val="FFFF00"/>
                </a:solidFill>
              </a:rPr>
              <a:t>POLE ENGAGEMENT….et PLAISIR</a:t>
            </a:r>
          </a:p>
          <a:p>
            <a:r>
              <a:rPr lang="fr-FR" b="1" dirty="0">
                <a:solidFill>
                  <a:srgbClr val="FFFF00"/>
                </a:solidFill>
              </a:rPr>
              <a:t>A</a:t>
            </a:r>
            <a:r>
              <a:rPr lang="fr-FR" dirty="0"/>
              <a:t>ccepter de pratiquer, de créer (éventuellement devant les autres)</a:t>
            </a:r>
          </a:p>
          <a:p>
            <a:r>
              <a:rPr lang="fr-FR" b="1" dirty="0">
                <a:solidFill>
                  <a:srgbClr val="FFFF00"/>
                </a:solidFill>
              </a:rPr>
              <a:t>J</a:t>
            </a:r>
            <a:r>
              <a:rPr lang="fr-FR" dirty="0"/>
              <a:t>ouer en apprenant</a:t>
            </a:r>
          </a:p>
        </p:txBody>
      </p:sp>
      <p:sp>
        <p:nvSpPr>
          <p:cNvPr id="20" name="Flèche : droite rayée 19">
            <a:extLst>
              <a:ext uri="{FF2B5EF4-FFF2-40B4-BE49-F238E27FC236}">
                <a16:creationId xmlns:a16="http://schemas.microsoft.com/office/drawing/2014/main" id="{C16F8879-3DAD-4303-A3F1-CB762BAE79E9}"/>
              </a:ext>
            </a:extLst>
          </p:cNvPr>
          <p:cNvSpPr/>
          <p:nvPr/>
        </p:nvSpPr>
        <p:spPr>
          <a:xfrm>
            <a:off x="203900" y="4923194"/>
            <a:ext cx="532014" cy="328574"/>
          </a:xfrm>
          <a:prstGeom prst="striped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11A012A1-8A3F-44C8-A655-68F66DA1549C}"/>
              </a:ext>
            </a:extLst>
          </p:cNvPr>
          <p:cNvSpPr/>
          <p:nvPr/>
        </p:nvSpPr>
        <p:spPr>
          <a:xfrm>
            <a:off x="7279092" y="2203893"/>
            <a:ext cx="4237829" cy="923330"/>
          </a:xfrm>
          <a:prstGeom prst="rect">
            <a:avLst/>
          </a:prstGeom>
        </p:spPr>
        <p:txBody>
          <a:bodyPr wrap="square">
            <a:spAutoFit/>
          </a:bodyPr>
          <a:lstStyle/>
          <a:p>
            <a:r>
              <a:rPr lang="fr-FR" dirty="0">
                <a:solidFill>
                  <a:srgbClr val="FFFF00"/>
                </a:solidFill>
              </a:rPr>
              <a:t>POLE ARTISTIQUE et LUDIQUE</a:t>
            </a:r>
          </a:p>
          <a:p>
            <a:r>
              <a:rPr lang="fr-FR" b="1" dirty="0">
                <a:solidFill>
                  <a:srgbClr val="FFFF00"/>
                </a:solidFill>
              </a:rPr>
              <a:t>E</a:t>
            </a:r>
            <a:r>
              <a:rPr lang="fr-FR" dirty="0"/>
              <a:t>ntrer dans une démarche artistique et créative</a:t>
            </a:r>
          </a:p>
        </p:txBody>
      </p:sp>
      <p:sp>
        <p:nvSpPr>
          <p:cNvPr id="21" name="Flèche : droite rayée 20">
            <a:extLst>
              <a:ext uri="{FF2B5EF4-FFF2-40B4-BE49-F238E27FC236}">
                <a16:creationId xmlns:a16="http://schemas.microsoft.com/office/drawing/2014/main" id="{D9126427-0478-40CA-AF47-C1293A3EE58B}"/>
              </a:ext>
            </a:extLst>
          </p:cNvPr>
          <p:cNvSpPr/>
          <p:nvPr/>
        </p:nvSpPr>
        <p:spPr>
          <a:xfrm>
            <a:off x="6657935" y="2189443"/>
            <a:ext cx="532014" cy="328574"/>
          </a:xfrm>
          <a:prstGeom prst="stripedRight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descr="Tête avec engrenages">
            <a:extLst>
              <a:ext uri="{FF2B5EF4-FFF2-40B4-BE49-F238E27FC236}">
                <a16:creationId xmlns:a16="http://schemas.microsoft.com/office/drawing/2014/main" id="{0365D5FD-A50B-43FC-818A-194CA6F4CA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2169" y="4872979"/>
            <a:ext cx="382355" cy="382355"/>
          </a:xfrm>
          <a:prstGeom prst="rect">
            <a:avLst/>
          </a:prstGeom>
        </p:spPr>
      </p:pic>
      <p:pic>
        <p:nvPicPr>
          <p:cNvPr id="23" name="Graphique 22" descr="Danse">
            <a:extLst>
              <a:ext uri="{FF2B5EF4-FFF2-40B4-BE49-F238E27FC236}">
                <a16:creationId xmlns:a16="http://schemas.microsoft.com/office/drawing/2014/main" id="{9C20BFED-CD99-4C83-95FE-52DD6E1343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7470" y="3216069"/>
            <a:ext cx="494599" cy="494599"/>
          </a:xfrm>
          <a:prstGeom prst="rect">
            <a:avLst/>
          </a:prstGeom>
        </p:spPr>
      </p:pic>
      <p:pic>
        <p:nvPicPr>
          <p:cNvPr id="25" name="Graphique 24" descr="Visage riant noir">
            <a:extLst>
              <a:ext uri="{FF2B5EF4-FFF2-40B4-BE49-F238E27FC236}">
                <a16:creationId xmlns:a16="http://schemas.microsoft.com/office/drawing/2014/main" id="{0A6EB1DA-30EB-4274-AF47-C3ED931CAD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9390" y="2038106"/>
            <a:ext cx="364877" cy="364877"/>
          </a:xfrm>
          <a:prstGeom prst="rect">
            <a:avLst/>
          </a:prstGeom>
        </p:spPr>
      </p:pic>
      <p:pic>
        <p:nvPicPr>
          <p:cNvPr id="31" name="Graphique 30" descr="Médical">
            <a:extLst>
              <a:ext uri="{FF2B5EF4-FFF2-40B4-BE49-F238E27FC236}">
                <a16:creationId xmlns:a16="http://schemas.microsoft.com/office/drawing/2014/main" id="{56F2CF4C-9DE6-45B1-BBC2-F72293834E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4194" y="3500964"/>
            <a:ext cx="448891" cy="448891"/>
          </a:xfrm>
          <a:prstGeom prst="rect">
            <a:avLst/>
          </a:prstGeom>
        </p:spPr>
      </p:pic>
      <p:pic>
        <p:nvPicPr>
          <p:cNvPr id="33" name="Graphique 32" descr="Cerveau dans une tête">
            <a:extLst>
              <a:ext uri="{FF2B5EF4-FFF2-40B4-BE49-F238E27FC236}">
                <a16:creationId xmlns:a16="http://schemas.microsoft.com/office/drawing/2014/main" id="{62FD2F8B-5C51-4666-A931-31E092772A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23171" y="2108349"/>
            <a:ext cx="409668" cy="409668"/>
          </a:xfrm>
          <a:prstGeom prst="rect">
            <a:avLst/>
          </a:prstGeom>
        </p:spPr>
      </p:pic>
      <p:pic>
        <p:nvPicPr>
          <p:cNvPr id="39" name="Graphique 38" descr="Marcher">
            <a:extLst>
              <a:ext uri="{FF2B5EF4-FFF2-40B4-BE49-F238E27FC236}">
                <a16:creationId xmlns:a16="http://schemas.microsoft.com/office/drawing/2014/main" id="{342D8E82-A686-45FA-9156-9591D634D37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73562" y="4590151"/>
            <a:ext cx="448891" cy="448891"/>
          </a:xfrm>
          <a:prstGeom prst="rect">
            <a:avLst/>
          </a:prstGeom>
        </p:spPr>
      </p:pic>
    </p:spTree>
    <p:extLst>
      <p:ext uri="{BB962C8B-B14F-4D97-AF65-F5344CB8AC3E}">
        <p14:creationId xmlns:p14="http://schemas.microsoft.com/office/powerpoint/2010/main" val="2789974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F0CBD-B6B0-4AE7-B812-FE16219CDE4C}"/>
              </a:ext>
            </a:extLst>
          </p:cNvPr>
          <p:cNvSpPr>
            <a:spLocks noGrp="1"/>
          </p:cNvSpPr>
          <p:nvPr>
            <p:ph type="title"/>
          </p:nvPr>
        </p:nvSpPr>
        <p:spPr/>
        <p:txBody>
          <a:bodyPr/>
          <a:lstStyle/>
          <a:p>
            <a:r>
              <a:rPr lang="fr-FR" dirty="0"/>
              <a:t>le QUIZZ du STEP</a:t>
            </a:r>
          </a:p>
        </p:txBody>
      </p:sp>
      <p:sp>
        <p:nvSpPr>
          <p:cNvPr id="4" name="Rectangle 3">
            <a:extLst>
              <a:ext uri="{FF2B5EF4-FFF2-40B4-BE49-F238E27FC236}">
                <a16:creationId xmlns:a16="http://schemas.microsoft.com/office/drawing/2014/main" id="{B61BB5D0-44D7-4491-8B21-11F3D6451946}"/>
              </a:ext>
            </a:extLst>
          </p:cNvPr>
          <p:cNvSpPr/>
          <p:nvPr/>
        </p:nvSpPr>
        <p:spPr>
          <a:xfrm>
            <a:off x="9930441" y="176938"/>
            <a:ext cx="1155509" cy="369332"/>
          </a:xfrm>
          <a:prstGeom prst="rect">
            <a:avLst/>
          </a:prstGeom>
        </p:spPr>
        <p:txBody>
          <a:bodyPr wrap="none">
            <a:spAutoFit/>
          </a:bodyPr>
          <a:lstStyle/>
          <a:p>
            <a:r>
              <a:rPr lang="fr-FR" i="1" dirty="0">
                <a:solidFill>
                  <a:schemeClr val="tx2">
                    <a:lumMod val="25000"/>
                  </a:schemeClr>
                </a:solidFill>
              </a:rPr>
              <a:t>Mardi AM</a:t>
            </a:r>
            <a:endParaRPr lang="fr-FR" dirty="0"/>
          </a:p>
        </p:txBody>
      </p:sp>
      <p:sp>
        <p:nvSpPr>
          <p:cNvPr id="6" name="Rectangle 5">
            <a:extLst>
              <a:ext uri="{FF2B5EF4-FFF2-40B4-BE49-F238E27FC236}">
                <a16:creationId xmlns:a16="http://schemas.microsoft.com/office/drawing/2014/main" id="{3B1DEAD1-467C-4DC9-AD09-1358D0E4AF1D}"/>
              </a:ext>
            </a:extLst>
          </p:cNvPr>
          <p:cNvSpPr/>
          <p:nvPr/>
        </p:nvSpPr>
        <p:spPr>
          <a:xfrm>
            <a:off x="10603771" y="3230623"/>
            <a:ext cx="1010213" cy="369332"/>
          </a:xfrm>
          <a:prstGeom prst="rect">
            <a:avLst/>
          </a:prstGeom>
        </p:spPr>
        <p:txBody>
          <a:bodyPr wrap="none">
            <a:spAutoFit/>
          </a:bodyPr>
          <a:lstStyle/>
          <a:p>
            <a:r>
              <a:rPr lang="fr-FR" i="1" dirty="0">
                <a:solidFill>
                  <a:schemeClr val="tx2">
                    <a:lumMod val="25000"/>
                  </a:schemeClr>
                </a:solidFill>
              </a:rPr>
              <a:t>De Cyril</a:t>
            </a:r>
            <a:endParaRPr lang="fr-FR" dirty="0">
              <a:solidFill>
                <a:schemeClr val="tx2">
                  <a:lumMod val="25000"/>
                </a:schemeClr>
              </a:solidFill>
            </a:endParaRPr>
          </a:p>
        </p:txBody>
      </p:sp>
    </p:spTree>
    <p:extLst>
      <p:ext uri="{BB962C8B-B14F-4D97-AF65-F5344CB8AC3E}">
        <p14:creationId xmlns:p14="http://schemas.microsoft.com/office/powerpoint/2010/main" val="2942383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pPr algn="r"/>
            <a:r>
              <a:rPr lang="fr-FR" sz="4000" dirty="0"/>
              <a:t>POINTS COMMUNS N3 N4 en STEP</a:t>
            </a:r>
          </a:p>
        </p:txBody>
      </p:sp>
      <p:sp>
        <p:nvSpPr>
          <p:cNvPr id="7" name="Espace réservé du contenu 6"/>
          <p:cNvSpPr>
            <a:spLocks noGrp="1"/>
          </p:cNvSpPr>
          <p:nvPr>
            <p:ph idx="1"/>
          </p:nvPr>
        </p:nvSpPr>
        <p:spPr>
          <a:xfrm>
            <a:off x="680321" y="2235363"/>
            <a:ext cx="9613861" cy="4305992"/>
          </a:xfrm>
        </p:spPr>
        <p:txBody>
          <a:bodyPr>
            <a:noAutofit/>
          </a:bodyPr>
          <a:lstStyle/>
          <a:p>
            <a:pPr marL="0" indent="0">
              <a:buNone/>
            </a:pPr>
            <a:r>
              <a:rPr lang="fr-FR" sz="1400" dirty="0"/>
              <a:t>BPM entre 130 et 140</a:t>
            </a:r>
          </a:p>
          <a:p>
            <a:pPr marL="0" indent="0">
              <a:buNone/>
            </a:pPr>
            <a:r>
              <a:rPr lang="fr-FR" sz="1400" dirty="0"/>
              <a:t>Enchainement des blocs en boucle</a:t>
            </a:r>
          </a:p>
          <a:p>
            <a:pPr marL="0" indent="0">
              <a:buNone/>
            </a:pPr>
            <a:r>
              <a:rPr lang="fr-FR" sz="1400" dirty="0"/>
              <a:t>Fréquence cardiaque minimale de reprise : 110 / 120 pulsations par minute</a:t>
            </a:r>
          </a:p>
          <a:p>
            <a:pPr marL="0" indent="0">
              <a:buNone/>
            </a:pPr>
            <a:r>
              <a:rPr lang="fr-FR" sz="1400" dirty="0"/>
              <a:t>Effort bref et intense : </a:t>
            </a:r>
            <a:r>
              <a:rPr lang="fr-FR" sz="1400" dirty="0">
                <a:solidFill>
                  <a:schemeClr val="accent5">
                    <a:lumMod val="75000"/>
                  </a:schemeClr>
                </a:solidFill>
              </a:rPr>
              <a:t>séries jusqu’à 4 minutes</a:t>
            </a:r>
            <a:r>
              <a:rPr lang="fr-FR" sz="1400" dirty="0"/>
              <a:t>, repos entre les séries : 4 minutes</a:t>
            </a:r>
          </a:p>
          <a:p>
            <a:pPr marL="0" indent="0">
              <a:buNone/>
            </a:pPr>
            <a:r>
              <a:rPr lang="fr-FR" sz="1400" dirty="0"/>
              <a:t>Effort long et soutenu : </a:t>
            </a:r>
            <a:r>
              <a:rPr lang="fr-FR" sz="1400" dirty="0">
                <a:solidFill>
                  <a:schemeClr val="accent5">
                    <a:lumMod val="75000"/>
                  </a:schemeClr>
                </a:solidFill>
              </a:rPr>
              <a:t>au moins 3 séries</a:t>
            </a:r>
            <a:r>
              <a:rPr lang="fr-FR" sz="1400" dirty="0"/>
              <a:t>, repos entre les séries : 4 minutes</a:t>
            </a:r>
          </a:p>
          <a:p>
            <a:pPr marL="0" indent="0">
              <a:buNone/>
            </a:pPr>
            <a:r>
              <a:rPr lang="fr-FR" sz="1400" dirty="0"/>
              <a:t>Effort modéré et prolongé : repos max entre les séries : 5 minutes</a:t>
            </a:r>
          </a:p>
          <a:p>
            <a:pPr marL="0" indent="0">
              <a:buNone/>
            </a:pPr>
            <a:r>
              <a:rPr lang="fr-FR" sz="1400" dirty="0"/>
              <a:t>Les paramètres d’ordre énergétique : hauteur </a:t>
            </a:r>
            <a:r>
              <a:rPr lang="fr-FR" sz="1400" dirty="0" err="1"/>
              <a:t>step</a:t>
            </a:r>
            <a:r>
              <a:rPr lang="fr-FR" sz="1400" dirty="0"/>
              <a:t>, utilisation des bras, lest, impulsions, variation BPM, éléments à côté du </a:t>
            </a:r>
            <a:r>
              <a:rPr lang="fr-FR" sz="1400" dirty="0" err="1"/>
              <a:t>step</a:t>
            </a:r>
            <a:r>
              <a:rPr lang="fr-FR" sz="1400" dirty="0"/>
              <a:t> (max 8 temps par bloc)</a:t>
            </a:r>
          </a:p>
          <a:p>
            <a:pPr marL="0" indent="0">
              <a:buNone/>
            </a:pPr>
            <a:r>
              <a:rPr lang="fr-FR" sz="1400" dirty="0"/>
              <a:t>Les paramètres d’ordre biomécaniques : pas complexes, dissociation bras/bras, bras/jambes, changement d’orientation, vitesse d’exécution, trajets marqués, contretemps</a:t>
            </a:r>
          </a:p>
          <a:p>
            <a:pPr marL="0" indent="0">
              <a:buNone/>
            </a:pPr>
            <a:r>
              <a:rPr lang="fr-FR" sz="1400" u="sng" dirty="0"/>
              <a:t>Notation </a:t>
            </a:r>
            <a:r>
              <a:rPr lang="fr-FR" sz="1400" dirty="0">
                <a:effectLst>
                  <a:outerShdw blurRad="38100" dist="38100" dir="2700000" algn="tl">
                    <a:srgbClr val="000000">
                      <a:alpha val="43137"/>
                    </a:srgbClr>
                  </a:outerShdw>
                </a:effectLst>
              </a:rPr>
              <a:t>:</a:t>
            </a:r>
          </a:p>
          <a:p>
            <a:pPr marL="0" indent="0">
              <a:buNone/>
            </a:pPr>
            <a:r>
              <a:rPr lang="fr-FR" sz="1400" dirty="0"/>
              <a:t>	*concevoir 3pts</a:t>
            </a:r>
          </a:p>
          <a:p>
            <a:pPr>
              <a:buNone/>
            </a:pPr>
            <a:r>
              <a:rPr lang="fr-FR" sz="1400" dirty="0"/>
              <a:t>		*produire 14pts</a:t>
            </a:r>
          </a:p>
          <a:p>
            <a:pPr>
              <a:buNone/>
            </a:pPr>
            <a:r>
              <a:rPr lang="fr-FR" sz="1400" dirty="0"/>
              <a:t>		*analyser 3pts</a:t>
            </a:r>
          </a:p>
        </p:txBody>
      </p:sp>
      <p:pic>
        <p:nvPicPr>
          <p:cNvPr id="5" name="Graphique 4" descr="Flèche : courbe légère">
            <a:extLst>
              <a:ext uri="{FF2B5EF4-FFF2-40B4-BE49-F238E27FC236}">
                <a16:creationId xmlns:a16="http://schemas.microsoft.com/office/drawing/2014/main" id="{5CE13C9E-EF25-48F6-AF95-B6B1BB92F2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633" y="2103121"/>
            <a:ext cx="487528" cy="487528"/>
          </a:xfrm>
          <a:prstGeom prst="rect">
            <a:avLst/>
          </a:prstGeom>
        </p:spPr>
      </p:pic>
      <p:pic>
        <p:nvPicPr>
          <p:cNvPr id="6" name="Graphique 5" descr="Flèche : courbe légère">
            <a:extLst>
              <a:ext uri="{FF2B5EF4-FFF2-40B4-BE49-F238E27FC236}">
                <a16:creationId xmlns:a16="http://schemas.microsoft.com/office/drawing/2014/main" id="{F386A6CF-B63D-4604-AB74-75B6D9443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633" y="2773949"/>
            <a:ext cx="487528" cy="487528"/>
          </a:xfrm>
          <a:prstGeom prst="rect">
            <a:avLst/>
          </a:prstGeom>
        </p:spPr>
      </p:pic>
      <p:pic>
        <p:nvPicPr>
          <p:cNvPr id="8" name="Graphique 7" descr="Flèche : courbe légère">
            <a:extLst>
              <a:ext uri="{FF2B5EF4-FFF2-40B4-BE49-F238E27FC236}">
                <a16:creationId xmlns:a16="http://schemas.microsoft.com/office/drawing/2014/main" id="{3C105F31-5B8E-4975-B95B-1FA3D53DF1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213" y="3119205"/>
            <a:ext cx="487528" cy="487528"/>
          </a:xfrm>
          <a:prstGeom prst="rect">
            <a:avLst/>
          </a:prstGeom>
        </p:spPr>
      </p:pic>
      <p:pic>
        <p:nvPicPr>
          <p:cNvPr id="9" name="Graphique 8" descr="Flèche : courbe légère">
            <a:extLst>
              <a:ext uri="{FF2B5EF4-FFF2-40B4-BE49-F238E27FC236}">
                <a16:creationId xmlns:a16="http://schemas.microsoft.com/office/drawing/2014/main" id="{1D0A5CCC-60B5-43E3-A3C6-95EB4C1496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0213" y="3444777"/>
            <a:ext cx="487528" cy="487528"/>
          </a:xfrm>
          <a:prstGeom prst="rect">
            <a:avLst/>
          </a:prstGeom>
        </p:spPr>
      </p:pic>
      <p:pic>
        <p:nvPicPr>
          <p:cNvPr id="10" name="Graphique 9" descr="Flèche : courbe légère">
            <a:extLst>
              <a:ext uri="{FF2B5EF4-FFF2-40B4-BE49-F238E27FC236}">
                <a16:creationId xmlns:a16="http://schemas.microsoft.com/office/drawing/2014/main" id="{AEBBD129-E7BD-4CDB-A83C-5440E78831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633" y="4041343"/>
            <a:ext cx="487528" cy="487528"/>
          </a:xfrm>
          <a:prstGeom prst="rect">
            <a:avLst/>
          </a:prstGeom>
        </p:spPr>
      </p:pic>
      <p:pic>
        <p:nvPicPr>
          <p:cNvPr id="11" name="Graphique 10" descr="Flèche : courbe légère">
            <a:extLst>
              <a:ext uri="{FF2B5EF4-FFF2-40B4-BE49-F238E27FC236}">
                <a16:creationId xmlns:a16="http://schemas.microsoft.com/office/drawing/2014/main" id="{EFC9B878-4028-40B4-B09D-87D1627E6C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633" y="4583390"/>
            <a:ext cx="487528" cy="487528"/>
          </a:xfrm>
          <a:prstGeom prst="rect">
            <a:avLst/>
          </a:prstGeom>
        </p:spPr>
      </p:pic>
      <p:pic>
        <p:nvPicPr>
          <p:cNvPr id="12" name="Graphique 11" descr="Flèche : courbe légère">
            <a:extLst>
              <a:ext uri="{FF2B5EF4-FFF2-40B4-BE49-F238E27FC236}">
                <a16:creationId xmlns:a16="http://schemas.microsoft.com/office/drawing/2014/main" id="{9F102797-A347-4573-83C1-3E376D0FB5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994" y="3743060"/>
            <a:ext cx="487528" cy="487528"/>
          </a:xfrm>
          <a:prstGeom prst="rect">
            <a:avLst/>
          </a:prstGeom>
        </p:spPr>
      </p:pic>
      <p:pic>
        <p:nvPicPr>
          <p:cNvPr id="13" name="Graphique 12" descr="Flèche : courbe légère">
            <a:extLst>
              <a:ext uri="{FF2B5EF4-FFF2-40B4-BE49-F238E27FC236}">
                <a16:creationId xmlns:a16="http://schemas.microsoft.com/office/drawing/2014/main" id="{53AB5797-B3EE-44A0-99B4-ACC802F1C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902" y="2442688"/>
            <a:ext cx="487528" cy="487528"/>
          </a:xfrm>
          <a:prstGeom prst="rect">
            <a:avLst/>
          </a:prstGeom>
        </p:spPr>
      </p:pic>
      <p:pic>
        <p:nvPicPr>
          <p:cNvPr id="14" name="Graphique 13" descr="Flèche : courbe légère">
            <a:extLst>
              <a:ext uri="{FF2B5EF4-FFF2-40B4-BE49-F238E27FC236}">
                <a16:creationId xmlns:a16="http://schemas.microsoft.com/office/drawing/2014/main" id="{B8E1A45D-DBCE-4F1F-96B6-A4E84EBE9B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994" y="5065969"/>
            <a:ext cx="487528" cy="487528"/>
          </a:xfrm>
          <a:prstGeom prst="rect">
            <a:avLst/>
          </a:prstGeom>
        </p:spPr>
      </p:pic>
    </p:spTree>
    <p:extLst>
      <p:ext uri="{BB962C8B-B14F-4D97-AF65-F5344CB8AC3E}">
        <p14:creationId xmlns:p14="http://schemas.microsoft.com/office/powerpoint/2010/main" val="16788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1000"/>
                                        <p:tgtEl>
                                          <p:spTgt spid="7">
                                            <p:txEl>
                                              <p:pRg st="7" end="7"/>
                                            </p:txEl>
                                          </p:spTgt>
                                        </p:tgtEl>
                                      </p:cBhvr>
                                    </p:animEffect>
                                    <p:anim calcmode="lin" valueType="num">
                                      <p:cBhvr>
                                        <p:cTn id="6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8" end="8"/>
                                            </p:txEl>
                                          </p:spTgt>
                                        </p:tgtEl>
                                        <p:attrNameLst>
                                          <p:attrName>style.visibility</p:attrName>
                                        </p:attrNameLst>
                                      </p:cBhvr>
                                      <p:to>
                                        <p:strVal val="visible"/>
                                      </p:to>
                                    </p:set>
                                    <p:animEffect transition="in" filter="fade">
                                      <p:cBhvr>
                                        <p:cTn id="70" dur="1000"/>
                                        <p:tgtEl>
                                          <p:spTgt spid="7">
                                            <p:txEl>
                                              <p:pRg st="8" end="8"/>
                                            </p:txEl>
                                          </p:spTgt>
                                        </p:tgtEl>
                                      </p:cBhvr>
                                    </p:animEffect>
                                    <p:anim calcmode="lin" valueType="num">
                                      <p:cBhvr>
                                        <p:cTn id="7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xEl>
                                              <p:pRg st="9" end="9"/>
                                            </p:txEl>
                                          </p:spTgt>
                                        </p:tgtEl>
                                        <p:attrNameLst>
                                          <p:attrName>style.visibility</p:attrName>
                                        </p:attrNameLst>
                                      </p:cBhvr>
                                      <p:to>
                                        <p:strVal val="visible"/>
                                      </p:to>
                                    </p:set>
                                    <p:animEffect transition="in" filter="fade">
                                      <p:cBhvr>
                                        <p:cTn id="77" dur="1000"/>
                                        <p:tgtEl>
                                          <p:spTgt spid="7">
                                            <p:txEl>
                                              <p:pRg st="9" end="9"/>
                                            </p:txEl>
                                          </p:spTgt>
                                        </p:tgtEl>
                                      </p:cBhvr>
                                    </p:animEffect>
                                    <p:anim calcmode="lin" valueType="num">
                                      <p:cBhvr>
                                        <p:cTn id="7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xEl>
                                              <p:pRg st="10" end="10"/>
                                            </p:txEl>
                                          </p:spTgt>
                                        </p:tgtEl>
                                        <p:attrNameLst>
                                          <p:attrName>style.visibility</p:attrName>
                                        </p:attrNameLst>
                                      </p:cBhvr>
                                      <p:to>
                                        <p:strVal val="visible"/>
                                      </p:to>
                                    </p:set>
                                    <p:animEffect transition="in" filter="fade">
                                      <p:cBhvr>
                                        <p:cTn id="84" dur="1000"/>
                                        <p:tgtEl>
                                          <p:spTgt spid="7">
                                            <p:txEl>
                                              <p:pRg st="10" end="10"/>
                                            </p:txEl>
                                          </p:spTgt>
                                        </p:tgtEl>
                                      </p:cBhvr>
                                    </p:animEffect>
                                    <p:anim calcmode="lin" valueType="num">
                                      <p:cBhvr>
                                        <p:cTn id="85"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xEl>
                                              <p:pRg st="11" end="11"/>
                                            </p:txEl>
                                          </p:spTgt>
                                        </p:tgtEl>
                                        <p:attrNameLst>
                                          <p:attrName>style.visibility</p:attrName>
                                        </p:attrNameLst>
                                      </p:cBhvr>
                                      <p:to>
                                        <p:strVal val="visible"/>
                                      </p:to>
                                    </p:set>
                                    <p:animEffect transition="in" filter="fade">
                                      <p:cBhvr>
                                        <p:cTn id="91" dur="1000"/>
                                        <p:tgtEl>
                                          <p:spTgt spid="7">
                                            <p:txEl>
                                              <p:pRg st="11" end="11"/>
                                            </p:txEl>
                                          </p:spTgt>
                                        </p:tgtEl>
                                      </p:cBhvr>
                                    </p:animEffect>
                                    <p:anim calcmode="lin" valueType="num">
                                      <p:cBhvr>
                                        <p:cTn id="92"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pPr algn="r"/>
            <a:r>
              <a:rPr lang="fr-FR" sz="4000" dirty="0"/>
              <a:t>DIFFERENCES N3-N4 EN STEP</a:t>
            </a:r>
          </a:p>
        </p:txBody>
      </p:sp>
      <p:sp>
        <p:nvSpPr>
          <p:cNvPr id="5" name="Espace réservé du contenu 4"/>
          <p:cNvSpPr>
            <a:spLocks noGrp="1"/>
          </p:cNvSpPr>
          <p:nvPr>
            <p:ph sz="half" idx="1"/>
          </p:nvPr>
        </p:nvSpPr>
        <p:spPr>
          <a:xfrm>
            <a:off x="1991544" y="1908498"/>
            <a:ext cx="4038600" cy="4688854"/>
          </a:xfrm>
          <a:ln cmpd="sng">
            <a:solidFill>
              <a:schemeClr val="accent3"/>
            </a:solidFill>
          </a:ln>
        </p:spPr>
        <p:txBody>
          <a:bodyPr>
            <a:normAutofit fontScale="62500" lnSpcReduction="20000"/>
          </a:bodyPr>
          <a:lstStyle/>
          <a:p>
            <a:pPr algn="ctr">
              <a:buNone/>
            </a:pPr>
            <a:endParaRPr lang="fr-FR" b="1" dirty="0">
              <a:solidFill>
                <a:schemeClr val="accent3"/>
              </a:solidFill>
            </a:endParaRPr>
          </a:p>
          <a:p>
            <a:pPr algn="ctr">
              <a:buNone/>
            </a:pPr>
            <a:r>
              <a:rPr lang="fr-FR" b="1" dirty="0">
                <a:solidFill>
                  <a:srgbClr val="755DD9"/>
                </a:solidFill>
              </a:rPr>
              <a:t>NIVEAU</a:t>
            </a:r>
            <a:r>
              <a:rPr lang="fr-FR" b="1" dirty="0">
                <a:solidFill>
                  <a:schemeClr val="accent3"/>
                </a:solidFill>
              </a:rPr>
              <a:t> 3</a:t>
            </a:r>
          </a:p>
          <a:p>
            <a:r>
              <a:rPr lang="fr-FR" sz="1900" dirty="0"/>
              <a:t>3 à 4 blocs différents dont au moins 2 composés par l’enseignant</a:t>
            </a:r>
          </a:p>
          <a:p>
            <a:endParaRPr lang="fr-FR" sz="1900" dirty="0"/>
          </a:p>
          <a:p>
            <a:pPr lvl="0"/>
            <a:r>
              <a:rPr lang="fr-FR" sz="1900" b="1" u="sng" dirty="0">
                <a:solidFill>
                  <a:schemeClr val="bg1"/>
                </a:solidFill>
              </a:rPr>
              <a:t>Effort bref et intense : 12 à 18 minutes</a:t>
            </a:r>
          </a:p>
          <a:p>
            <a:pPr lvl="0"/>
            <a:r>
              <a:rPr lang="fr-FR" sz="1900" dirty="0">
                <a:effectLst/>
              </a:rPr>
              <a:t>Temps d’entrainement proposés : 8 X 2’ (repos 2’)  </a:t>
            </a:r>
          </a:p>
          <a:p>
            <a:pPr marL="0" lvl="0" indent="0">
              <a:buNone/>
            </a:pPr>
            <a:r>
              <a:rPr lang="fr-FR" sz="1900" dirty="0">
                <a:effectLst/>
              </a:rPr>
              <a:t>     Autres exemples: 6X2’ (2’), 7X2’ (2’), 9X2’ (2’), 4X3’</a:t>
            </a:r>
          </a:p>
          <a:p>
            <a:pPr marL="0" lvl="0" indent="0">
              <a:buNone/>
            </a:pPr>
            <a:r>
              <a:rPr lang="fr-FR" sz="1900" dirty="0"/>
              <a:t>    </a:t>
            </a:r>
            <a:r>
              <a:rPr lang="fr-FR" sz="1900" dirty="0">
                <a:effectLst/>
              </a:rPr>
              <a:t> (3’), 5X3’ (3’), 6X3’ (3’), 4X4’ (4’) </a:t>
            </a:r>
          </a:p>
          <a:p>
            <a:pPr lvl="0"/>
            <a:endParaRPr lang="fr-FR" sz="1900" dirty="0"/>
          </a:p>
          <a:p>
            <a:r>
              <a:rPr lang="fr-FR" sz="1900" b="1" u="sng" dirty="0">
                <a:solidFill>
                  <a:schemeClr val="bg1"/>
                </a:solidFill>
              </a:rPr>
              <a:t>Effort long et soutenu : 16 à 22 minutes</a:t>
            </a:r>
          </a:p>
          <a:p>
            <a:pPr lvl="0"/>
            <a:r>
              <a:rPr lang="fr-FR" sz="1900" dirty="0">
                <a:effectLst/>
              </a:rPr>
              <a:t>Temps d’entrainement proposés : 3 X 7’ (repos 4’)  </a:t>
            </a:r>
          </a:p>
          <a:p>
            <a:pPr lvl="0"/>
            <a:r>
              <a:rPr lang="fr-FR" sz="1900" dirty="0">
                <a:effectLst/>
              </a:rPr>
              <a:t>Autres exemples d’entrainements : 4X4’ (3’), 4X5’ (4’), 3X6’ (4’), 5X4’ (3’) </a:t>
            </a:r>
          </a:p>
          <a:p>
            <a:pPr lvl="0"/>
            <a:endParaRPr lang="fr-FR" sz="1900" dirty="0"/>
          </a:p>
          <a:p>
            <a:r>
              <a:rPr lang="fr-FR" sz="1900" b="1" u="sng" dirty="0">
                <a:solidFill>
                  <a:schemeClr val="bg1"/>
                </a:solidFill>
              </a:rPr>
              <a:t>Effort modéré et prolongé : 20 à 26 minutes, au moins 3 séries</a:t>
            </a:r>
          </a:p>
          <a:p>
            <a:pPr lvl="0"/>
            <a:r>
              <a:rPr lang="fr-FR" sz="1900" dirty="0">
                <a:effectLst/>
              </a:rPr>
              <a:t>Temps d’entrainement proposés : 4 X 5’ (4’) </a:t>
            </a:r>
          </a:p>
          <a:p>
            <a:pPr lvl="0"/>
            <a:r>
              <a:rPr lang="fr-FR" sz="1900" dirty="0">
                <a:effectLst/>
              </a:rPr>
              <a:t>Autres exemples d’entrainements : 3X7’ (4’), 3X8’ (5’), 4X6’ (4’)</a:t>
            </a:r>
            <a:endParaRPr lang="fr-FR" sz="1900" dirty="0"/>
          </a:p>
          <a:p>
            <a:endParaRPr lang="fr-FR" sz="1600" dirty="0"/>
          </a:p>
        </p:txBody>
      </p:sp>
      <p:sp>
        <p:nvSpPr>
          <p:cNvPr id="6" name="Espace réservé du contenu 5"/>
          <p:cNvSpPr>
            <a:spLocks noGrp="1"/>
          </p:cNvSpPr>
          <p:nvPr>
            <p:ph sz="half" idx="2"/>
          </p:nvPr>
        </p:nvSpPr>
        <p:spPr>
          <a:xfrm>
            <a:off x="6172200" y="1908498"/>
            <a:ext cx="4038600" cy="4688854"/>
          </a:xfrm>
          <a:ln>
            <a:solidFill>
              <a:srgbClr val="FF0000"/>
            </a:solidFill>
          </a:ln>
        </p:spPr>
        <p:txBody>
          <a:bodyPr>
            <a:normAutofit fontScale="62500" lnSpcReduction="20000"/>
          </a:bodyPr>
          <a:lstStyle/>
          <a:p>
            <a:pPr algn="ctr">
              <a:buNone/>
            </a:pPr>
            <a:endParaRPr lang="fr-FR" b="1" dirty="0">
              <a:solidFill>
                <a:srgbClr val="FF0000"/>
              </a:solidFill>
            </a:endParaRPr>
          </a:p>
          <a:p>
            <a:pPr algn="ctr">
              <a:buNone/>
            </a:pPr>
            <a:r>
              <a:rPr lang="fr-FR" b="1" dirty="0">
                <a:solidFill>
                  <a:srgbClr val="FF0000"/>
                </a:solidFill>
              </a:rPr>
              <a:t>NIVEAU 4</a:t>
            </a:r>
          </a:p>
          <a:p>
            <a:r>
              <a:rPr lang="fr-FR" sz="1900" dirty="0"/>
              <a:t>4 à 6 blocs différents dont au moins 3 composés par l’enseignant</a:t>
            </a:r>
          </a:p>
          <a:p>
            <a:endParaRPr lang="fr-FR" sz="1900" dirty="0"/>
          </a:p>
          <a:p>
            <a:r>
              <a:rPr lang="fr-FR" sz="1900" b="1" u="sng" dirty="0">
                <a:solidFill>
                  <a:schemeClr val="bg1"/>
                </a:solidFill>
              </a:rPr>
              <a:t>Effort bref et intense : 14 à 22 minutes</a:t>
            </a:r>
          </a:p>
          <a:p>
            <a:r>
              <a:rPr lang="fr-FR" sz="1900" dirty="0">
                <a:effectLst/>
              </a:rPr>
              <a:t>EXEMPLES</a:t>
            </a:r>
            <a:r>
              <a:rPr lang="fr-FR" sz="1900" b="1" dirty="0">
                <a:effectLst/>
              </a:rPr>
              <a:t> : </a:t>
            </a:r>
            <a:r>
              <a:rPr lang="fr-FR" sz="1900" dirty="0">
                <a:effectLst/>
              </a:rPr>
              <a:t>9 X 2’ (repos 2’) OU 6 X 3’ (repos 3’) OU 4 X 4’ (repos 4’), 7 X 2’ (repos 2’), 8 X 2’ (repos 2’)</a:t>
            </a:r>
          </a:p>
          <a:p>
            <a:endParaRPr lang="fr-FR" sz="1900" dirty="0"/>
          </a:p>
          <a:p>
            <a:r>
              <a:rPr lang="fr-FR" sz="1900" b="1" u="sng" dirty="0">
                <a:solidFill>
                  <a:schemeClr val="bg1"/>
                </a:solidFill>
              </a:rPr>
              <a:t>Effort long et soutenu : 20 à 26 minutes</a:t>
            </a:r>
          </a:p>
          <a:p>
            <a:r>
              <a:rPr lang="fr-FR" sz="1900" dirty="0">
                <a:effectLst/>
              </a:rPr>
              <a:t>EXEMPLES</a:t>
            </a:r>
            <a:r>
              <a:rPr lang="fr-FR" sz="1900" b="1" dirty="0">
                <a:effectLst/>
              </a:rPr>
              <a:t> : </a:t>
            </a:r>
            <a:r>
              <a:rPr lang="fr-FR" sz="1900" dirty="0">
                <a:effectLst/>
              </a:rPr>
              <a:t>3 X 7’ (repos 4’) OU 4 X 6’ (repos 3’) OU 3 X 8’ (repos 4’).</a:t>
            </a:r>
          </a:p>
          <a:p>
            <a:endParaRPr lang="fr-FR" sz="1900" dirty="0"/>
          </a:p>
          <a:p>
            <a:r>
              <a:rPr lang="fr-FR" sz="1900" b="1" u="sng" dirty="0">
                <a:solidFill>
                  <a:schemeClr val="bg1"/>
                </a:solidFill>
              </a:rPr>
              <a:t>Effort modéré et prolongé : 25 à 30 minutes, 2 ou 4 séries</a:t>
            </a:r>
          </a:p>
          <a:p>
            <a:r>
              <a:rPr lang="fr-FR" sz="1900" dirty="0">
                <a:effectLst/>
              </a:rPr>
              <a:t>EXEMPLES</a:t>
            </a:r>
            <a:r>
              <a:rPr lang="fr-FR" sz="1900" b="1" dirty="0">
                <a:effectLst/>
              </a:rPr>
              <a:t> : </a:t>
            </a:r>
            <a:r>
              <a:rPr lang="fr-FR" sz="1900" dirty="0">
                <a:effectLst/>
              </a:rPr>
              <a:t>2 X 15’ (repos 4’) OU 2 X 13’ (repos 4’) OU 4 X 7’(repos 4’) </a:t>
            </a:r>
            <a:endParaRPr lang="fr-FR" sz="1900" dirty="0"/>
          </a:p>
          <a:p>
            <a:r>
              <a:rPr lang="fr-FR" sz="1900" dirty="0"/>
              <a:t>Identification des effets différés liés à son mobile</a:t>
            </a:r>
          </a:p>
        </p:txBody>
      </p:sp>
      <p:sp>
        <p:nvSpPr>
          <p:cNvPr id="10" name="Rectangle 9"/>
          <p:cNvSpPr/>
          <p:nvPr/>
        </p:nvSpPr>
        <p:spPr>
          <a:xfrm>
            <a:off x="1991544" y="1908498"/>
            <a:ext cx="4032448" cy="468885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178352" y="1908498"/>
            <a:ext cx="4032448" cy="46888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601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1000"/>
                                        <p:tgtEl>
                                          <p:spTgt spid="5">
                                            <p:bg/>
                                          </p:spTgt>
                                        </p:tgtEl>
                                      </p:cBhvr>
                                    </p:animEffect>
                                    <p:anim calcmode="lin" valueType="num">
                                      <p:cBhvr>
                                        <p:cTn id="15" dur="1000" fill="hold"/>
                                        <p:tgtEl>
                                          <p:spTgt spid="5">
                                            <p:bg/>
                                          </p:spTgt>
                                        </p:tgtEl>
                                        <p:attrNameLst>
                                          <p:attrName>ppt_x</p:attrName>
                                        </p:attrNameLst>
                                      </p:cBhvr>
                                      <p:tavLst>
                                        <p:tav tm="0">
                                          <p:val>
                                            <p:strVal val="#ppt_x"/>
                                          </p:val>
                                        </p:tav>
                                        <p:tav tm="100000">
                                          <p:val>
                                            <p:strVal val="#ppt_x"/>
                                          </p:val>
                                        </p:tav>
                                      </p:tavLst>
                                    </p:anim>
                                    <p:anim calcmode="lin" valueType="num">
                                      <p:cBhvr>
                                        <p:cTn id="16"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1000"/>
                                        <p:tgtEl>
                                          <p:spTgt spid="5">
                                            <p:txEl>
                                              <p:pRg st="9" end="9"/>
                                            </p:txEl>
                                          </p:spTgt>
                                        </p:tgtEl>
                                      </p:cBhvr>
                                    </p:animEffect>
                                    <p:anim calcmode="lin" valueType="num">
                                      <p:cBhvr>
                                        <p:cTn id="6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txEl>
                                              <p:pRg st="10" end="10"/>
                                            </p:txEl>
                                          </p:spTgt>
                                        </p:tgtEl>
                                        <p:attrNameLst>
                                          <p:attrName>style.visibility</p:attrName>
                                        </p:attrNameLst>
                                      </p:cBhvr>
                                      <p:to>
                                        <p:strVal val="visible"/>
                                      </p:to>
                                    </p:set>
                                    <p:animEffect transition="in" filter="fade">
                                      <p:cBhvr>
                                        <p:cTn id="70" dur="1000"/>
                                        <p:tgtEl>
                                          <p:spTgt spid="5">
                                            <p:txEl>
                                              <p:pRg st="10" end="10"/>
                                            </p:txEl>
                                          </p:spTgt>
                                        </p:tgtEl>
                                      </p:cBhvr>
                                    </p:animEffect>
                                    <p:anim calcmode="lin" valueType="num">
                                      <p:cBhvr>
                                        <p:cTn id="71"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Effect transition="in" filter="fade">
                                      <p:cBhvr>
                                        <p:cTn id="77" dur="1000"/>
                                        <p:tgtEl>
                                          <p:spTgt spid="5">
                                            <p:txEl>
                                              <p:pRg st="11" end="11"/>
                                            </p:txEl>
                                          </p:spTgt>
                                        </p:tgtEl>
                                      </p:cBhvr>
                                    </p:animEffect>
                                    <p:anim calcmode="lin" valueType="num">
                                      <p:cBhvr>
                                        <p:cTn id="78"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xEl>
                                              <p:pRg st="13" end="13"/>
                                            </p:txEl>
                                          </p:spTgt>
                                        </p:tgtEl>
                                        <p:attrNameLst>
                                          <p:attrName>style.visibility</p:attrName>
                                        </p:attrNameLst>
                                      </p:cBhvr>
                                      <p:to>
                                        <p:strVal val="visible"/>
                                      </p:to>
                                    </p:set>
                                    <p:animEffect transition="in" filter="fade">
                                      <p:cBhvr>
                                        <p:cTn id="84" dur="1000"/>
                                        <p:tgtEl>
                                          <p:spTgt spid="5">
                                            <p:txEl>
                                              <p:pRg st="13" end="13"/>
                                            </p:txEl>
                                          </p:spTgt>
                                        </p:tgtEl>
                                      </p:cBhvr>
                                    </p:animEffect>
                                    <p:anim calcmode="lin" valueType="num">
                                      <p:cBhvr>
                                        <p:cTn id="85"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Effect transition="in" filter="fade">
                                      <p:cBhvr>
                                        <p:cTn id="91" dur="1000"/>
                                        <p:tgtEl>
                                          <p:spTgt spid="5">
                                            <p:txEl>
                                              <p:pRg st="14" end="14"/>
                                            </p:txEl>
                                          </p:spTgt>
                                        </p:tgtEl>
                                      </p:cBhvr>
                                    </p:animEffect>
                                    <p:anim calcmode="lin" valueType="num">
                                      <p:cBhvr>
                                        <p:cTn id="92"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
                                            <p:txEl>
                                              <p:pRg st="15" end="15"/>
                                            </p:txEl>
                                          </p:spTgt>
                                        </p:tgtEl>
                                        <p:attrNameLst>
                                          <p:attrName>style.visibility</p:attrName>
                                        </p:attrNameLst>
                                      </p:cBhvr>
                                      <p:to>
                                        <p:strVal val="visible"/>
                                      </p:to>
                                    </p:set>
                                    <p:animEffect transition="in" filter="fade">
                                      <p:cBhvr>
                                        <p:cTn id="98" dur="1000"/>
                                        <p:tgtEl>
                                          <p:spTgt spid="5">
                                            <p:txEl>
                                              <p:pRg st="15" end="15"/>
                                            </p:txEl>
                                          </p:spTgt>
                                        </p:tgtEl>
                                      </p:cBhvr>
                                    </p:animEffect>
                                    <p:anim calcmode="lin" valueType="num">
                                      <p:cBhvr>
                                        <p:cTn id="99"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bg/>
                                          </p:spTgt>
                                        </p:tgtEl>
                                        <p:attrNameLst>
                                          <p:attrName>style.visibility</p:attrName>
                                        </p:attrNameLst>
                                      </p:cBhvr>
                                      <p:to>
                                        <p:strVal val="visible"/>
                                      </p:to>
                                    </p:set>
                                    <p:animEffect transition="in" filter="fade">
                                      <p:cBhvr>
                                        <p:cTn id="105" dur="1000"/>
                                        <p:tgtEl>
                                          <p:spTgt spid="6">
                                            <p:bg/>
                                          </p:spTgt>
                                        </p:tgtEl>
                                      </p:cBhvr>
                                    </p:animEffect>
                                    <p:anim calcmode="lin" valueType="num">
                                      <p:cBhvr>
                                        <p:cTn id="106" dur="1000" fill="hold"/>
                                        <p:tgtEl>
                                          <p:spTgt spid="6">
                                            <p:bg/>
                                          </p:spTgt>
                                        </p:tgtEl>
                                        <p:attrNameLst>
                                          <p:attrName>ppt_x</p:attrName>
                                        </p:attrNameLst>
                                      </p:cBhvr>
                                      <p:tavLst>
                                        <p:tav tm="0">
                                          <p:val>
                                            <p:strVal val="#ppt_x"/>
                                          </p:val>
                                        </p:tav>
                                        <p:tav tm="100000">
                                          <p:val>
                                            <p:strVal val="#ppt_x"/>
                                          </p:val>
                                        </p:tav>
                                      </p:tavLst>
                                    </p:anim>
                                    <p:anim calcmode="lin" valueType="num">
                                      <p:cBhvr>
                                        <p:cTn id="107"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6">
                                            <p:txEl>
                                              <p:pRg st="1" end="1"/>
                                            </p:txEl>
                                          </p:spTgt>
                                        </p:tgtEl>
                                        <p:attrNameLst>
                                          <p:attrName>style.visibility</p:attrName>
                                        </p:attrNameLst>
                                      </p:cBhvr>
                                      <p:to>
                                        <p:strVal val="visible"/>
                                      </p:to>
                                    </p:set>
                                    <p:animEffect transition="in" filter="fade">
                                      <p:cBhvr>
                                        <p:cTn id="112" dur="1000"/>
                                        <p:tgtEl>
                                          <p:spTgt spid="6">
                                            <p:txEl>
                                              <p:pRg st="1" end="1"/>
                                            </p:txEl>
                                          </p:spTgt>
                                        </p:tgtEl>
                                      </p:cBhvr>
                                    </p:animEffect>
                                    <p:anim calcmode="lin" valueType="num">
                                      <p:cBhvr>
                                        <p:cTn id="1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
                                            <p:txEl>
                                              <p:pRg st="2" end="2"/>
                                            </p:txEl>
                                          </p:spTgt>
                                        </p:tgtEl>
                                        <p:attrNameLst>
                                          <p:attrName>style.visibility</p:attrName>
                                        </p:attrNameLst>
                                      </p:cBhvr>
                                      <p:to>
                                        <p:strVal val="visible"/>
                                      </p:to>
                                    </p:set>
                                    <p:animEffect transition="in" filter="fade">
                                      <p:cBhvr>
                                        <p:cTn id="119" dur="1000"/>
                                        <p:tgtEl>
                                          <p:spTgt spid="6">
                                            <p:txEl>
                                              <p:pRg st="2" end="2"/>
                                            </p:txEl>
                                          </p:spTgt>
                                        </p:tgtEl>
                                      </p:cBhvr>
                                    </p:animEffect>
                                    <p:anim calcmode="lin" valueType="num">
                                      <p:cBhvr>
                                        <p:cTn id="1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6">
                                            <p:txEl>
                                              <p:pRg st="4" end="4"/>
                                            </p:txEl>
                                          </p:spTgt>
                                        </p:tgtEl>
                                        <p:attrNameLst>
                                          <p:attrName>style.visibility</p:attrName>
                                        </p:attrNameLst>
                                      </p:cBhvr>
                                      <p:to>
                                        <p:strVal val="visible"/>
                                      </p:to>
                                    </p:set>
                                    <p:animEffect transition="in" filter="fade">
                                      <p:cBhvr>
                                        <p:cTn id="126" dur="1000"/>
                                        <p:tgtEl>
                                          <p:spTgt spid="6">
                                            <p:txEl>
                                              <p:pRg st="4" end="4"/>
                                            </p:txEl>
                                          </p:spTgt>
                                        </p:tgtEl>
                                      </p:cBhvr>
                                    </p:animEffect>
                                    <p:anim calcmode="lin" valueType="num">
                                      <p:cBhvr>
                                        <p:cTn id="1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
                                            <p:txEl>
                                              <p:pRg st="5" end="5"/>
                                            </p:txEl>
                                          </p:spTgt>
                                        </p:tgtEl>
                                        <p:attrNameLst>
                                          <p:attrName>style.visibility</p:attrName>
                                        </p:attrNameLst>
                                      </p:cBhvr>
                                      <p:to>
                                        <p:strVal val="visible"/>
                                      </p:to>
                                    </p:set>
                                    <p:animEffect transition="in" filter="fade">
                                      <p:cBhvr>
                                        <p:cTn id="133" dur="1000"/>
                                        <p:tgtEl>
                                          <p:spTgt spid="6">
                                            <p:txEl>
                                              <p:pRg st="5" end="5"/>
                                            </p:txEl>
                                          </p:spTgt>
                                        </p:tgtEl>
                                      </p:cBhvr>
                                    </p:animEffect>
                                    <p:anim calcmode="lin" valueType="num">
                                      <p:cBhvr>
                                        <p:cTn id="1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3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6">
                                            <p:txEl>
                                              <p:pRg st="7" end="7"/>
                                            </p:txEl>
                                          </p:spTgt>
                                        </p:tgtEl>
                                        <p:attrNameLst>
                                          <p:attrName>style.visibility</p:attrName>
                                        </p:attrNameLst>
                                      </p:cBhvr>
                                      <p:to>
                                        <p:strVal val="visible"/>
                                      </p:to>
                                    </p:set>
                                    <p:animEffect transition="in" filter="fade">
                                      <p:cBhvr>
                                        <p:cTn id="140" dur="1000"/>
                                        <p:tgtEl>
                                          <p:spTgt spid="6">
                                            <p:txEl>
                                              <p:pRg st="7" end="7"/>
                                            </p:txEl>
                                          </p:spTgt>
                                        </p:tgtEl>
                                      </p:cBhvr>
                                    </p:animEffect>
                                    <p:anim calcmode="lin" valueType="num">
                                      <p:cBhvr>
                                        <p:cTn id="14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6">
                                            <p:txEl>
                                              <p:pRg st="8" end="8"/>
                                            </p:txEl>
                                          </p:spTgt>
                                        </p:tgtEl>
                                        <p:attrNameLst>
                                          <p:attrName>style.visibility</p:attrName>
                                        </p:attrNameLst>
                                      </p:cBhvr>
                                      <p:to>
                                        <p:strVal val="visible"/>
                                      </p:to>
                                    </p:set>
                                    <p:animEffect transition="in" filter="fade">
                                      <p:cBhvr>
                                        <p:cTn id="147" dur="1000"/>
                                        <p:tgtEl>
                                          <p:spTgt spid="6">
                                            <p:txEl>
                                              <p:pRg st="8" end="8"/>
                                            </p:txEl>
                                          </p:spTgt>
                                        </p:tgtEl>
                                      </p:cBhvr>
                                    </p:animEffect>
                                    <p:anim calcmode="lin" valueType="num">
                                      <p:cBhvr>
                                        <p:cTn id="14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49"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6">
                                            <p:txEl>
                                              <p:pRg st="10" end="10"/>
                                            </p:txEl>
                                          </p:spTgt>
                                        </p:tgtEl>
                                        <p:attrNameLst>
                                          <p:attrName>style.visibility</p:attrName>
                                        </p:attrNameLst>
                                      </p:cBhvr>
                                      <p:to>
                                        <p:strVal val="visible"/>
                                      </p:to>
                                    </p:set>
                                    <p:animEffect transition="in" filter="fade">
                                      <p:cBhvr>
                                        <p:cTn id="154" dur="1000"/>
                                        <p:tgtEl>
                                          <p:spTgt spid="6">
                                            <p:txEl>
                                              <p:pRg st="10" end="10"/>
                                            </p:txEl>
                                          </p:spTgt>
                                        </p:tgtEl>
                                      </p:cBhvr>
                                    </p:animEffect>
                                    <p:anim calcmode="lin" valueType="num">
                                      <p:cBhvr>
                                        <p:cTn id="15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56"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6">
                                            <p:txEl>
                                              <p:pRg st="11" end="11"/>
                                            </p:txEl>
                                          </p:spTgt>
                                        </p:tgtEl>
                                        <p:attrNameLst>
                                          <p:attrName>style.visibility</p:attrName>
                                        </p:attrNameLst>
                                      </p:cBhvr>
                                      <p:to>
                                        <p:strVal val="visible"/>
                                      </p:to>
                                    </p:set>
                                    <p:animEffect transition="in" filter="fade">
                                      <p:cBhvr>
                                        <p:cTn id="161" dur="1000"/>
                                        <p:tgtEl>
                                          <p:spTgt spid="6">
                                            <p:txEl>
                                              <p:pRg st="11" end="11"/>
                                            </p:txEl>
                                          </p:spTgt>
                                        </p:tgtEl>
                                      </p:cBhvr>
                                    </p:animEffect>
                                    <p:anim calcmode="lin" valueType="num">
                                      <p:cBhvr>
                                        <p:cTn id="16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6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6">
                                            <p:txEl>
                                              <p:pRg st="12" end="12"/>
                                            </p:txEl>
                                          </p:spTgt>
                                        </p:tgtEl>
                                        <p:attrNameLst>
                                          <p:attrName>style.visibility</p:attrName>
                                        </p:attrNameLst>
                                      </p:cBhvr>
                                      <p:to>
                                        <p:strVal val="visible"/>
                                      </p:to>
                                    </p:set>
                                    <p:animEffect transition="in" filter="fade">
                                      <p:cBhvr>
                                        <p:cTn id="168" dur="1000"/>
                                        <p:tgtEl>
                                          <p:spTgt spid="6">
                                            <p:txEl>
                                              <p:pRg st="12" end="12"/>
                                            </p:txEl>
                                          </p:spTgt>
                                        </p:tgtEl>
                                      </p:cBhvr>
                                    </p:animEffect>
                                    <p:anim calcmode="lin" valueType="num">
                                      <p:cBhvr>
                                        <p:cTn id="169"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70"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P spid="6"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02874" y="432241"/>
            <a:ext cx="7581048" cy="1312480"/>
          </a:xfrm>
        </p:spPr>
        <p:txBody>
          <a:bodyPr>
            <a:noAutofit/>
          </a:bodyPr>
          <a:lstStyle/>
          <a:p>
            <a:pPr algn="r"/>
            <a:r>
              <a:rPr lang="fr-FR" dirty="0"/>
              <a:t>PROGRAMMES : COMPETENCES ATTENDUES N3-N4</a:t>
            </a:r>
          </a:p>
        </p:txBody>
      </p:sp>
      <p:sp>
        <p:nvSpPr>
          <p:cNvPr id="5" name="Espace réservé du contenu 4"/>
          <p:cNvSpPr>
            <a:spLocks noGrp="1"/>
          </p:cNvSpPr>
          <p:nvPr>
            <p:ph sz="half" idx="1"/>
          </p:nvPr>
        </p:nvSpPr>
        <p:spPr>
          <a:xfrm>
            <a:off x="1991544" y="1628800"/>
            <a:ext cx="4038600" cy="4968552"/>
          </a:xfrm>
          <a:ln cmpd="sng">
            <a:solidFill>
              <a:schemeClr val="accent3"/>
            </a:solidFill>
          </a:ln>
        </p:spPr>
        <p:txBody>
          <a:bodyPr>
            <a:normAutofit fontScale="70000" lnSpcReduction="20000"/>
          </a:bodyPr>
          <a:lstStyle/>
          <a:p>
            <a:pPr algn="ctr">
              <a:buNone/>
            </a:pPr>
            <a:endParaRPr lang="fr-FR" b="1" dirty="0">
              <a:solidFill>
                <a:schemeClr val="accent3"/>
              </a:solidFill>
            </a:endParaRPr>
          </a:p>
          <a:p>
            <a:pPr algn="ctr">
              <a:buNone/>
            </a:pPr>
            <a:endParaRPr lang="fr-FR" b="1" dirty="0">
              <a:solidFill>
                <a:schemeClr val="accent6">
                  <a:lumMod val="50000"/>
                </a:schemeClr>
              </a:solidFill>
            </a:endParaRPr>
          </a:p>
          <a:p>
            <a:pPr algn="ctr">
              <a:buNone/>
            </a:pPr>
            <a:r>
              <a:rPr lang="fr-FR" b="1" dirty="0">
                <a:solidFill>
                  <a:schemeClr val="accent6">
                    <a:lumMod val="50000"/>
                  </a:schemeClr>
                </a:solidFill>
              </a:rPr>
              <a:t>NIVEAU 3</a:t>
            </a:r>
          </a:p>
          <a:p>
            <a:pPr>
              <a:buNone/>
            </a:pPr>
            <a:r>
              <a:rPr lang="fr-FR" sz="1800" dirty="0"/>
              <a:t>    </a:t>
            </a:r>
            <a:r>
              <a:rPr lang="fr-FR" sz="2000" u="sng" dirty="0">
                <a:solidFill>
                  <a:schemeClr val="accent6">
                    <a:lumMod val="60000"/>
                    <a:lumOff val="40000"/>
                  </a:schemeClr>
                </a:solidFill>
              </a:rPr>
              <a:t>Concevoir</a:t>
            </a:r>
            <a:r>
              <a:rPr lang="fr-FR" sz="2000" dirty="0">
                <a:solidFill>
                  <a:schemeClr val="accent6">
                    <a:lumMod val="60000"/>
                    <a:lumOff val="40000"/>
                  </a:schemeClr>
                </a:solidFill>
              </a:rPr>
              <a:t> </a:t>
            </a:r>
            <a:r>
              <a:rPr lang="fr-FR" sz="2000" dirty="0"/>
              <a:t>un enchaînement défini par différents paramètres (intensité, durée, coordination), et le réaliser seul ou à plusieurs, pour produire sur soi des </a:t>
            </a:r>
            <a:r>
              <a:rPr lang="fr-FR" sz="2000" u="sng" dirty="0">
                <a:solidFill>
                  <a:schemeClr val="accent6">
                    <a:lumMod val="60000"/>
                    <a:lumOff val="40000"/>
                  </a:schemeClr>
                </a:solidFill>
              </a:rPr>
              <a:t>effets</a:t>
            </a:r>
            <a:r>
              <a:rPr lang="fr-FR" sz="2000" u="sng" dirty="0">
                <a:solidFill>
                  <a:schemeClr val="accent3"/>
                </a:solidFill>
              </a:rPr>
              <a:t> </a:t>
            </a:r>
            <a:r>
              <a:rPr lang="fr-FR" sz="2000" u="sng" dirty="0">
                <a:solidFill>
                  <a:schemeClr val="accent6">
                    <a:lumMod val="60000"/>
                    <a:lumOff val="40000"/>
                  </a:schemeClr>
                </a:solidFill>
              </a:rPr>
              <a:t>immédiats</a:t>
            </a:r>
            <a:r>
              <a:rPr lang="fr-FR" sz="2000" dirty="0">
                <a:solidFill>
                  <a:schemeClr val="accent6">
                    <a:lumMod val="60000"/>
                    <a:lumOff val="40000"/>
                  </a:schemeClr>
                </a:solidFill>
              </a:rPr>
              <a:t> </a:t>
            </a:r>
            <a:r>
              <a:rPr lang="fr-FR" sz="2000" dirty="0"/>
              <a:t>sur l’organisme proches de ceux qui sont attendus</a:t>
            </a:r>
          </a:p>
          <a:p>
            <a:pPr>
              <a:buNone/>
            </a:pPr>
            <a:endParaRPr lang="fr-FR" sz="2000" dirty="0"/>
          </a:p>
          <a:p>
            <a:pPr>
              <a:buNone/>
            </a:pPr>
            <a:endParaRPr lang="fr-FR" sz="1800" dirty="0"/>
          </a:p>
          <a:p>
            <a:pPr algn="ctr">
              <a:buNone/>
            </a:pPr>
            <a:endParaRPr lang="fr-FR" sz="2000" dirty="0">
              <a:solidFill>
                <a:schemeClr val="accent5">
                  <a:lumMod val="75000"/>
                </a:schemeClr>
              </a:solidFill>
            </a:endParaRPr>
          </a:p>
          <a:p>
            <a:pPr algn="ctr">
              <a:buNone/>
            </a:pPr>
            <a:r>
              <a:rPr lang="fr-FR" sz="1900" dirty="0">
                <a:solidFill>
                  <a:schemeClr val="accent5">
                    <a:lumMod val="75000"/>
                  </a:schemeClr>
                </a:solidFill>
              </a:rPr>
              <a:t>CHOIX:</a:t>
            </a:r>
          </a:p>
          <a:p>
            <a:pPr algn="ctr">
              <a:buNone/>
            </a:pPr>
            <a:r>
              <a:rPr lang="fr-FR" sz="1900" dirty="0"/>
              <a:t>    Utilisation du cardiofréquencemètre en lien avec le ressenti</a:t>
            </a:r>
          </a:p>
          <a:p>
            <a:pPr algn="ctr">
              <a:buNone/>
            </a:pPr>
            <a:r>
              <a:rPr lang="fr-FR" sz="1900" dirty="0"/>
              <a:t>Rythme et musique</a:t>
            </a:r>
          </a:p>
          <a:p>
            <a:pPr algn="ctr">
              <a:buNone/>
            </a:pPr>
            <a:r>
              <a:rPr lang="fr-FR" sz="1900" dirty="0"/>
              <a:t>Pas de base </a:t>
            </a:r>
          </a:p>
          <a:p>
            <a:pPr algn="ctr">
              <a:buNone/>
            </a:pPr>
            <a:r>
              <a:rPr lang="fr-FR" sz="1900" dirty="0"/>
              <a:t>Paramètres: variateurs d’intensité</a:t>
            </a:r>
          </a:p>
          <a:p>
            <a:pPr algn="ctr">
              <a:buNone/>
            </a:pPr>
            <a:r>
              <a:rPr lang="fr-FR" sz="1900" dirty="0"/>
              <a:t>Situations ludiques</a:t>
            </a:r>
          </a:p>
        </p:txBody>
      </p:sp>
      <p:sp>
        <p:nvSpPr>
          <p:cNvPr id="6" name="Espace réservé du contenu 5"/>
          <p:cNvSpPr>
            <a:spLocks noGrp="1"/>
          </p:cNvSpPr>
          <p:nvPr>
            <p:ph sz="half" idx="2"/>
          </p:nvPr>
        </p:nvSpPr>
        <p:spPr>
          <a:xfrm>
            <a:off x="6172200" y="1600200"/>
            <a:ext cx="4038600" cy="4997152"/>
          </a:xfrm>
          <a:ln>
            <a:solidFill>
              <a:srgbClr val="FF0000"/>
            </a:solidFill>
          </a:ln>
        </p:spPr>
        <p:txBody>
          <a:bodyPr>
            <a:normAutofit fontScale="70000" lnSpcReduction="20000"/>
          </a:bodyPr>
          <a:lstStyle/>
          <a:p>
            <a:pPr algn="ctr">
              <a:buNone/>
            </a:pPr>
            <a:endParaRPr lang="fr-FR" b="1" dirty="0">
              <a:solidFill>
                <a:srgbClr val="FF0000"/>
              </a:solidFill>
            </a:endParaRPr>
          </a:p>
          <a:p>
            <a:pPr algn="ctr">
              <a:buNone/>
            </a:pPr>
            <a:endParaRPr lang="fr-FR" b="1" dirty="0">
              <a:solidFill>
                <a:srgbClr val="FF0000"/>
              </a:solidFill>
            </a:endParaRPr>
          </a:p>
          <a:p>
            <a:pPr algn="ctr">
              <a:buNone/>
            </a:pPr>
            <a:r>
              <a:rPr lang="fr-FR" b="1" dirty="0">
                <a:solidFill>
                  <a:srgbClr val="FF0000"/>
                </a:solidFill>
              </a:rPr>
              <a:t>NIVEAU 4</a:t>
            </a:r>
          </a:p>
          <a:p>
            <a:pPr>
              <a:buNone/>
            </a:pPr>
            <a:r>
              <a:rPr lang="fr-FR" sz="1800" dirty="0"/>
              <a:t>    </a:t>
            </a:r>
            <a:r>
              <a:rPr lang="fr-FR" sz="2000" dirty="0"/>
              <a:t>Pour produire et identifier des </a:t>
            </a:r>
            <a:r>
              <a:rPr lang="fr-FR" sz="2000" b="1" dirty="0">
                <a:solidFill>
                  <a:srgbClr val="FF0000"/>
                </a:solidFill>
              </a:rPr>
              <a:t>effets différés</a:t>
            </a:r>
            <a:r>
              <a:rPr lang="fr-FR" sz="2000" b="1" dirty="0"/>
              <a:t> </a:t>
            </a:r>
            <a:r>
              <a:rPr lang="fr-FR" sz="2000" dirty="0"/>
              <a:t>liés à un </a:t>
            </a:r>
            <a:r>
              <a:rPr lang="fr-FR" sz="2000" b="1" dirty="0">
                <a:solidFill>
                  <a:srgbClr val="FF0000"/>
                </a:solidFill>
              </a:rPr>
              <a:t>mobile personnel</a:t>
            </a:r>
            <a:r>
              <a:rPr lang="fr-FR" sz="2000" dirty="0">
                <a:solidFill>
                  <a:srgbClr val="FF0000"/>
                </a:solidFill>
              </a:rPr>
              <a:t> </a:t>
            </a:r>
            <a:r>
              <a:rPr lang="fr-FR" sz="2000" dirty="0"/>
              <a:t>ou partagé, </a:t>
            </a:r>
            <a:r>
              <a:rPr lang="fr-FR" sz="2000" b="1" dirty="0">
                <a:solidFill>
                  <a:srgbClr val="FF0000"/>
                </a:solidFill>
              </a:rPr>
              <a:t>prévoir et réaliser</a:t>
            </a:r>
            <a:r>
              <a:rPr lang="fr-FR" sz="2000" dirty="0">
                <a:solidFill>
                  <a:srgbClr val="FF0000"/>
                </a:solidFill>
              </a:rPr>
              <a:t> </a:t>
            </a:r>
            <a:r>
              <a:rPr lang="fr-FR" sz="2000" dirty="0"/>
              <a:t>un enchaînement, seul ou à plusieurs, en utilisant différents paramètres (intensité, durée, coordination).</a:t>
            </a:r>
          </a:p>
          <a:p>
            <a:pPr>
              <a:buNone/>
            </a:pPr>
            <a:endParaRPr lang="fr-FR" sz="1800" dirty="0"/>
          </a:p>
          <a:p>
            <a:pPr>
              <a:buNone/>
            </a:pPr>
            <a:endParaRPr lang="fr-FR" sz="1800" dirty="0"/>
          </a:p>
          <a:p>
            <a:pPr algn="ctr">
              <a:buNone/>
            </a:pPr>
            <a:endParaRPr lang="fr-FR" sz="2000" dirty="0"/>
          </a:p>
          <a:p>
            <a:pPr algn="ctr">
              <a:buNone/>
            </a:pPr>
            <a:r>
              <a:rPr lang="fr-FR" sz="2000" dirty="0">
                <a:solidFill>
                  <a:srgbClr val="FF0000"/>
                </a:solidFill>
              </a:rPr>
              <a:t>CHOIX:</a:t>
            </a:r>
            <a:endParaRPr lang="fr-FR" sz="2000" dirty="0"/>
          </a:p>
          <a:p>
            <a:pPr algn="ctr">
              <a:buNone/>
            </a:pPr>
            <a:r>
              <a:rPr lang="fr-FR" sz="1900" dirty="0"/>
              <a:t> Utilisation FC comme outil de travail </a:t>
            </a:r>
          </a:p>
          <a:p>
            <a:pPr algn="ctr">
              <a:buNone/>
            </a:pPr>
            <a:r>
              <a:rPr lang="fr-FR" sz="1900" dirty="0"/>
              <a:t>Projet personnel et individualisé </a:t>
            </a:r>
          </a:p>
          <a:p>
            <a:pPr algn="ctr">
              <a:buNone/>
            </a:pPr>
            <a:r>
              <a:rPr lang="fr-FR" sz="1900" dirty="0"/>
              <a:t>    Carnet d’entraînement : gestion des paramètres et des séquences (effort / récup)</a:t>
            </a:r>
          </a:p>
          <a:p>
            <a:pPr algn="ctr">
              <a:buNone/>
            </a:pPr>
            <a:r>
              <a:rPr lang="fr-FR" sz="1900" dirty="0"/>
              <a:t>Pas complexifiés</a:t>
            </a:r>
          </a:p>
          <a:p>
            <a:pPr algn="ctr">
              <a:buNone/>
            </a:pPr>
            <a:r>
              <a:rPr lang="fr-FR" sz="1900" dirty="0"/>
              <a:t>Conception d’une leçon : </a:t>
            </a:r>
          </a:p>
          <a:p>
            <a:pPr algn="ctr">
              <a:buNone/>
            </a:pPr>
            <a:r>
              <a:rPr lang="fr-FR" sz="1900" dirty="0"/>
              <a:t>Échauffement          fin</a:t>
            </a:r>
          </a:p>
        </p:txBody>
      </p:sp>
      <p:sp>
        <p:nvSpPr>
          <p:cNvPr id="8" name="Flèche vers le bas 7"/>
          <p:cNvSpPr/>
          <p:nvPr/>
        </p:nvSpPr>
        <p:spPr>
          <a:xfrm>
            <a:off x="3677847" y="3790854"/>
            <a:ext cx="484632" cy="504056"/>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991544" y="1628800"/>
            <a:ext cx="4032448" cy="496855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168008" y="1628800"/>
            <a:ext cx="4032448"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7941916" y="3609020"/>
            <a:ext cx="484632" cy="5040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 droite 1">
            <a:extLst>
              <a:ext uri="{FF2B5EF4-FFF2-40B4-BE49-F238E27FC236}">
                <a16:creationId xmlns:a16="http://schemas.microsoft.com/office/drawing/2014/main" id="{E02912D5-6DB6-405B-B335-B6EFDAE03D4F}"/>
              </a:ext>
            </a:extLst>
          </p:cNvPr>
          <p:cNvSpPr/>
          <p:nvPr/>
        </p:nvSpPr>
        <p:spPr>
          <a:xfrm>
            <a:off x="8426548" y="5977375"/>
            <a:ext cx="341922" cy="191192"/>
          </a:xfrm>
          <a:prstGeom prst="rightArrow">
            <a:avLst/>
          </a:prstGeom>
          <a:solidFill>
            <a:srgbClr val="FF00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9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 calcmode="lin" valueType="num">
                                      <p:cBhvr additive="base">
                                        <p:cTn id="14"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 calcmode="lin" valueType="num">
                                      <p:cBhvr additive="base">
                                        <p:cTn id="4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 calcmode="lin" valueType="num">
                                      <p:cBhvr additive="base">
                                        <p:cTn id="4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 calcmode="lin" valueType="num">
                                      <p:cBhvr additive="base">
                                        <p:cTn id="5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 calcmode="lin" valueType="num">
                                      <p:cBhvr additive="base">
                                        <p:cTn id="60"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12" end="12"/>
                                            </p:txEl>
                                          </p:spTgt>
                                        </p:tgtEl>
                                        <p:attrNameLst>
                                          <p:attrName>style.visibility</p:attrName>
                                        </p:attrNameLst>
                                      </p:cBhvr>
                                      <p:to>
                                        <p:strVal val="visible"/>
                                      </p:to>
                                    </p:set>
                                    <p:anim calcmode="lin" valueType="num">
                                      <p:cBhvr additive="base">
                                        <p:cTn id="66"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6">
                                            <p:bg/>
                                          </p:spTgt>
                                        </p:tgtEl>
                                        <p:attrNameLst>
                                          <p:attrName>style.visibility</p:attrName>
                                        </p:attrNameLst>
                                      </p:cBhvr>
                                      <p:to>
                                        <p:strVal val="visible"/>
                                      </p:to>
                                    </p:set>
                                    <p:animEffect transition="in" filter="fade">
                                      <p:cBhvr>
                                        <p:cTn id="72" dur="1000"/>
                                        <p:tgtEl>
                                          <p:spTgt spid="6">
                                            <p:bg/>
                                          </p:spTgt>
                                        </p:tgtEl>
                                      </p:cBhvr>
                                    </p:animEffect>
                                    <p:anim calcmode="lin" valueType="num">
                                      <p:cBhvr>
                                        <p:cTn id="73" dur="1000" fill="hold"/>
                                        <p:tgtEl>
                                          <p:spTgt spid="6">
                                            <p:bg/>
                                          </p:spTgt>
                                        </p:tgtEl>
                                        <p:attrNameLst>
                                          <p:attrName>ppt_x</p:attrName>
                                        </p:attrNameLst>
                                      </p:cBhvr>
                                      <p:tavLst>
                                        <p:tav tm="0">
                                          <p:val>
                                            <p:strVal val="#ppt_x"/>
                                          </p:val>
                                        </p:tav>
                                        <p:tav tm="100000">
                                          <p:val>
                                            <p:strVal val="#ppt_x"/>
                                          </p:val>
                                        </p:tav>
                                      </p:tavLst>
                                    </p:anim>
                                    <p:anim calcmode="lin" valueType="num">
                                      <p:cBhvr>
                                        <p:cTn id="7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Effect transition="in" filter="fade">
                                      <p:cBhvr>
                                        <p:cTn id="79" dur="1000"/>
                                        <p:tgtEl>
                                          <p:spTgt spid="6">
                                            <p:txEl>
                                              <p:pRg st="2" end="2"/>
                                            </p:txEl>
                                          </p:spTgt>
                                        </p:tgtEl>
                                      </p:cBhvr>
                                    </p:animEffect>
                                    <p:anim calcmode="lin" valueType="num">
                                      <p:cBhvr>
                                        <p:cTn id="8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Effect transition="in" filter="fade">
                                      <p:cBhvr>
                                        <p:cTn id="86" dur="1000"/>
                                        <p:tgtEl>
                                          <p:spTgt spid="6">
                                            <p:txEl>
                                              <p:pRg st="3" end="3"/>
                                            </p:txEl>
                                          </p:spTgt>
                                        </p:tgtEl>
                                      </p:cBhvr>
                                    </p:animEffect>
                                    <p:anim calcmode="lin" valueType="num">
                                      <p:cBhvr>
                                        <p:cTn id="8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6">
                                            <p:txEl>
                                              <p:pRg st="7" end="7"/>
                                            </p:txEl>
                                          </p:spTgt>
                                        </p:tgtEl>
                                        <p:attrNameLst>
                                          <p:attrName>style.visibility</p:attrName>
                                        </p:attrNameLst>
                                      </p:cBhvr>
                                      <p:to>
                                        <p:strVal val="visible"/>
                                      </p:to>
                                    </p:set>
                                    <p:animEffect transition="in" filter="fade">
                                      <p:cBhvr>
                                        <p:cTn id="93" dur="1000"/>
                                        <p:tgtEl>
                                          <p:spTgt spid="6">
                                            <p:txEl>
                                              <p:pRg st="7" end="7"/>
                                            </p:txEl>
                                          </p:spTgt>
                                        </p:tgtEl>
                                      </p:cBhvr>
                                    </p:animEffect>
                                    <p:anim calcmode="lin" valueType="num">
                                      <p:cBhvr>
                                        <p:cTn id="9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6">
                                            <p:txEl>
                                              <p:pRg st="7" end="7"/>
                                            </p:txEl>
                                          </p:spTgt>
                                        </p:tgtEl>
                                        <p:attrNameLst>
                                          <p:attrName>ppt_y</p:attrName>
                                        </p:attrNameLst>
                                      </p:cBhvr>
                                      <p:tavLst>
                                        <p:tav tm="0">
                                          <p:val>
                                            <p:strVal val="#ppt_y+.1"/>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6">
                                            <p:txEl>
                                              <p:pRg st="8" end="8"/>
                                            </p:txEl>
                                          </p:spTgt>
                                        </p:tgtEl>
                                        <p:attrNameLst>
                                          <p:attrName>style.visibility</p:attrName>
                                        </p:attrNameLst>
                                      </p:cBhvr>
                                      <p:to>
                                        <p:strVal val="visible"/>
                                      </p:to>
                                    </p:set>
                                    <p:animEffect transition="in" filter="fade">
                                      <p:cBhvr>
                                        <p:cTn id="104" dur="1000"/>
                                        <p:tgtEl>
                                          <p:spTgt spid="6">
                                            <p:txEl>
                                              <p:pRg st="8" end="8"/>
                                            </p:txEl>
                                          </p:spTgt>
                                        </p:tgtEl>
                                      </p:cBhvr>
                                    </p:animEffect>
                                    <p:anim calcmode="lin" valueType="num">
                                      <p:cBhvr>
                                        <p:cTn id="10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0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6">
                                            <p:txEl>
                                              <p:pRg st="9" end="9"/>
                                            </p:txEl>
                                          </p:spTgt>
                                        </p:tgtEl>
                                        <p:attrNameLst>
                                          <p:attrName>style.visibility</p:attrName>
                                        </p:attrNameLst>
                                      </p:cBhvr>
                                      <p:to>
                                        <p:strVal val="visible"/>
                                      </p:to>
                                    </p:set>
                                    <p:animEffect transition="in" filter="fade">
                                      <p:cBhvr>
                                        <p:cTn id="111" dur="1000"/>
                                        <p:tgtEl>
                                          <p:spTgt spid="6">
                                            <p:txEl>
                                              <p:pRg st="9" end="9"/>
                                            </p:txEl>
                                          </p:spTgt>
                                        </p:tgtEl>
                                      </p:cBhvr>
                                    </p:animEffect>
                                    <p:anim calcmode="lin" valueType="num">
                                      <p:cBhvr>
                                        <p:cTn id="11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13"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6">
                                            <p:txEl>
                                              <p:pRg st="10" end="10"/>
                                            </p:txEl>
                                          </p:spTgt>
                                        </p:tgtEl>
                                        <p:attrNameLst>
                                          <p:attrName>style.visibility</p:attrName>
                                        </p:attrNameLst>
                                      </p:cBhvr>
                                      <p:to>
                                        <p:strVal val="visible"/>
                                      </p:to>
                                    </p:set>
                                    <p:animEffect transition="in" filter="fade">
                                      <p:cBhvr>
                                        <p:cTn id="118" dur="1000"/>
                                        <p:tgtEl>
                                          <p:spTgt spid="6">
                                            <p:txEl>
                                              <p:pRg st="10" end="10"/>
                                            </p:txEl>
                                          </p:spTgt>
                                        </p:tgtEl>
                                      </p:cBhvr>
                                    </p:animEffect>
                                    <p:anim calcmode="lin" valueType="num">
                                      <p:cBhvr>
                                        <p:cTn id="11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20"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6">
                                            <p:txEl>
                                              <p:pRg st="11" end="11"/>
                                            </p:txEl>
                                          </p:spTgt>
                                        </p:tgtEl>
                                        <p:attrNameLst>
                                          <p:attrName>style.visibility</p:attrName>
                                        </p:attrNameLst>
                                      </p:cBhvr>
                                      <p:to>
                                        <p:strVal val="visible"/>
                                      </p:to>
                                    </p:set>
                                    <p:animEffect transition="in" filter="fade">
                                      <p:cBhvr>
                                        <p:cTn id="125" dur="1000"/>
                                        <p:tgtEl>
                                          <p:spTgt spid="6">
                                            <p:txEl>
                                              <p:pRg st="11" end="11"/>
                                            </p:txEl>
                                          </p:spTgt>
                                        </p:tgtEl>
                                      </p:cBhvr>
                                    </p:animEffect>
                                    <p:anim calcmode="lin" valueType="num">
                                      <p:cBhvr>
                                        <p:cTn id="126"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27"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6">
                                            <p:txEl>
                                              <p:pRg st="12" end="12"/>
                                            </p:txEl>
                                          </p:spTgt>
                                        </p:tgtEl>
                                        <p:attrNameLst>
                                          <p:attrName>style.visibility</p:attrName>
                                        </p:attrNameLst>
                                      </p:cBhvr>
                                      <p:to>
                                        <p:strVal val="visible"/>
                                      </p:to>
                                    </p:set>
                                    <p:animEffect transition="in" filter="fade">
                                      <p:cBhvr>
                                        <p:cTn id="132" dur="1000"/>
                                        <p:tgtEl>
                                          <p:spTgt spid="6">
                                            <p:txEl>
                                              <p:pRg st="12" end="12"/>
                                            </p:txEl>
                                          </p:spTgt>
                                        </p:tgtEl>
                                      </p:cBhvr>
                                    </p:animEffect>
                                    <p:anim calcmode="lin" valueType="num">
                                      <p:cBhvr>
                                        <p:cTn id="133"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34"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6">
                                            <p:txEl>
                                              <p:pRg st="13" end="13"/>
                                            </p:txEl>
                                          </p:spTgt>
                                        </p:tgtEl>
                                        <p:attrNameLst>
                                          <p:attrName>style.visibility</p:attrName>
                                        </p:attrNameLst>
                                      </p:cBhvr>
                                      <p:to>
                                        <p:strVal val="visible"/>
                                      </p:to>
                                    </p:set>
                                    <p:animEffect transition="in" filter="fade">
                                      <p:cBhvr>
                                        <p:cTn id="139" dur="1000"/>
                                        <p:tgtEl>
                                          <p:spTgt spid="6">
                                            <p:txEl>
                                              <p:pRg st="13" end="13"/>
                                            </p:txEl>
                                          </p:spTgt>
                                        </p:tgtEl>
                                      </p:cBhvr>
                                    </p:animEffect>
                                    <p:anim calcmode="lin" valueType="num">
                                      <p:cBhvr>
                                        <p:cTn id="140"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41"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P spid="6" grpId="0" uiExpand="1" build="p" animBg="1"/>
      <p:bldP spid="8"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862051" y="282950"/>
            <a:ext cx="8229600" cy="706090"/>
          </a:xfrm>
          <a:solidFill>
            <a:schemeClr val="accent3"/>
          </a:solidFill>
        </p:spPr>
        <p:txBody>
          <a:bodyPr>
            <a:normAutofit/>
          </a:bodyPr>
          <a:lstStyle/>
          <a:p>
            <a:pPr algn="ctr"/>
            <a:r>
              <a:rPr lang="fr-FR" dirty="0">
                <a:ln>
                  <a:solidFill>
                    <a:schemeClr val="tx1"/>
                  </a:solidFill>
                </a:ln>
              </a:rPr>
              <a:t>STEP NIVEAU 3</a:t>
            </a: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4121940341"/>
              </p:ext>
            </p:extLst>
          </p:nvPr>
        </p:nvGraphicFramePr>
        <p:xfrm>
          <a:off x="1847528" y="2546256"/>
          <a:ext cx="8229600" cy="439557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1783">
                <a:tc>
                  <a:txBody>
                    <a:bodyPr/>
                    <a:lstStyle/>
                    <a:p>
                      <a:pPr algn="ctr"/>
                      <a:r>
                        <a:rPr lang="fr-FR" dirty="0">
                          <a:solidFill>
                            <a:srgbClr val="FFC000"/>
                          </a:solidFill>
                        </a:rPr>
                        <a:t>CONNAISSANCES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C000"/>
                          </a:solidFill>
                        </a:rPr>
                        <a:t>CAPACITES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C000"/>
                          </a:solidFill>
                        </a:rPr>
                        <a:t>ATTITUDES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29819">
                <a:tc>
                  <a:txBody>
                    <a:bodyPr/>
                    <a:lstStyle/>
                    <a:p>
                      <a:pPr>
                        <a:buFontTx/>
                        <a:buChar char="-"/>
                      </a:pPr>
                      <a:r>
                        <a:rPr lang="fr-FR" sz="1050" dirty="0">
                          <a:solidFill>
                            <a:schemeClr val="accent5">
                              <a:lumMod val="60000"/>
                              <a:lumOff val="40000"/>
                            </a:schemeClr>
                          </a:solidFill>
                        </a:rPr>
                        <a:t> 3 mobiles </a:t>
                      </a:r>
                      <a:r>
                        <a:rPr lang="fr-FR" sz="1050" dirty="0">
                          <a:solidFill>
                            <a:schemeClr val="tx1"/>
                          </a:solidFill>
                        </a:rPr>
                        <a:t>: intensité,</a:t>
                      </a:r>
                      <a:r>
                        <a:rPr lang="fr-FR" sz="1050" baseline="0" dirty="0">
                          <a:solidFill>
                            <a:schemeClr val="tx1"/>
                          </a:solidFill>
                        </a:rPr>
                        <a:t> endurance, coordination</a:t>
                      </a:r>
                    </a:p>
                    <a:p>
                      <a:pPr>
                        <a:buFontTx/>
                        <a:buNone/>
                      </a:pPr>
                      <a:endParaRPr lang="fr-FR" sz="1050" dirty="0">
                        <a:solidFill>
                          <a:schemeClr val="tx1"/>
                        </a:solidFill>
                      </a:endParaRPr>
                    </a:p>
                    <a:p>
                      <a:pPr>
                        <a:buFontTx/>
                        <a:buChar char="-"/>
                      </a:pPr>
                      <a:r>
                        <a:rPr lang="fr-FR" sz="1050" dirty="0">
                          <a:solidFill>
                            <a:schemeClr val="tx1"/>
                          </a:solidFill>
                        </a:rPr>
                        <a:t> Construction d’un enchaînement </a:t>
                      </a:r>
                      <a:r>
                        <a:rPr lang="fr-FR" sz="1050" dirty="0">
                          <a:solidFill>
                            <a:schemeClr val="accent5">
                              <a:lumMod val="60000"/>
                              <a:lumOff val="40000"/>
                            </a:schemeClr>
                          </a:solidFill>
                        </a:rPr>
                        <a:t>: blocs, pas de base, BPM + paramètres de complexification</a:t>
                      </a:r>
                    </a:p>
                    <a:p>
                      <a:pPr>
                        <a:buFontTx/>
                        <a:buNone/>
                      </a:pPr>
                      <a:endParaRPr lang="fr-FR" sz="1050" dirty="0">
                        <a:solidFill>
                          <a:schemeClr val="tx1"/>
                        </a:solidFill>
                      </a:endParaRPr>
                    </a:p>
                    <a:p>
                      <a:pPr>
                        <a:buFontTx/>
                        <a:buChar char="-"/>
                      </a:pPr>
                      <a:r>
                        <a:rPr lang="fr-FR" sz="1050" dirty="0">
                          <a:solidFill>
                            <a:schemeClr val="tx1"/>
                          </a:solidFill>
                        </a:rPr>
                        <a:t> </a:t>
                      </a:r>
                      <a:r>
                        <a:rPr lang="fr-FR" sz="1050" dirty="0">
                          <a:solidFill>
                            <a:schemeClr val="accent5">
                              <a:lumMod val="60000"/>
                              <a:lumOff val="40000"/>
                            </a:schemeClr>
                          </a:solidFill>
                        </a:rPr>
                        <a:t>Composition</a:t>
                      </a:r>
                      <a:r>
                        <a:rPr lang="fr-FR" sz="1050" dirty="0">
                          <a:solidFill>
                            <a:schemeClr val="tx1"/>
                          </a:solidFill>
                        </a:rPr>
                        <a:t> d’une</a:t>
                      </a:r>
                      <a:r>
                        <a:rPr lang="fr-FR" sz="1050" baseline="0" dirty="0">
                          <a:solidFill>
                            <a:schemeClr val="tx1"/>
                          </a:solidFill>
                        </a:rPr>
                        <a:t> séance : échauffement, </a:t>
                      </a:r>
                      <a:r>
                        <a:rPr lang="fr-FR" sz="1050" baseline="0" dirty="0">
                          <a:solidFill>
                            <a:schemeClr val="accent5">
                              <a:lumMod val="60000"/>
                              <a:lumOff val="40000"/>
                            </a:schemeClr>
                          </a:solidFill>
                        </a:rPr>
                        <a:t>séries, récupération</a:t>
                      </a:r>
                      <a:r>
                        <a:rPr lang="fr-FR" sz="1050" baseline="0" dirty="0">
                          <a:solidFill>
                            <a:schemeClr val="tx1"/>
                          </a:solidFill>
                        </a:rPr>
                        <a:t>, étirements</a:t>
                      </a:r>
                    </a:p>
                    <a:p>
                      <a:pPr>
                        <a:buFontTx/>
                        <a:buNone/>
                      </a:pPr>
                      <a:endParaRPr lang="fr-FR" sz="1050" baseline="0" dirty="0">
                        <a:solidFill>
                          <a:schemeClr val="tx1"/>
                        </a:solidFill>
                      </a:endParaRPr>
                    </a:p>
                    <a:p>
                      <a:pPr>
                        <a:buFontTx/>
                        <a:buChar char="-"/>
                      </a:pPr>
                      <a:r>
                        <a:rPr lang="fr-FR" sz="1050" baseline="0" dirty="0">
                          <a:solidFill>
                            <a:schemeClr val="tx1"/>
                          </a:solidFill>
                        </a:rPr>
                        <a:t> </a:t>
                      </a:r>
                      <a:r>
                        <a:rPr lang="fr-FR" sz="1050" baseline="0" dirty="0">
                          <a:solidFill>
                            <a:schemeClr val="accent5">
                              <a:lumMod val="60000"/>
                              <a:lumOff val="40000"/>
                            </a:schemeClr>
                          </a:solidFill>
                        </a:rPr>
                        <a:t>Paramètres énergétiques </a:t>
                      </a:r>
                      <a:r>
                        <a:rPr lang="fr-FR" sz="1050" baseline="0" dirty="0">
                          <a:solidFill>
                            <a:schemeClr val="tx1"/>
                          </a:solidFill>
                        </a:rPr>
                        <a:t>influant sur l’intensité de l’effort : hauteur step, lests, impulsions, BPM</a:t>
                      </a:r>
                    </a:p>
                    <a:p>
                      <a:pPr>
                        <a:buFontTx/>
                        <a:buNone/>
                      </a:pPr>
                      <a:endParaRPr lang="fr-FR" sz="1050" baseline="0" dirty="0">
                        <a:solidFill>
                          <a:schemeClr val="tx1"/>
                        </a:solidFill>
                      </a:endParaRPr>
                    </a:p>
                    <a:p>
                      <a:pPr>
                        <a:buFontTx/>
                        <a:buChar char="-"/>
                      </a:pPr>
                      <a:r>
                        <a:rPr lang="fr-FR" sz="1050" baseline="0" dirty="0">
                          <a:solidFill>
                            <a:schemeClr val="tx1"/>
                          </a:solidFill>
                        </a:rPr>
                        <a:t> </a:t>
                      </a:r>
                      <a:r>
                        <a:rPr lang="fr-FR" sz="1050" baseline="0" dirty="0">
                          <a:solidFill>
                            <a:schemeClr val="accent5">
                              <a:lumMod val="60000"/>
                              <a:lumOff val="40000"/>
                            </a:schemeClr>
                          </a:solidFill>
                        </a:rPr>
                        <a:t>SECURITE (passive, active)</a:t>
                      </a:r>
                    </a:p>
                    <a:p>
                      <a:pPr>
                        <a:buFontTx/>
                        <a:buNone/>
                      </a:pPr>
                      <a:endParaRPr lang="fr-FR" sz="1050" baseline="0" dirty="0">
                        <a:solidFill>
                          <a:schemeClr val="tx1"/>
                        </a:solidFill>
                      </a:endParaRPr>
                    </a:p>
                    <a:p>
                      <a:pPr>
                        <a:buFontTx/>
                        <a:buChar char="-"/>
                      </a:pPr>
                      <a:r>
                        <a:rPr lang="fr-FR" sz="1050" baseline="0" dirty="0">
                          <a:solidFill>
                            <a:schemeClr val="accent5">
                              <a:lumMod val="60000"/>
                              <a:lumOff val="40000"/>
                            </a:schemeClr>
                          </a:solidFill>
                        </a:rPr>
                        <a:t>Fréquence cardiaque </a:t>
                      </a:r>
                      <a:r>
                        <a:rPr lang="fr-FR" sz="1050" baseline="0" dirty="0">
                          <a:solidFill>
                            <a:schemeClr val="tx1"/>
                          </a:solidFill>
                        </a:rPr>
                        <a:t>// intensité de l’effort</a:t>
                      </a:r>
                      <a:endParaRPr lang="fr-FR"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50" dirty="0">
                          <a:solidFill>
                            <a:schemeClr val="tx1"/>
                          </a:solidFill>
                        </a:rPr>
                        <a:t>- </a:t>
                      </a:r>
                      <a:r>
                        <a:rPr lang="fr-FR" sz="1050" dirty="0">
                          <a:solidFill>
                            <a:schemeClr val="accent5">
                              <a:lumMod val="60000"/>
                              <a:lumOff val="40000"/>
                            </a:schemeClr>
                          </a:solidFill>
                        </a:rPr>
                        <a:t>Coordination avec la musique </a:t>
                      </a:r>
                      <a:r>
                        <a:rPr lang="fr-FR" sz="1050" dirty="0">
                          <a:solidFill>
                            <a:schemeClr val="tx1"/>
                          </a:solidFill>
                        </a:rPr>
                        <a:t>: respecter le rythme des BPM, repérer le découpage d’une mesure, d’un bloc</a:t>
                      </a:r>
                    </a:p>
                    <a:p>
                      <a:endParaRPr lang="fr-FR" sz="1050" dirty="0">
                        <a:solidFill>
                          <a:schemeClr val="tx1"/>
                        </a:solidFill>
                      </a:endParaRPr>
                    </a:p>
                    <a:p>
                      <a:pPr>
                        <a:buFontTx/>
                        <a:buChar char="-"/>
                      </a:pPr>
                      <a:r>
                        <a:rPr lang="fr-FR" sz="1050" dirty="0">
                          <a:solidFill>
                            <a:schemeClr val="tx1"/>
                          </a:solidFill>
                        </a:rPr>
                        <a:t> Réaliser</a:t>
                      </a:r>
                      <a:r>
                        <a:rPr lang="fr-FR" sz="1050" baseline="0" dirty="0">
                          <a:solidFill>
                            <a:schemeClr val="tx1"/>
                          </a:solidFill>
                        </a:rPr>
                        <a:t> un enchaînement « de base », avec </a:t>
                      </a:r>
                      <a:r>
                        <a:rPr lang="fr-FR" sz="1050" baseline="0" dirty="0">
                          <a:solidFill>
                            <a:schemeClr val="accent5">
                              <a:lumMod val="60000"/>
                              <a:lumOff val="40000"/>
                            </a:schemeClr>
                          </a:solidFill>
                        </a:rPr>
                        <a:t>équilibre droite / gauche</a:t>
                      </a:r>
                    </a:p>
                    <a:p>
                      <a:pPr>
                        <a:buFontTx/>
                        <a:buChar char="-"/>
                      </a:pPr>
                      <a:endParaRPr lang="fr-FR" sz="1050" baseline="0" dirty="0">
                        <a:solidFill>
                          <a:schemeClr val="tx1"/>
                        </a:solidFill>
                      </a:endParaRPr>
                    </a:p>
                    <a:p>
                      <a:pPr>
                        <a:buFontTx/>
                        <a:buChar char="-"/>
                      </a:pPr>
                      <a:r>
                        <a:rPr lang="fr-FR" sz="1050" baseline="0" dirty="0">
                          <a:solidFill>
                            <a:schemeClr val="tx1"/>
                          </a:solidFill>
                        </a:rPr>
                        <a:t> Redémarrer le plus rapidement possible après un arrêt (phrase suivante)</a:t>
                      </a:r>
                    </a:p>
                    <a:p>
                      <a:pPr>
                        <a:buFontTx/>
                        <a:buChar char="-"/>
                      </a:pPr>
                      <a:endParaRPr lang="fr-FR" sz="1050" baseline="0" dirty="0">
                        <a:solidFill>
                          <a:schemeClr val="tx1"/>
                        </a:solidFill>
                      </a:endParaRPr>
                    </a:p>
                    <a:p>
                      <a:pPr>
                        <a:buFontTx/>
                        <a:buChar char="-"/>
                      </a:pPr>
                      <a:r>
                        <a:rPr lang="fr-FR" sz="1050" baseline="0" dirty="0">
                          <a:solidFill>
                            <a:schemeClr val="tx1"/>
                          </a:solidFill>
                        </a:rPr>
                        <a:t> </a:t>
                      </a:r>
                      <a:r>
                        <a:rPr lang="fr-FR" sz="1050" baseline="0" dirty="0">
                          <a:solidFill>
                            <a:schemeClr val="accent5">
                              <a:lumMod val="60000"/>
                              <a:lumOff val="40000"/>
                            </a:schemeClr>
                          </a:solidFill>
                        </a:rPr>
                        <a:t>utiliser un cardiofréquencemètre </a:t>
                      </a:r>
                      <a:r>
                        <a:rPr lang="fr-FR" sz="1050" baseline="0" dirty="0">
                          <a:solidFill>
                            <a:schemeClr val="tx1"/>
                          </a:solidFill>
                        </a:rPr>
                        <a:t>pour situer sa zone d’effort (ou pouls)</a:t>
                      </a:r>
                    </a:p>
                    <a:p>
                      <a:pPr>
                        <a:buFontTx/>
                        <a:buChar char="-"/>
                      </a:pPr>
                      <a:endParaRPr lang="fr-FR" sz="1050" baseline="0" dirty="0">
                        <a:solidFill>
                          <a:schemeClr val="tx1"/>
                        </a:solidFill>
                      </a:endParaRPr>
                    </a:p>
                    <a:p>
                      <a:pPr>
                        <a:buFontTx/>
                        <a:buChar char="-"/>
                      </a:pPr>
                      <a:r>
                        <a:rPr lang="fr-FR" sz="1050" baseline="0" dirty="0">
                          <a:solidFill>
                            <a:schemeClr val="accent5">
                              <a:lumMod val="60000"/>
                              <a:lumOff val="40000"/>
                            </a:schemeClr>
                          </a:solidFill>
                        </a:rPr>
                        <a:t>Exprimer son ressenti </a:t>
                      </a:r>
                      <a:r>
                        <a:rPr lang="fr-FR" sz="1050" baseline="0" dirty="0">
                          <a:solidFill>
                            <a:schemeClr val="tx1"/>
                          </a:solidFill>
                        </a:rPr>
                        <a:t>: sensations respiratoires (essoufflement), musculaires et difficultés (coordination)</a:t>
                      </a:r>
                    </a:p>
                    <a:p>
                      <a:pPr>
                        <a:buFontTx/>
                        <a:buChar char="-"/>
                      </a:pPr>
                      <a:endParaRPr lang="fr-FR" sz="1050" baseline="0" dirty="0">
                        <a:solidFill>
                          <a:schemeClr val="tx1"/>
                        </a:solidFill>
                      </a:endParaRPr>
                    </a:p>
                    <a:p>
                      <a:pPr>
                        <a:buFontTx/>
                        <a:buChar char="-"/>
                      </a:pPr>
                      <a:r>
                        <a:rPr lang="fr-FR" sz="1050" baseline="0" dirty="0">
                          <a:solidFill>
                            <a:schemeClr val="accent5">
                              <a:lumMod val="60000"/>
                              <a:lumOff val="40000"/>
                            </a:schemeClr>
                          </a:solidFill>
                        </a:rPr>
                        <a:t>Anticiper les pas à réaliser </a:t>
                      </a:r>
                      <a:r>
                        <a:rPr lang="fr-FR" sz="1050" baseline="0" dirty="0">
                          <a:solidFill>
                            <a:schemeClr val="tx1"/>
                          </a:solidFill>
                        </a:rPr>
                        <a:t>pendant les 4 temps (ou 8) qui les précèdent</a:t>
                      </a:r>
                    </a:p>
                    <a:p>
                      <a:pPr>
                        <a:buFontTx/>
                        <a:buChar char="-"/>
                      </a:pPr>
                      <a:endParaRPr lang="fr-FR" sz="1050" baseline="0" dirty="0">
                        <a:solidFill>
                          <a:schemeClr val="tx1"/>
                        </a:solidFill>
                      </a:endParaRPr>
                    </a:p>
                    <a:p>
                      <a:pPr>
                        <a:buFontTx/>
                        <a:buChar char="-"/>
                      </a:pPr>
                      <a:r>
                        <a:rPr lang="fr-FR" sz="1050" baseline="0" dirty="0">
                          <a:solidFill>
                            <a:schemeClr val="tx1"/>
                          </a:solidFill>
                        </a:rPr>
                        <a:t>Remplir son carnet d’entraînement</a:t>
                      </a:r>
                      <a:endParaRPr lang="fr-FR"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Tx/>
                        <a:buChar char="-"/>
                      </a:pPr>
                      <a:r>
                        <a:rPr lang="fr-FR" sz="1050" dirty="0">
                          <a:solidFill>
                            <a:schemeClr val="tx1"/>
                          </a:solidFill>
                        </a:rPr>
                        <a:t> S’engager dans</a:t>
                      </a:r>
                      <a:r>
                        <a:rPr lang="fr-FR" sz="1050" baseline="0" dirty="0">
                          <a:solidFill>
                            <a:schemeClr val="tx1"/>
                          </a:solidFill>
                        </a:rPr>
                        <a:t> une activité de type aérobie (accepter l’effort)</a:t>
                      </a:r>
                    </a:p>
                    <a:p>
                      <a:pPr>
                        <a:buFontTx/>
                        <a:buChar char="-"/>
                      </a:pPr>
                      <a:endParaRPr lang="fr-FR" sz="1050" baseline="0" dirty="0">
                        <a:solidFill>
                          <a:schemeClr val="tx1"/>
                        </a:solidFill>
                      </a:endParaRPr>
                    </a:p>
                    <a:p>
                      <a:pPr>
                        <a:buFontTx/>
                        <a:buChar char="-"/>
                      </a:pPr>
                      <a:r>
                        <a:rPr lang="fr-FR" sz="1050" dirty="0">
                          <a:solidFill>
                            <a:schemeClr val="accent5">
                              <a:lumMod val="60000"/>
                              <a:lumOff val="40000"/>
                            </a:schemeClr>
                          </a:solidFill>
                        </a:rPr>
                        <a:t> Persévérer </a:t>
                      </a:r>
                      <a:r>
                        <a:rPr lang="fr-FR" sz="1050" dirty="0">
                          <a:solidFill>
                            <a:schemeClr val="tx1"/>
                          </a:solidFill>
                        </a:rPr>
                        <a:t>malgré l’état de fatigue (ou la connaissance de l’enchaînement)</a:t>
                      </a:r>
                    </a:p>
                    <a:p>
                      <a:pPr>
                        <a:buFontTx/>
                        <a:buChar char="-"/>
                      </a:pPr>
                      <a:endParaRPr lang="fr-FR" sz="1050" dirty="0">
                        <a:solidFill>
                          <a:schemeClr val="tx1"/>
                        </a:solidFill>
                      </a:endParaRPr>
                    </a:p>
                    <a:p>
                      <a:pPr>
                        <a:buFontTx/>
                        <a:buChar char="-"/>
                      </a:pPr>
                      <a:r>
                        <a:rPr lang="fr-FR" sz="1050" dirty="0">
                          <a:solidFill>
                            <a:schemeClr val="tx1"/>
                          </a:solidFill>
                        </a:rPr>
                        <a:t>Accepter d’explorer</a:t>
                      </a:r>
                      <a:r>
                        <a:rPr lang="fr-FR" sz="1050" baseline="0" dirty="0">
                          <a:solidFill>
                            <a:schemeClr val="tx1"/>
                          </a:solidFill>
                        </a:rPr>
                        <a:t> plusieurs mobiles avant d’opérer un choix</a:t>
                      </a:r>
                    </a:p>
                    <a:p>
                      <a:pPr>
                        <a:buFontTx/>
                        <a:buChar char="-"/>
                      </a:pPr>
                      <a:endParaRPr lang="fr-FR" sz="1050" baseline="0" dirty="0">
                        <a:solidFill>
                          <a:schemeClr val="tx1"/>
                        </a:solidFill>
                      </a:endParaRPr>
                    </a:p>
                    <a:p>
                      <a:pPr>
                        <a:buFontTx/>
                        <a:buChar char="-"/>
                      </a:pPr>
                      <a:r>
                        <a:rPr lang="fr-FR" sz="1050" baseline="0" dirty="0">
                          <a:solidFill>
                            <a:schemeClr val="tx1"/>
                          </a:solidFill>
                        </a:rPr>
                        <a:t> S’engager dans la </a:t>
                      </a:r>
                      <a:r>
                        <a:rPr lang="fr-FR" sz="1050" baseline="0" dirty="0">
                          <a:solidFill>
                            <a:schemeClr val="accent5">
                              <a:lumMod val="60000"/>
                              <a:lumOff val="40000"/>
                            </a:schemeClr>
                          </a:solidFill>
                        </a:rPr>
                        <a:t>production collective </a:t>
                      </a:r>
                      <a:r>
                        <a:rPr lang="fr-FR" sz="1050" baseline="0" dirty="0">
                          <a:solidFill>
                            <a:schemeClr val="tx1"/>
                          </a:solidFill>
                        </a:rPr>
                        <a:t>(partager ses idées, aider ses camarades : élève « repère »)</a:t>
                      </a:r>
                    </a:p>
                    <a:p>
                      <a:pPr>
                        <a:buFontTx/>
                        <a:buChar char="-"/>
                      </a:pPr>
                      <a:endParaRPr lang="fr-FR" sz="1050" baseline="0" dirty="0">
                        <a:solidFill>
                          <a:schemeClr val="tx1"/>
                        </a:solidFill>
                      </a:endParaRPr>
                    </a:p>
                    <a:p>
                      <a:pPr>
                        <a:buFontTx/>
                        <a:buChar char="-"/>
                      </a:pPr>
                      <a:r>
                        <a:rPr lang="fr-FR" sz="1050" baseline="0" dirty="0">
                          <a:solidFill>
                            <a:schemeClr val="tx1"/>
                          </a:solidFill>
                        </a:rPr>
                        <a:t> </a:t>
                      </a:r>
                      <a:r>
                        <a:rPr lang="fr-FR" sz="1050" baseline="0" dirty="0">
                          <a:solidFill>
                            <a:schemeClr val="accent5">
                              <a:lumMod val="60000"/>
                              <a:lumOff val="40000"/>
                            </a:schemeClr>
                          </a:solidFill>
                        </a:rPr>
                        <a:t>Rester concentré </a:t>
                      </a:r>
                      <a:r>
                        <a:rPr lang="fr-FR" sz="1050" baseline="0" dirty="0">
                          <a:solidFill>
                            <a:schemeClr val="tx1"/>
                          </a:solidFill>
                        </a:rPr>
                        <a:t>durant une séquence d’apprentissage ou d’effort répétitif</a:t>
                      </a:r>
                      <a:endParaRPr lang="fr-FR"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807796521"/>
              </p:ext>
            </p:extLst>
          </p:nvPr>
        </p:nvGraphicFramePr>
        <p:xfrm>
          <a:off x="1862051" y="1052735"/>
          <a:ext cx="8215077" cy="1463040"/>
        </p:xfrm>
        <a:graphic>
          <a:graphicData uri="http://schemas.openxmlformats.org/drawingml/2006/table">
            <a:tbl>
              <a:tblPr firstRow="1" bandRow="1">
                <a:tableStyleId>{5C22544A-7EE6-4342-B048-85BDC9FD1C3A}</a:tableStyleId>
              </a:tblPr>
              <a:tblGrid>
                <a:gridCol w="8215077">
                  <a:extLst>
                    <a:ext uri="{9D8B030D-6E8A-4147-A177-3AD203B41FA5}">
                      <a16:colId xmlns:a16="http://schemas.microsoft.com/office/drawing/2014/main" val="20000"/>
                    </a:ext>
                  </a:extLst>
                </a:gridCol>
              </a:tblGrid>
              <a:tr h="306096">
                <a:tc>
                  <a:txBody>
                    <a:bodyPr/>
                    <a:lstStyle/>
                    <a:p>
                      <a:pPr algn="ctr"/>
                      <a:r>
                        <a:rPr lang="fr-FR" dirty="0">
                          <a:solidFill>
                            <a:srgbClr val="FFC000"/>
                          </a:solidFill>
                        </a:rPr>
                        <a:t>COMPETENCE</a:t>
                      </a:r>
                      <a:r>
                        <a:rPr lang="fr-FR" baseline="0" dirty="0">
                          <a:solidFill>
                            <a:srgbClr val="FFC000"/>
                          </a:solidFill>
                        </a:rPr>
                        <a:t> ATTENDUE</a:t>
                      </a:r>
                      <a:endParaRPr lang="fr-FR"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43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u="sng" dirty="0">
                          <a:solidFill>
                            <a:schemeClr val="tx1"/>
                          </a:solidFill>
                        </a:rPr>
                        <a:t>Concevoir</a:t>
                      </a:r>
                      <a:r>
                        <a:rPr lang="fr-FR" sz="1600" dirty="0">
                          <a:solidFill>
                            <a:schemeClr val="tx1"/>
                          </a:solidFill>
                        </a:rPr>
                        <a:t> un enchaînement défini par différents paramètres (intensité, durée, coordination), et le réaliser seul ou à plusieurs, pour produire sur soi des </a:t>
                      </a:r>
                      <a:r>
                        <a:rPr lang="fr-FR" sz="1600" u="sng" dirty="0">
                          <a:solidFill>
                            <a:schemeClr val="tx1"/>
                          </a:solidFill>
                        </a:rPr>
                        <a:t>effets immédiats</a:t>
                      </a:r>
                      <a:r>
                        <a:rPr lang="fr-FR" sz="1600" dirty="0">
                          <a:solidFill>
                            <a:schemeClr val="tx1"/>
                          </a:solidFill>
                        </a:rPr>
                        <a:t> sur l’organisme proches de ceux qui sont attendus</a:t>
                      </a:r>
                    </a:p>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794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898848" y="238706"/>
            <a:ext cx="8229600" cy="706090"/>
          </a:xfrm>
          <a:solidFill>
            <a:srgbClr val="FF0000"/>
          </a:solidFill>
        </p:spPr>
        <p:txBody>
          <a:bodyPr>
            <a:normAutofit/>
          </a:bodyPr>
          <a:lstStyle/>
          <a:p>
            <a:pPr algn="ctr"/>
            <a:r>
              <a:rPr lang="fr-FR" dirty="0">
                <a:ln>
                  <a:solidFill>
                    <a:schemeClr val="tx1"/>
                  </a:solidFill>
                </a:ln>
              </a:rPr>
              <a:t>STEP NIVEAU 4</a:t>
            </a:r>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3165618870"/>
              </p:ext>
            </p:extLst>
          </p:nvPr>
        </p:nvGraphicFramePr>
        <p:xfrm>
          <a:off x="1847528" y="2492896"/>
          <a:ext cx="8229600" cy="4150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fr-FR" dirty="0">
                          <a:solidFill>
                            <a:srgbClr val="FFC000"/>
                          </a:solidFill>
                        </a:rPr>
                        <a:t>CONNAISSANCES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C000"/>
                          </a:solidFill>
                        </a:rPr>
                        <a:t>CAPACITES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dirty="0">
                          <a:solidFill>
                            <a:srgbClr val="FFC000"/>
                          </a:solidFill>
                        </a:rPr>
                        <a:t>ATTITUDES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buFontTx/>
                        <a:buChar char="-"/>
                      </a:pPr>
                      <a:r>
                        <a:rPr lang="fr-FR" sz="1100" dirty="0">
                          <a:solidFill>
                            <a:schemeClr val="tx1"/>
                          </a:solidFill>
                        </a:rPr>
                        <a:t> </a:t>
                      </a:r>
                      <a:r>
                        <a:rPr lang="fr-FR" sz="1100" dirty="0">
                          <a:solidFill>
                            <a:srgbClr val="FF6600"/>
                          </a:solidFill>
                        </a:rPr>
                        <a:t>3 mobiles </a:t>
                      </a:r>
                      <a:r>
                        <a:rPr lang="fr-FR" sz="1100" dirty="0">
                          <a:solidFill>
                            <a:schemeClr val="tx1"/>
                          </a:solidFill>
                        </a:rPr>
                        <a:t>+ paramètres et séries adaptés</a:t>
                      </a:r>
                      <a:r>
                        <a:rPr lang="fr-FR" sz="1100" baseline="0" dirty="0">
                          <a:solidFill>
                            <a:schemeClr val="tx1"/>
                          </a:solidFill>
                        </a:rPr>
                        <a:t> à ces mobiles (effort / récupération)</a:t>
                      </a:r>
                    </a:p>
                    <a:p>
                      <a:pPr>
                        <a:buFontTx/>
                        <a:buChar char="-"/>
                      </a:pPr>
                      <a:endParaRPr lang="fr-FR" sz="1100" baseline="0" dirty="0">
                        <a:solidFill>
                          <a:schemeClr val="tx1"/>
                        </a:solidFill>
                      </a:endParaRPr>
                    </a:p>
                    <a:p>
                      <a:pPr>
                        <a:buFontTx/>
                        <a:buChar char="-"/>
                      </a:pPr>
                      <a:r>
                        <a:rPr lang="fr-FR" sz="1100" baseline="0" dirty="0">
                          <a:solidFill>
                            <a:schemeClr val="tx1"/>
                          </a:solidFill>
                        </a:rPr>
                        <a:t>Caractéristiques des filières énergétiques</a:t>
                      </a:r>
                    </a:p>
                    <a:p>
                      <a:pPr>
                        <a:buFontTx/>
                        <a:buNone/>
                      </a:pPr>
                      <a:endParaRPr lang="fr-FR" sz="1100" dirty="0">
                        <a:solidFill>
                          <a:schemeClr val="tx1"/>
                        </a:solidFill>
                      </a:endParaRPr>
                    </a:p>
                    <a:p>
                      <a:pPr>
                        <a:buFontTx/>
                        <a:buChar char="-"/>
                      </a:pPr>
                      <a:r>
                        <a:rPr lang="fr-FR" sz="1100" dirty="0">
                          <a:solidFill>
                            <a:schemeClr val="tx1"/>
                          </a:solidFill>
                        </a:rPr>
                        <a:t> Construction</a:t>
                      </a:r>
                      <a:r>
                        <a:rPr lang="fr-FR" sz="1100" baseline="0" dirty="0">
                          <a:solidFill>
                            <a:schemeClr val="tx1"/>
                          </a:solidFill>
                        </a:rPr>
                        <a:t> et complexification </a:t>
                      </a:r>
                      <a:r>
                        <a:rPr lang="fr-FR" sz="1100" dirty="0">
                          <a:solidFill>
                            <a:schemeClr val="tx1"/>
                          </a:solidFill>
                        </a:rPr>
                        <a:t>d’un enchaînement : blocs (4 fois 8 temps), </a:t>
                      </a:r>
                      <a:r>
                        <a:rPr lang="fr-FR" sz="1100" dirty="0">
                          <a:solidFill>
                            <a:srgbClr val="FF6600"/>
                          </a:solidFill>
                        </a:rPr>
                        <a:t>pas complexes</a:t>
                      </a:r>
                      <a:r>
                        <a:rPr lang="fr-FR" sz="1100" baseline="0" dirty="0">
                          <a:solidFill>
                            <a:srgbClr val="FF6600"/>
                          </a:solidFill>
                        </a:rPr>
                        <a:t> (rotations, changements d’orientation), bras dissociés…</a:t>
                      </a:r>
                    </a:p>
                    <a:p>
                      <a:pPr>
                        <a:buFontTx/>
                        <a:buNone/>
                      </a:pPr>
                      <a:endParaRPr lang="fr-FR" sz="1100" dirty="0">
                        <a:solidFill>
                          <a:schemeClr val="tx1"/>
                        </a:solidFill>
                      </a:endParaRPr>
                    </a:p>
                    <a:p>
                      <a:pPr>
                        <a:buFontTx/>
                        <a:buChar char="-"/>
                      </a:pPr>
                      <a:r>
                        <a:rPr lang="fr-FR" sz="1100" dirty="0">
                          <a:solidFill>
                            <a:schemeClr val="tx1"/>
                          </a:solidFill>
                        </a:rPr>
                        <a:t> </a:t>
                      </a:r>
                      <a:r>
                        <a:rPr lang="fr-FR" sz="1100" u="sng" dirty="0">
                          <a:solidFill>
                            <a:srgbClr val="FF6600"/>
                          </a:solidFill>
                        </a:rPr>
                        <a:t>Construction</a:t>
                      </a:r>
                      <a:r>
                        <a:rPr lang="fr-FR" sz="1100" dirty="0">
                          <a:solidFill>
                            <a:schemeClr val="accent3"/>
                          </a:solidFill>
                        </a:rPr>
                        <a:t> </a:t>
                      </a:r>
                      <a:r>
                        <a:rPr lang="fr-FR" sz="1100" dirty="0">
                          <a:solidFill>
                            <a:schemeClr val="tx1"/>
                          </a:solidFill>
                        </a:rPr>
                        <a:t>d’une</a:t>
                      </a:r>
                      <a:r>
                        <a:rPr lang="fr-FR" sz="1100" baseline="0" dirty="0">
                          <a:solidFill>
                            <a:schemeClr val="tx1"/>
                          </a:solidFill>
                        </a:rPr>
                        <a:t> séance : échauffement, </a:t>
                      </a:r>
                      <a:r>
                        <a:rPr lang="fr-FR" sz="1100" baseline="0" dirty="0">
                          <a:solidFill>
                            <a:srgbClr val="FF6600"/>
                          </a:solidFill>
                        </a:rPr>
                        <a:t>séries, récupération</a:t>
                      </a:r>
                      <a:r>
                        <a:rPr lang="fr-FR" sz="1100" baseline="0" dirty="0">
                          <a:solidFill>
                            <a:schemeClr val="tx1"/>
                          </a:solidFill>
                        </a:rPr>
                        <a:t>, étirements</a:t>
                      </a:r>
                    </a:p>
                    <a:p>
                      <a:pPr>
                        <a:buFontTx/>
                        <a:buNone/>
                      </a:pPr>
                      <a:endParaRPr lang="fr-FR" sz="1100" baseline="0" dirty="0">
                        <a:solidFill>
                          <a:schemeClr val="tx1"/>
                        </a:solidFill>
                      </a:endParaRPr>
                    </a:p>
                    <a:p>
                      <a:pPr>
                        <a:buFontTx/>
                        <a:buChar char="-"/>
                      </a:pPr>
                      <a:r>
                        <a:rPr lang="fr-FR" sz="1100" baseline="0" dirty="0">
                          <a:solidFill>
                            <a:schemeClr val="tx1"/>
                          </a:solidFill>
                        </a:rPr>
                        <a:t> </a:t>
                      </a:r>
                      <a:r>
                        <a:rPr lang="fr-FR" sz="1100" baseline="0" dirty="0">
                          <a:solidFill>
                            <a:srgbClr val="FF6600"/>
                          </a:solidFill>
                        </a:rPr>
                        <a:t>Paramètres</a:t>
                      </a:r>
                      <a:r>
                        <a:rPr lang="fr-FR" sz="1100" baseline="0" dirty="0">
                          <a:solidFill>
                            <a:schemeClr val="tx1"/>
                          </a:solidFill>
                        </a:rPr>
                        <a:t> énergétiques et </a:t>
                      </a:r>
                      <a:r>
                        <a:rPr lang="fr-FR" sz="1100" baseline="0" dirty="0">
                          <a:solidFill>
                            <a:srgbClr val="FF6600"/>
                          </a:solidFill>
                        </a:rPr>
                        <a:t>biomécaniques</a:t>
                      </a:r>
                    </a:p>
                    <a:p>
                      <a:pPr>
                        <a:buFontTx/>
                        <a:buNone/>
                      </a:pPr>
                      <a:endParaRPr lang="fr-FR" sz="1100" baseline="0" dirty="0">
                        <a:solidFill>
                          <a:schemeClr val="tx1"/>
                        </a:solidFill>
                      </a:endParaRPr>
                    </a:p>
                    <a:p>
                      <a:pPr>
                        <a:buFontTx/>
                        <a:buChar char="-"/>
                      </a:pPr>
                      <a:r>
                        <a:rPr lang="fr-FR" sz="1100" baseline="0" dirty="0">
                          <a:solidFill>
                            <a:schemeClr val="tx1"/>
                          </a:solidFill>
                        </a:rPr>
                        <a:t> </a:t>
                      </a:r>
                      <a:r>
                        <a:rPr lang="fr-FR" sz="1100" baseline="0" dirty="0">
                          <a:solidFill>
                            <a:srgbClr val="FF6600"/>
                          </a:solidFill>
                        </a:rPr>
                        <a:t>Adaptation d’une séance à l’autre</a:t>
                      </a:r>
                      <a:r>
                        <a:rPr lang="fr-FR" sz="1100" baseline="0" dirty="0">
                          <a:solidFill>
                            <a:schemeClr val="tx1"/>
                          </a:solidFill>
                        </a:rPr>
                        <a:t>, incohérences entre projet et réalisation ?</a:t>
                      </a:r>
                      <a:endParaRPr lang="fr-F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100" dirty="0">
                          <a:solidFill>
                            <a:schemeClr val="tx1"/>
                          </a:solidFill>
                        </a:rPr>
                        <a:t>- </a:t>
                      </a:r>
                      <a:r>
                        <a:rPr lang="fr-FR" sz="1100" dirty="0">
                          <a:solidFill>
                            <a:srgbClr val="FF6600"/>
                          </a:solidFill>
                        </a:rPr>
                        <a:t>Concevoir progressivement ses séances </a:t>
                      </a:r>
                      <a:r>
                        <a:rPr lang="fr-FR" sz="1100" dirty="0">
                          <a:solidFill>
                            <a:schemeClr val="tx1"/>
                          </a:solidFill>
                        </a:rPr>
                        <a:t>de façon autonome</a:t>
                      </a:r>
                      <a:r>
                        <a:rPr lang="fr-FR" sz="1100" baseline="0" dirty="0">
                          <a:solidFill>
                            <a:schemeClr val="tx1"/>
                          </a:solidFill>
                        </a:rPr>
                        <a:t> et personnalisée, </a:t>
                      </a:r>
                      <a:r>
                        <a:rPr lang="fr-FR" sz="1100" baseline="0" dirty="0">
                          <a:solidFill>
                            <a:srgbClr val="FF6600"/>
                          </a:solidFill>
                        </a:rPr>
                        <a:t>réalistes mais produisant les effets attendus </a:t>
                      </a:r>
                      <a:r>
                        <a:rPr lang="fr-FR" sz="1100" baseline="0" dirty="0">
                          <a:solidFill>
                            <a:schemeClr val="tx1"/>
                          </a:solidFill>
                        </a:rPr>
                        <a:t>(agir sur les différents paramètres</a:t>
                      </a:r>
                      <a:endParaRPr lang="fr-FR" sz="1100" dirty="0">
                        <a:solidFill>
                          <a:schemeClr val="tx1"/>
                        </a:solidFill>
                      </a:endParaRPr>
                    </a:p>
                    <a:p>
                      <a:endParaRPr lang="fr-FR" sz="1100" dirty="0">
                        <a:solidFill>
                          <a:schemeClr val="tx1"/>
                        </a:solidFill>
                      </a:endParaRPr>
                    </a:p>
                    <a:p>
                      <a:pPr>
                        <a:buFontTx/>
                        <a:buChar char="-"/>
                      </a:pPr>
                      <a:r>
                        <a:rPr lang="fr-FR" sz="1100" dirty="0">
                          <a:solidFill>
                            <a:schemeClr val="tx1"/>
                          </a:solidFill>
                        </a:rPr>
                        <a:t> Réaliser</a:t>
                      </a:r>
                      <a:r>
                        <a:rPr lang="fr-FR" sz="1100" baseline="0" dirty="0">
                          <a:solidFill>
                            <a:schemeClr val="tx1"/>
                          </a:solidFill>
                        </a:rPr>
                        <a:t> un enchaînement </a:t>
                      </a:r>
                      <a:r>
                        <a:rPr lang="fr-FR" sz="1100" baseline="0" dirty="0">
                          <a:solidFill>
                            <a:srgbClr val="FF6600"/>
                          </a:solidFill>
                        </a:rPr>
                        <a:t>de plus en plus complexe (affiner sa motricité)</a:t>
                      </a:r>
                    </a:p>
                    <a:p>
                      <a:pPr>
                        <a:buFontTx/>
                        <a:buNone/>
                      </a:pPr>
                      <a:endParaRPr lang="fr-FR" sz="1100" baseline="0" dirty="0">
                        <a:solidFill>
                          <a:srgbClr val="FF6600"/>
                        </a:solidFill>
                      </a:endParaRPr>
                    </a:p>
                    <a:p>
                      <a:pPr>
                        <a:buFontTx/>
                        <a:buChar char="-"/>
                      </a:pPr>
                      <a:r>
                        <a:rPr lang="fr-FR" sz="1100" baseline="0" dirty="0">
                          <a:solidFill>
                            <a:schemeClr val="tx1"/>
                          </a:solidFill>
                        </a:rPr>
                        <a:t>Exprimer</a:t>
                      </a:r>
                      <a:r>
                        <a:rPr lang="fr-FR" sz="1100" baseline="0" dirty="0">
                          <a:solidFill>
                            <a:schemeClr val="accent3"/>
                          </a:solidFill>
                        </a:rPr>
                        <a:t> </a:t>
                      </a:r>
                      <a:r>
                        <a:rPr lang="fr-FR" sz="1100" baseline="0" dirty="0">
                          <a:solidFill>
                            <a:schemeClr val="tx1"/>
                          </a:solidFill>
                        </a:rPr>
                        <a:t>son</a:t>
                      </a:r>
                      <a:r>
                        <a:rPr lang="fr-FR" sz="1100" baseline="0" dirty="0">
                          <a:solidFill>
                            <a:schemeClr val="accent3"/>
                          </a:solidFill>
                        </a:rPr>
                        <a:t> </a:t>
                      </a:r>
                      <a:r>
                        <a:rPr lang="fr-FR" sz="1100" baseline="0" dirty="0">
                          <a:solidFill>
                            <a:schemeClr val="tx1"/>
                          </a:solidFill>
                        </a:rPr>
                        <a:t>ressenti</a:t>
                      </a:r>
                      <a:r>
                        <a:rPr lang="fr-FR" sz="1100" baseline="0" dirty="0">
                          <a:solidFill>
                            <a:schemeClr val="accent3"/>
                          </a:solidFill>
                        </a:rPr>
                        <a:t> </a:t>
                      </a:r>
                      <a:r>
                        <a:rPr lang="fr-FR" sz="1100" baseline="0" dirty="0">
                          <a:solidFill>
                            <a:schemeClr val="tx1"/>
                          </a:solidFill>
                        </a:rPr>
                        <a:t>: prendre des </a:t>
                      </a:r>
                      <a:r>
                        <a:rPr lang="fr-FR" sz="1100" baseline="0" dirty="0">
                          <a:solidFill>
                            <a:srgbClr val="FF6600"/>
                          </a:solidFill>
                        </a:rPr>
                        <a:t>repères progressivement intériorisés </a:t>
                      </a:r>
                      <a:r>
                        <a:rPr lang="fr-FR" sz="1100" baseline="0" dirty="0">
                          <a:solidFill>
                            <a:schemeClr val="tx1"/>
                          </a:solidFill>
                        </a:rPr>
                        <a:t>pour réguler l’intensité de son effort</a:t>
                      </a:r>
                    </a:p>
                    <a:p>
                      <a:pPr>
                        <a:buFontTx/>
                        <a:buChar char="-"/>
                      </a:pPr>
                      <a:endParaRPr lang="fr-FR" sz="1100" baseline="0" dirty="0">
                        <a:solidFill>
                          <a:schemeClr val="tx1"/>
                        </a:solidFill>
                      </a:endParaRPr>
                    </a:p>
                    <a:p>
                      <a:pPr>
                        <a:buFontTx/>
                        <a:buChar char="-"/>
                      </a:pPr>
                      <a:r>
                        <a:rPr lang="fr-FR" sz="1100" baseline="0" dirty="0">
                          <a:solidFill>
                            <a:schemeClr val="tx1"/>
                          </a:solidFill>
                        </a:rPr>
                        <a:t>Détecter les difficultés éventuelles d’un pratiquant, conseiller un camarade</a:t>
                      </a:r>
                    </a:p>
                    <a:p>
                      <a:pPr>
                        <a:buFontTx/>
                        <a:buChar char="-"/>
                      </a:pPr>
                      <a:endParaRPr lang="fr-FR" sz="1100" baseline="0" dirty="0">
                        <a:solidFill>
                          <a:schemeClr val="tx1"/>
                        </a:solidFill>
                      </a:endParaRPr>
                    </a:p>
                    <a:p>
                      <a:pPr>
                        <a:buFontTx/>
                        <a:buChar char="-"/>
                      </a:pPr>
                      <a:r>
                        <a:rPr lang="fr-FR" sz="1100" baseline="0" dirty="0">
                          <a:solidFill>
                            <a:srgbClr val="FF6600"/>
                          </a:solidFill>
                        </a:rPr>
                        <a:t>Remplir et utiliser son carnet d’entraînement </a:t>
                      </a:r>
                      <a:r>
                        <a:rPr lang="fr-FR" sz="1100" baseline="0" dirty="0">
                          <a:solidFill>
                            <a:schemeClr val="tx1"/>
                          </a:solidFill>
                        </a:rPr>
                        <a:t>pour prévoir à plus long terme</a:t>
                      </a:r>
                      <a:endParaRPr lang="fr-F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Tx/>
                        <a:buChar char="-"/>
                      </a:pPr>
                      <a:r>
                        <a:rPr lang="fr-FR" sz="1100" dirty="0">
                          <a:solidFill>
                            <a:schemeClr val="tx1"/>
                          </a:solidFill>
                        </a:rPr>
                        <a:t> </a:t>
                      </a:r>
                      <a:r>
                        <a:rPr lang="fr-FR" sz="1100" dirty="0">
                          <a:solidFill>
                            <a:srgbClr val="FF6600"/>
                          </a:solidFill>
                        </a:rPr>
                        <a:t>Assumer</a:t>
                      </a:r>
                      <a:r>
                        <a:rPr lang="fr-FR" sz="1100" dirty="0">
                          <a:solidFill>
                            <a:schemeClr val="tx1"/>
                          </a:solidFill>
                        </a:rPr>
                        <a:t>,</a:t>
                      </a:r>
                      <a:r>
                        <a:rPr lang="fr-FR" sz="1100" baseline="0" dirty="0">
                          <a:solidFill>
                            <a:schemeClr val="tx1"/>
                          </a:solidFill>
                        </a:rPr>
                        <a:t> sans influence, </a:t>
                      </a:r>
                      <a:r>
                        <a:rPr lang="fr-FR" sz="1100" baseline="0" dirty="0">
                          <a:solidFill>
                            <a:srgbClr val="FF6600"/>
                          </a:solidFill>
                        </a:rPr>
                        <a:t>un choix personnel</a:t>
                      </a:r>
                      <a:r>
                        <a:rPr lang="fr-FR" sz="1100" baseline="0" dirty="0">
                          <a:solidFill>
                            <a:srgbClr val="FF0000"/>
                          </a:solidFill>
                        </a:rPr>
                        <a:t> </a:t>
                      </a:r>
                      <a:r>
                        <a:rPr lang="fr-FR" sz="1100" baseline="0" dirty="0">
                          <a:solidFill>
                            <a:schemeClr val="tx1"/>
                          </a:solidFill>
                        </a:rPr>
                        <a:t>de mobile d’agir et pouvoir le justifier</a:t>
                      </a:r>
                    </a:p>
                    <a:p>
                      <a:pPr>
                        <a:buFontTx/>
                        <a:buChar char="-"/>
                      </a:pPr>
                      <a:endParaRPr lang="fr-FR" sz="1100" baseline="0" dirty="0">
                        <a:solidFill>
                          <a:schemeClr val="tx1"/>
                        </a:solidFill>
                      </a:endParaRPr>
                    </a:p>
                    <a:p>
                      <a:pPr>
                        <a:buFontTx/>
                        <a:buChar char="-"/>
                      </a:pPr>
                      <a:r>
                        <a:rPr lang="fr-FR" sz="1100" dirty="0">
                          <a:solidFill>
                            <a:schemeClr val="tx1"/>
                          </a:solidFill>
                        </a:rPr>
                        <a:t> </a:t>
                      </a:r>
                      <a:r>
                        <a:rPr lang="fr-FR" sz="1100" dirty="0">
                          <a:solidFill>
                            <a:srgbClr val="FF6600"/>
                          </a:solidFill>
                        </a:rPr>
                        <a:t>Persévérer</a:t>
                      </a:r>
                      <a:r>
                        <a:rPr lang="fr-FR" sz="1100" dirty="0">
                          <a:solidFill>
                            <a:schemeClr val="tx1"/>
                          </a:solidFill>
                        </a:rPr>
                        <a:t> malgré l’état de fatigue (ou la connaissance de l’enchaînement)</a:t>
                      </a:r>
                    </a:p>
                    <a:p>
                      <a:pPr>
                        <a:buFontTx/>
                        <a:buNone/>
                      </a:pPr>
                      <a:endParaRPr lang="fr-FR" sz="1100" baseline="0" dirty="0">
                        <a:solidFill>
                          <a:schemeClr val="tx1"/>
                        </a:solidFill>
                      </a:endParaRPr>
                    </a:p>
                    <a:p>
                      <a:pPr>
                        <a:buFontTx/>
                        <a:buChar char="-"/>
                      </a:pPr>
                      <a:r>
                        <a:rPr lang="fr-FR" sz="1100" baseline="0" dirty="0">
                          <a:solidFill>
                            <a:schemeClr val="tx1"/>
                          </a:solidFill>
                        </a:rPr>
                        <a:t> S’engager dans la </a:t>
                      </a:r>
                      <a:r>
                        <a:rPr lang="fr-FR" sz="1100" baseline="0" dirty="0">
                          <a:solidFill>
                            <a:srgbClr val="FF6600"/>
                          </a:solidFill>
                        </a:rPr>
                        <a:t>production</a:t>
                      </a:r>
                      <a:r>
                        <a:rPr lang="fr-FR" sz="1100" baseline="0" dirty="0">
                          <a:solidFill>
                            <a:srgbClr val="FF0000"/>
                          </a:solidFill>
                        </a:rPr>
                        <a:t> </a:t>
                      </a:r>
                      <a:r>
                        <a:rPr lang="fr-FR" sz="1100" baseline="0" dirty="0">
                          <a:solidFill>
                            <a:srgbClr val="FF6600"/>
                          </a:solidFill>
                        </a:rPr>
                        <a:t>collective</a:t>
                      </a:r>
                      <a:r>
                        <a:rPr lang="fr-FR" sz="1100" baseline="0" dirty="0">
                          <a:solidFill>
                            <a:srgbClr val="FF0000"/>
                          </a:solidFill>
                        </a:rPr>
                        <a:t> </a:t>
                      </a:r>
                      <a:r>
                        <a:rPr lang="fr-FR" sz="1100" baseline="0" dirty="0">
                          <a:solidFill>
                            <a:schemeClr val="tx1"/>
                          </a:solidFill>
                        </a:rPr>
                        <a:t>(partager ses idées, aider ses camarades)</a:t>
                      </a:r>
                    </a:p>
                    <a:p>
                      <a:pPr>
                        <a:buFontTx/>
                        <a:buChar char="-"/>
                      </a:pPr>
                      <a:endParaRPr lang="fr-FR" sz="1100" baseline="0" dirty="0">
                        <a:solidFill>
                          <a:schemeClr val="tx1"/>
                        </a:solidFill>
                      </a:endParaRPr>
                    </a:p>
                    <a:p>
                      <a:pPr>
                        <a:buFontTx/>
                        <a:buChar char="-"/>
                      </a:pPr>
                      <a:r>
                        <a:rPr lang="fr-FR" sz="1100" baseline="0" dirty="0">
                          <a:solidFill>
                            <a:schemeClr val="tx1"/>
                          </a:solidFill>
                        </a:rPr>
                        <a:t> </a:t>
                      </a:r>
                      <a:r>
                        <a:rPr lang="fr-FR" sz="1100" baseline="0" dirty="0">
                          <a:solidFill>
                            <a:srgbClr val="FF6600"/>
                          </a:solidFill>
                        </a:rPr>
                        <a:t>Rester concentré </a:t>
                      </a:r>
                      <a:r>
                        <a:rPr lang="fr-FR" sz="1100" baseline="0" dirty="0">
                          <a:solidFill>
                            <a:schemeClr val="tx1"/>
                          </a:solidFill>
                        </a:rPr>
                        <a:t>durant une séquence d’apprentissage ou d’effort répétitif pour permettre la continuité collective</a:t>
                      </a:r>
                      <a:endParaRPr lang="fr-F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625253799"/>
              </p:ext>
            </p:extLst>
          </p:nvPr>
        </p:nvGraphicFramePr>
        <p:xfrm>
          <a:off x="1847528" y="1052736"/>
          <a:ext cx="8280920" cy="1224280"/>
        </p:xfrm>
        <a:graphic>
          <a:graphicData uri="http://schemas.openxmlformats.org/drawingml/2006/table">
            <a:tbl>
              <a:tblPr firstRow="1" bandRow="1">
                <a:tableStyleId>{5C22544A-7EE6-4342-B048-85BDC9FD1C3A}</a:tableStyleId>
              </a:tblPr>
              <a:tblGrid>
                <a:gridCol w="8280920">
                  <a:extLst>
                    <a:ext uri="{9D8B030D-6E8A-4147-A177-3AD203B41FA5}">
                      <a16:colId xmlns:a16="http://schemas.microsoft.com/office/drawing/2014/main" val="20000"/>
                    </a:ext>
                  </a:extLst>
                </a:gridCol>
              </a:tblGrid>
              <a:tr h="370840">
                <a:tc>
                  <a:txBody>
                    <a:bodyPr/>
                    <a:lstStyle/>
                    <a:p>
                      <a:pPr algn="ctr"/>
                      <a:r>
                        <a:rPr lang="fr-FR" dirty="0">
                          <a:solidFill>
                            <a:srgbClr val="FFC000"/>
                          </a:solidFill>
                        </a:rPr>
                        <a:t>COMPETENCE</a:t>
                      </a:r>
                      <a:r>
                        <a:rPr lang="fr-FR" baseline="0" dirty="0">
                          <a:solidFill>
                            <a:srgbClr val="FFC000"/>
                          </a:solidFill>
                        </a:rPr>
                        <a:t> ATTENDUE</a:t>
                      </a:r>
                      <a:endParaRPr lang="fr-FR"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1800" dirty="0"/>
                        <a:t> </a:t>
                      </a:r>
                      <a:r>
                        <a:rPr lang="fr-FR" sz="1600" dirty="0">
                          <a:solidFill>
                            <a:schemeClr val="tx1"/>
                          </a:solidFill>
                        </a:rPr>
                        <a:t>Pour produire et identifier des </a:t>
                      </a:r>
                      <a:r>
                        <a:rPr lang="fr-FR" sz="1600" b="1" dirty="0">
                          <a:solidFill>
                            <a:schemeClr val="tx1"/>
                          </a:solidFill>
                        </a:rPr>
                        <a:t>effets différés</a:t>
                      </a:r>
                      <a:r>
                        <a:rPr lang="fr-FR" sz="1600" dirty="0">
                          <a:solidFill>
                            <a:schemeClr val="tx1"/>
                          </a:solidFill>
                        </a:rPr>
                        <a:t> liés à un </a:t>
                      </a:r>
                      <a:r>
                        <a:rPr lang="fr-FR" sz="1600" b="1" dirty="0">
                          <a:solidFill>
                            <a:schemeClr val="tx1"/>
                          </a:solidFill>
                        </a:rPr>
                        <a:t>mobile personnel </a:t>
                      </a:r>
                      <a:r>
                        <a:rPr lang="fr-FR" sz="1600" dirty="0">
                          <a:solidFill>
                            <a:schemeClr val="tx1"/>
                          </a:solidFill>
                        </a:rPr>
                        <a:t>ou partagé, </a:t>
                      </a:r>
                      <a:r>
                        <a:rPr lang="fr-FR" sz="1600" b="1" dirty="0">
                          <a:solidFill>
                            <a:schemeClr val="tx1"/>
                          </a:solidFill>
                        </a:rPr>
                        <a:t>prévoir et réaliser </a:t>
                      </a:r>
                      <a:r>
                        <a:rPr lang="fr-FR" sz="1600" dirty="0">
                          <a:solidFill>
                            <a:schemeClr val="tx1"/>
                          </a:solidFill>
                        </a:rPr>
                        <a:t>un enchaînement, seul ou à plusieurs, en utilisant différents paramètres (intensité, durée, 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84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AC0F4-0852-477C-B2D1-DA0A620B161D}"/>
              </a:ext>
            </a:extLst>
          </p:cNvPr>
          <p:cNvSpPr>
            <a:spLocks noGrp="1"/>
          </p:cNvSpPr>
          <p:nvPr>
            <p:ph type="title"/>
          </p:nvPr>
        </p:nvSpPr>
        <p:spPr>
          <a:xfrm>
            <a:off x="906088" y="985985"/>
            <a:ext cx="9717578" cy="1080938"/>
          </a:xfrm>
        </p:spPr>
        <p:txBody>
          <a:bodyPr>
            <a:noAutofit/>
          </a:bodyPr>
          <a:lstStyle/>
          <a:p>
            <a:pPr algn="l"/>
            <a:r>
              <a:rPr lang="fr-FR" sz="2400" dirty="0"/>
              <a:t>      </a:t>
            </a:r>
            <a:r>
              <a:rPr lang="fr-FR" dirty="0"/>
              <a:t>L’EVALUATION CONTINUE pendant le cycle: </a:t>
            </a:r>
            <a:br>
              <a:rPr lang="fr-FR" sz="2400" dirty="0"/>
            </a:br>
            <a:br>
              <a:rPr lang="fr-FR" sz="2400" dirty="0"/>
            </a:br>
            <a:endParaRPr lang="fr-FR" sz="2400" dirty="0"/>
          </a:p>
        </p:txBody>
      </p:sp>
      <p:sp>
        <p:nvSpPr>
          <p:cNvPr id="3" name="Espace réservé du texte 2">
            <a:extLst>
              <a:ext uri="{FF2B5EF4-FFF2-40B4-BE49-F238E27FC236}">
                <a16:creationId xmlns:a16="http://schemas.microsoft.com/office/drawing/2014/main" id="{3E9A2A3B-5722-4369-947E-9423A2C3E073}"/>
              </a:ext>
            </a:extLst>
          </p:cNvPr>
          <p:cNvSpPr>
            <a:spLocks noGrp="1"/>
          </p:cNvSpPr>
          <p:nvPr>
            <p:ph idx="1"/>
          </p:nvPr>
        </p:nvSpPr>
        <p:spPr>
          <a:xfrm>
            <a:off x="737063" y="2193916"/>
            <a:ext cx="9613861" cy="3325735"/>
          </a:xfrm>
        </p:spPr>
        <p:txBody>
          <a:bodyPr>
            <a:normAutofit fontScale="85000" lnSpcReduction="20000"/>
          </a:bodyPr>
          <a:lstStyle/>
          <a:p>
            <a:pPr marL="0" indent="0">
              <a:buNone/>
            </a:pPr>
            <a:r>
              <a:rPr lang="fr-FR" sz="2000" dirty="0">
                <a:solidFill>
                  <a:schemeClr val="accent1">
                    <a:lumMod val="60000"/>
                    <a:lumOff val="40000"/>
                  </a:schemeClr>
                </a:solidFill>
              </a:rPr>
              <a:t>La note </a:t>
            </a:r>
            <a:r>
              <a:rPr lang="fr-FR" sz="2000" dirty="0"/>
              <a:t>est souvent le 1</a:t>
            </a:r>
            <a:r>
              <a:rPr lang="fr-FR" sz="2000" baseline="30000" dirty="0"/>
              <a:t>er</a:t>
            </a:r>
            <a:r>
              <a:rPr lang="fr-FR" sz="2000" dirty="0"/>
              <a:t> item choisi par les élèves lorsqu’on </a:t>
            </a:r>
            <a:r>
              <a:rPr lang="fr-FR" dirty="0"/>
              <a:t>leur</a:t>
            </a:r>
            <a:r>
              <a:rPr lang="fr-FR" sz="2000" dirty="0"/>
              <a:t> pose la question sur leur motivation à fournir des efforts </a:t>
            </a:r>
          </a:p>
          <a:p>
            <a:pPr marL="0" indent="0" algn="l">
              <a:buNone/>
            </a:pPr>
            <a:endParaRPr lang="fr-FR" sz="2000" dirty="0"/>
          </a:p>
          <a:p>
            <a:pPr marL="0" indent="0" algn="l">
              <a:buNone/>
            </a:pPr>
            <a:r>
              <a:rPr lang="fr-FR" sz="2000" dirty="0"/>
              <a:t>Parti pris: évaluer chaque séance de travail de la séance 4 au CCF pour obtenir un engagement maximal de l’élève.</a:t>
            </a:r>
          </a:p>
          <a:p>
            <a:pPr marL="0" indent="0" algn="l">
              <a:buNone/>
            </a:pPr>
            <a:endParaRPr lang="fr-FR" sz="2000" dirty="0"/>
          </a:p>
          <a:p>
            <a:pPr marL="0" indent="0" algn="l">
              <a:buNone/>
            </a:pPr>
            <a:r>
              <a:rPr lang="fr-FR" sz="2000" b="1" dirty="0">
                <a:solidFill>
                  <a:schemeClr val="accent1">
                    <a:lumMod val="60000"/>
                    <a:lumOff val="40000"/>
                  </a:schemeClr>
                </a:solidFill>
              </a:rPr>
              <a:t>CRITERES:</a:t>
            </a:r>
          </a:p>
          <a:p>
            <a:pPr marL="0" indent="0" algn="l">
              <a:buNone/>
            </a:pPr>
            <a:r>
              <a:rPr lang="fr-FR" sz="2000" dirty="0"/>
              <a:t>travail de groupe, utilisation d’une fiche de séance, validation du BLOC travaillé, temps de travail et de récupération, FC….</a:t>
            </a:r>
          </a:p>
          <a:p>
            <a:pPr marL="0" indent="0" algn="l">
              <a:buNone/>
            </a:pPr>
            <a:endParaRPr lang="fr-FR" dirty="0"/>
          </a:p>
          <a:p>
            <a:pPr marL="0" indent="0">
              <a:buNone/>
            </a:pPr>
            <a:r>
              <a:rPr lang="fr-FR" sz="1600" i="1" dirty="0">
                <a:solidFill>
                  <a:schemeClr val="tx1">
                    <a:lumMod val="75000"/>
                  </a:schemeClr>
                </a:solidFill>
              </a:rPr>
              <a:t>TRAVAIL DE GROUPE: Construire une fiche d’évaluation de séance par groupe de stagiaires: mise en commun et justifications</a:t>
            </a:r>
          </a:p>
          <a:p>
            <a:pPr algn="l"/>
            <a:endParaRPr lang="fr-FR" i="1" dirty="0"/>
          </a:p>
        </p:txBody>
      </p:sp>
      <p:pic>
        <p:nvPicPr>
          <p:cNvPr id="14" name="Graphique 13" descr="Engrenage">
            <a:extLst>
              <a:ext uri="{FF2B5EF4-FFF2-40B4-BE49-F238E27FC236}">
                <a16:creationId xmlns:a16="http://schemas.microsoft.com/office/drawing/2014/main" id="{E7E6EEB9-E871-476C-B1BF-9FD74A3D1E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232" y="2193916"/>
            <a:ext cx="364831" cy="364831"/>
          </a:xfrm>
          <a:prstGeom prst="rect">
            <a:avLst/>
          </a:prstGeom>
        </p:spPr>
      </p:pic>
      <p:pic>
        <p:nvPicPr>
          <p:cNvPr id="15" name="Graphique 14" descr="Engrenage">
            <a:extLst>
              <a:ext uri="{FF2B5EF4-FFF2-40B4-BE49-F238E27FC236}">
                <a16:creationId xmlns:a16="http://schemas.microsoft.com/office/drawing/2014/main" id="{BC75EBE2-CB77-47DF-A5ED-02E93F19DE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232" y="4116836"/>
            <a:ext cx="364831" cy="364831"/>
          </a:xfrm>
          <a:prstGeom prst="rect">
            <a:avLst/>
          </a:prstGeom>
        </p:spPr>
      </p:pic>
      <p:pic>
        <p:nvPicPr>
          <p:cNvPr id="16" name="Graphique 15" descr="Engrenage">
            <a:extLst>
              <a:ext uri="{FF2B5EF4-FFF2-40B4-BE49-F238E27FC236}">
                <a16:creationId xmlns:a16="http://schemas.microsoft.com/office/drawing/2014/main" id="{C1B72194-DC25-482E-909A-16960D270D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232" y="2972960"/>
            <a:ext cx="364831" cy="364831"/>
          </a:xfrm>
          <a:prstGeom prst="rect">
            <a:avLst/>
          </a:prstGeom>
        </p:spPr>
      </p:pic>
      <p:sp>
        <p:nvSpPr>
          <p:cNvPr id="4" name="ZoneTexte 3">
            <a:extLst>
              <a:ext uri="{FF2B5EF4-FFF2-40B4-BE49-F238E27FC236}">
                <a16:creationId xmlns:a16="http://schemas.microsoft.com/office/drawing/2014/main" id="{2E2B099F-5371-43F6-8299-3F91E7C2040D}"/>
              </a:ext>
            </a:extLst>
          </p:cNvPr>
          <p:cNvSpPr txBox="1"/>
          <p:nvPr/>
        </p:nvSpPr>
        <p:spPr>
          <a:xfrm>
            <a:off x="10858501" y="1236518"/>
            <a:ext cx="685800" cy="369332"/>
          </a:xfrm>
          <a:prstGeom prst="rect">
            <a:avLst/>
          </a:prstGeom>
          <a:noFill/>
        </p:spPr>
        <p:txBody>
          <a:bodyPr wrap="square" rtlCol="0">
            <a:spAutoFit/>
          </a:bodyPr>
          <a:lstStyle/>
          <a:p>
            <a:r>
              <a:rPr lang="fr-FR" dirty="0">
                <a:solidFill>
                  <a:schemeClr val="accent1">
                    <a:lumMod val="60000"/>
                    <a:lumOff val="40000"/>
                  </a:schemeClr>
                </a:solidFill>
              </a:rPr>
              <a:t>CC</a:t>
            </a:r>
          </a:p>
        </p:txBody>
      </p:sp>
    </p:spTree>
    <p:extLst>
      <p:ext uri="{BB962C8B-B14F-4D97-AF65-F5344CB8AC3E}">
        <p14:creationId xmlns:p14="http://schemas.microsoft.com/office/powerpoint/2010/main" val="3196147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4CDFF5-61A0-4A4B-BA1F-2ED81E2AA03F}"/>
              </a:ext>
            </a:extLst>
          </p:cNvPr>
          <p:cNvSpPr>
            <a:spLocks noGrp="1"/>
          </p:cNvSpPr>
          <p:nvPr>
            <p:ph type="title"/>
          </p:nvPr>
        </p:nvSpPr>
        <p:spPr/>
        <p:txBody>
          <a:bodyPr/>
          <a:lstStyle/>
          <a:p>
            <a:r>
              <a:rPr lang="fr-FR" dirty="0"/>
              <a:t>LES OUTILS NUMERIQUES</a:t>
            </a:r>
          </a:p>
        </p:txBody>
      </p:sp>
      <p:sp>
        <p:nvSpPr>
          <p:cNvPr id="5" name="Rectangle 4">
            <a:extLst>
              <a:ext uri="{FF2B5EF4-FFF2-40B4-BE49-F238E27FC236}">
                <a16:creationId xmlns:a16="http://schemas.microsoft.com/office/drawing/2014/main" id="{19C5C330-3E72-41A5-AB2E-221104757C47}"/>
              </a:ext>
            </a:extLst>
          </p:cNvPr>
          <p:cNvSpPr/>
          <p:nvPr/>
        </p:nvSpPr>
        <p:spPr>
          <a:xfrm>
            <a:off x="10936572" y="3230623"/>
            <a:ext cx="742810" cy="369332"/>
          </a:xfrm>
          <a:prstGeom prst="rect">
            <a:avLst/>
          </a:prstGeom>
        </p:spPr>
        <p:txBody>
          <a:bodyPr wrap="square">
            <a:spAutoFit/>
          </a:bodyPr>
          <a:lstStyle/>
          <a:p>
            <a:r>
              <a:rPr lang="fr-FR" dirty="0">
                <a:solidFill>
                  <a:schemeClr val="accent1">
                    <a:lumMod val="60000"/>
                    <a:lumOff val="40000"/>
                  </a:schemeClr>
                </a:solidFill>
              </a:rPr>
              <a:t>Mika</a:t>
            </a:r>
          </a:p>
        </p:txBody>
      </p:sp>
    </p:spTree>
    <p:extLst>
      <p:ext uri="{BB962C8B-B14F-4D97-AF65-F5344CB8AC3E}">
        <p14:creationId xmlns:p14="http://schemas.microsoft.com/office/powerpoint/2010/main" val="1958635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7113A-4484-4513-8E1F-37B44F9C47BE}"/>
              </a:ext>
            </a:extLst>
          </p:cNvPr>
          <p:cNvSpPr>
            <a:spLocks noGrp="1"/>
          </p:cNvSpPr>
          <p:nvPr>
            <p:ph type="title"/>
          </p:nvPr>
        </p:nvSpPr>
        <p:spPr>
          <a:xfrm>
            <a:off x="1752598" y="4129899"/>
            <a:ext cx="7797802" cy="1090788"/>
          </a:xfrm>
        </p:spPr>
        <p:txBody>
          <a:bodyPr>
            <a:normAutofit fontScale="90000"/>
          </a:bodyPr>
          <a:lstStyle/>
          <a:p>
            <a:pPr algn="l"/>
            <a:r>
              <a:rPr lang="fr-FR" sz="5300" b="1" dirty="0">
                <a:solidFill>
                  <a:srgbClr val="FF0000"/>
                </a:solidFill>
              </a:rPr>
              <a:t>L’EFFORT</a:t>
            </a:r>
            <a:br>
              <a:rPr lang="fr-FR" sz="5300" b="1" dirty="0">
                <a:solidFill>
                  <a:srgbClr val="FF0000"/>
                </a:solidFill>
              </a:rPr>
            </a:br>
            <a:br>
              <a:rPr lang="fr-FR" sz="5300" b="1" dirty="0">
                <a:solidFill>
                  <a:srgbClr val="FF0000"/>
                </a:solidFill>
              </a:rPr>
            </a:br>
            <a:r>
              <a:rPr lang="fr-FR" b="1" dirty="0"/>
              <a:t>Matin: Physio et autres notions </a:t>
            </a:r>
            <a:br>
              <a:rPr lang="fr-FR" b="1" dirty="0"/>
            </a:br>
            <a:r>
              <a:rPr lang="fr-FR" b="1" dirty="0"/>
              <a:t>           Construction d’une S4</a:t>
            </a:r>
            <a:br>
              <a:rPr lang="fr-FR" b="1" dirty="0"/>
            </a:br>
            <a:br>
              <a:rPr lang="fr-FR" b="1" dirty="0"/>
            </a:br>
            <a:r>
              <a:rPr lang="fr-FR" b="1" dirty="0"/>
              <a:t>AM: Pratique Séances 1, 2, 3</a:t>
            </a:r>
            <a:br>
              <a:rPr lang="fr-FR" b="1" dirty="0"/>
            </a:br>
            <a:endParaRPr lang="fr-FR" dirty="0"/>
          </a:p>
        </p:txBody>
      </p:sp>
      <p:sp>
        <p:nvSpPr>
          <p:cNvPr id="3" name="Flèche : droite 2">
            <a:extLst>
              <a:ext uri="{FF2B5EF4-FFF2-40B4-BE49-F238E27FC236}">
                <a16:creationId xmlns:a16="http://schemas.microsoft.com/office/drawing/2014/main" id="{2C35CE78-6E07-4B46-8E4A-66E01ECDAB0F}"/>
              </a:ext>
            </a:extLst>
          </p:cNvPr>
          <p:cNvSpPr/>
          <p:nvPr/>
        </p:nvSpPr>
        <p:spPr>
          <a:xfrm>
            <a:off x="932873" y="3100647"/>
            <a:ext cx="706582" cy="328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AF3CDAF9-A7F0-4EF4-8792-04616342E434}"/>
              </a:ext>
            </a:extLst>
          </p:cNvPr>
          <p:cNvSpPr/>
          <p:nvPr/>
        </p:nvSpPr>
        <p:spPr>
          <a:xfrm>
            <a:off x="10233697" y="348734"/>
            <a:ext cx="878767" cy="369332"/>
          </a:xfrm>
          <a:prstGeom prst="rect">
            <a:avLst/>
          </a:prstGeom>
        </p:spPr>
        <p:txBody>
          <a:bodyPr wrap="none">
            <a:spAutoFit/>
          </a:bodyPr>
          <a:lstStyle/>
          <a:p>
            <a:r>
              <a:rPr lang="fr-FR" b="1" i="1" dirty="0">
                <a:solidFill>
                  <a:schemeClr val="accent1">
                    <a:lumMod val="60000"/>
                    <a:lumOff val="40000"/>
                  </a:schemeClr>
                </a:solidFill>
              </a:rPr>
              <a:t>JEUDI </a:t>
            </a:r>
            <a:endParaRPr lang="fr-FR" i="1" dirty="0">
              <a:solidFill>
                <a:schemeClr val="accent1">
                  <a:lumMod val="60000"/>
                  <a:lumOff val="40000"/>
                </a:schemeClr>
              </a:solidFill>
            </a:endParaRPr>
          </a:p>
        </p:txBody>
      </p:sp>
    </p:spTree>
    <p:extLst>
      <p:ext uri="{BB962C8B-B14F-4D97-AF65-F5344CB8AC3E}">
        <p14:creationId xmlns:p14="http://schemas.microsoft.com/office/powerpoint/2010/main" val="1451190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D1292B-228B-4E7A-AAEE-1190EE2BD2F9}"/>
              </a:ext>
            </a:extLst>
          </p:cNvPr>
          <p:cNvSpPr>
            <a:spLocks noGrp="1"/>
          </p:cNvSpPr>
          <p:nvPr>
            <p:ph type="title"/>
          </p:nvPr>
        </p:nvSpPr>
        <p:spPr>
          <a:xfrm>
            <a:off x="690713" y="2963413"/>
            <a:ext cx="9613860" cy="1296860"/>
          </a:xfrm>
        </p:spPr>
        <p:txBody>
          <a:bodyPr>
            <a:normAutofit/>
          </a:bodyPr>
          <a:lstStyle/>
          <a:p>
            <a:r>
              <a:rPr lang="fr-FR" dirty="0"/>
              <a:t>LA PHYSIO</a:t>
            </a:r>
            <a:br>
              <a:rPr lang="fr-FR" dirty="0"/>
            </a:br>
            <a:endParaRPr lang="fr-FR" dirty="0"/>
          </a:p>
        </p:txBody>
      </p:sp>
      <p:sp>
        <p:nvSpPr>
          <p:cNvPr id="4" name="Rectangle 3">
            <a:extLst>
              <a:ext uri="{FF2B5EF4-FFF2-40B4-BE49-F238E27FC236}">
                <a16:creationId xmlns:a16="http://schemas.microsoft.com/office/drawing/2014/main" id="{4CE529C3-1138-4EB6-B334-46617A0958AF}"/>
              </a:ext>
            </a:extLst>
          </p:cNvPr>
          <p:cNvSpPr/>
          <p:nvPr/>
        </p:nvSpPr>
        <p:spPr>
          <a:xfrm>
            <a:off x="10879281" y="3153187"/>
            <a:ext cx="810492" cy="369332"/>
          </a:xfrm>
          <a:prstGeom prst="rect">
            <a:avLst/>
          </a:prstGeom>
        </p:spPr>
        <p:txBody>
          <a:bodyPr wrap="square">
            <a:spAutoFit/>
          </a:bodyPr>
          <a:lstStyle/>
          <a:p>
            <a:r>
              <a:rPr lang="fr-FR" i="1" dirty="0">
                <a:solidFill>
                  <a:schemeClr val="accent1">
                    <a:lumMod val="60000"/>
                    <a:lumOff val="40000"/>
                  </a:schemeClr>
                </a:solidFill>
              </a:rPr>
              <a:t>Mika</a:t>
            </a:r>
          </a:p>
        </p:txBody>
      </p:sp>
    </p:spTree>
    <p:extLst>
      <p:ext uri="{BB962C8B-B14F-4D97-AF65-F5344CB8AC3E}">
        <p14:creationId xmlns:p14="http://schemas.microsoft.com/office/powerpoint/2010/main" val="132025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a:latin typeface="Trebuchet MS"/>
                <a:cs typeface="Trebuchet MS"/>
              </a:rPr>
              <a:t>RAPPELS CP5</a:t>
            </a:r>
          </a:p>
        </p:txBody>
      </p:sp>
      <p:sp>
        <p:nvSpPr>
          <p:cNvPr id="3" name="Espace réservé du contenu 2"/>
          <p:cNvSpPr>
            <a:spLocks noGrp="1"/>
          </p:cNvSpPr>
          <p:nvPr>
            <p:ph idx="1"/>
          </p:nvPr>
        </p:nvSpPr>
        <p:spPr/>
        <p:txBody>
          <a:bodyPr>
            <a:noAutofit/>
          </a:bodyPr>
          <a:lstStyle/>
          <a:p>
            <a:pPr marL="0" indent="0">
              <a:buNone/>
            </a:pPr>
            <a:r>
              <a:rPr lang="fr-FR" sz="2000" dirty="0">
                <a:latin typeface="Trebuchet MS"/>
                <a:cs typeface="Trebuchet MS"/>
              </a:rPr>
              <a:t>« Réaliser et orienter son activité physique en vu du développement de soi ».</a:t>
            </a:r>
          </a:p>
          <a:p>
            <a:endParaRPr lang="fr-FR" sz="2000" dirty="0">
              <a:latin typeface="Trebuchet MS"/>
              <a:cs typeface="Trebuchet MS"/>
            </a:endParaRPr>
          </a:p>
          <a:p>
            <a:pPr marL="0" indent="0">
              <a:buNone/>
            </a:pPr>
            <a:r>
              <a:rPr lang="fr-FR" sz="2000" dirty="0">
                <a:latin typeface="Trebuchet MS"/>
                <a:cs typeface="Trebuchet MS"/>
              </a:rPr>
              <a:t>La CP5 c’est donner le goût de l’effort, la possibilité de s’épanouir en développant ses compétences.</a:t>
            </a:r>
          </a:p>
          <a:p>
            <a:pPr marL="0" indent="0">
              <a:buNone/>
            </a:pPr>
            <a:endParaRPr lang="fr-FR" sz="2000" dirty="0">
              <a:latin typeface="Trebuchet MS"/>
              <a:cs typeface="Trebuchet MS"/>
            </a:endParaRPr>
          </a:p>
          <a:p>
            <a:pPr marL="0" indent="0">
              <a:buNone/>
            </a:pPr>
            <a:r>
              <a:rPr lang="fr-FR" sz="2000" dirty="0">
                <a:latin typeface="Trebuchet MS"/>
                <a:cs typeface="Trebuchet MS"/>
              </a:rPr>
              <a:t>La logique de la compétence N°5 vise à produire une action intellectuelle sur son corps pour obtenir un état physique momentané. Il s’agit d’agir pour un bon usage de soi et non un dépassement de soi.</a:t>
            </a:r>
          </a:p>
          <a:p>
            <a:endParaRPr lang="fr-FR" sz="2000" dirty="0">
              <a:latin typeface="Trebuchet MS"/>
              <a:cs typeface="Trebuchet MS"/>
            </a:endParaRPr>
          </a:p>
          <a:p>
            <a:pPr marL="0" indent="0">
              <a:buNone/>
            </a:pPr>
            <a:r>
              <a:rPr lang="fr-FR" sz="2000" dirty="0">
                <a:latin typeface="Trebuchet MS"/>
                <a:cs typeface="Trebuchet MS"/>
              </a:rPr>
              <a:t>Il ne s’agit pas de faire un effet sur le spectateur mais des effets sur soi.</a:t>
            </a:r>
          </a:p>
        </p:txBody>
      </p:sp>
      <p:pic>
        <p:nvPicPr>
          <p:cNvPr id="4" name="Graphique 3" descr="Engrenage">
            <a:extLst>
              <a:ext uri="{FF2B5EF4-FFF2-40B4-BE49-F238E27FC236}">
                <a16:creationId xmlns:a16="http://schemas.microsoft.com/office/drawing/2014/main" id="{8B590DF4-D2D4-46B8-BD8C-B18E24523D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356" y="4242562"/>
            <a:ext cx="364831" cy="364831"/>
          </a:xfrm>
          <a:prstGeom prst="rect">
            <a:avLst/>
          </a:prstGeom>
        </p:spPr>
      </p:pic>
      <p:pic>
        <p:nvPicPr>
          <p:cNvPr id="5" name="Graphique 4" descr="Engrenage">
            <a:extLst>
              <a:ext uri="{FF2B5EF4-FFF2-40B4-BE49-F238E27FC236}">
                <a16:creationId xmlns:a16="http://schemas.microsoft.com/office/drawing/2014/main" id="{EFCB09E1-B4E4-4927-8386-AB65065F16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0400" y="5554796"/>
            <a:ext cx="364831" cy="364831"/>
          </a:xfrm>
          <a:prstGeom prst="rect">
            <a:avLst/>
          </a:prstGeom>
        </p:spPr>
      </p:pic>
      <p:pic>
        <p:nvPicPr>
          <p:cNvPr id="6" name="Graphique 5" descr="Engrenage">
            <a:extLst>
              <a:ext uri="{FF2B5EF4-FFF2-40B4-BE49-F238E27FC236}">
                <a16:creationId xmlns:a16="http://schemas.microsoft.com/office/drawing/2014/main" id="{9052B220-1452-4B1A-8DD7-05123CDEAD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357" y="3123829"/>
            <a:ext cx="364831" cy="364831"/>
          </a:xfrm>
          <a:prstGeom prst="rect">
            <a:avLst/>
          </a:prstGeom>
        </p:spPr>
      </p:pic>
      <p:pic>
        <p:nvPicPr>
          <p:cNvPr id="7" name="Graphique 6" descr="Engrenage">
            <a:extLst>
              <a:ext uri="{FF2B5EF4-FFF2-40B4-BE49-F238E27FC236}">
                <a16:creationId xmlns:a16="http://schemas.microsoft.com/office/drawing/2014/main" id="{803DB661-9CD7-4C04-AA72-F457D5A6C1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358" y="2336873"/>
            <a:ext cx="364831" cy="364831"/>
          </a:xfrm>
          <a:prstGeom prst="rect">
            <a:avLst/>
          </a:prstGeom>
        </p:spPr>
      </p:pic>
    </p:spTree>
    <p:extLst>
      <p:ext uri="{BB962C8B-B14F-4D97-AF65-F5344CB8AC3E}">
        <p14:creationId xmlns:p14="http://schemas.microsoft.com/office/powerpoint/2010/main" val="1685011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DB410-58C7-41EB-A575-F9C4A59DECDC}"/>
              </a:ext>
            </a:extLst>
          </p:cNvPr>
          <p:cNvSpPr>
            <a:spLocks noGrp="1"/>
          </p:cNvSpPr>
          <p:nvPr>
            <p:ph type="ctrTitle"/>
          </p:nvPr>
        </p:nvSpPr>
        <p:spPr>
          <a:xfrm>
            <a:off x="680322" y="2685011"/>
            <a:ext cx="8144134" cy="964568"/>
          </a:xfrm>
        </p:spPr>
        <p:txBody>
          <a:bodyPr>
            <a:normAutofit/>
          </a:bodyPr>
          <a:lstStyle/>
          <a:p>
            <a:r>
              <a:rPr lang="fr-FR" sz="3600" dirty="0"/>
              <a:t>La Notion de coordination en STEP</a:t>
            </a:r>
          </a:p>
        </p:txBody>
      </p:sp>
      <p:sp>
        <p:nvSpPr>
          <p:cNvPr id="3" name="Rectangle 2">
            <a:extLst>
              <a:ext uri="{FF2B5EF4-FFF2-40B4-BE49-F238E27FC236}">
                <a16:creationId xmlns:a16="http://schemas.microsoft.com/office/drawing/2014/main" id="{FEF3A590-9AFF-461D-A80A-610F0D66B4CB}"/>
              </a:ext>
            </a:extLst>
          </p:cNvPr>
          <p:cNvSpPr/>
          <p:nvPr/>
        </p:nvSpPr>
        <p:spPr>
          <a:xfrm>
            <a:off x="10032563" y="3244334"/>
            <a:ext cx="657552" cy="369332"/>
          </a:xfrm>
          <a:prstGeom prst="rect">
            <a:avLst/>
          </a:prstGeom>
        </p:spPr>
        <p:txBody>
          <a:bodyPr wrap="none">
            <a:spAutoFit/>
          </a:bodyPr>
          <a:lstStyle/>
          <a:p>
            <a:r>
              <a:rPr lang="fr-FR" dirty="0" err="1">
                <a:solidFill>
                  <a:schemeClr val="accent1">
                    <a:lumMod val="60000"/>
                    <a:lumOff val="40000"/>
                  </a:schemeClr>
                </a:solidFill>
              </a:rPr>
              <a:t>Babs</a:t>
            </a:r>
            <a:endParaRPr lang="fr-FR" dirty="0">
              <a:solidFill>
                <a:schemeClr val="accent1">
                  <a:lumMod val="60000"/>
                  <a:lumOff val="40000"/>
                </a:schemeClr>
              </a:solidFill>
            </a:endParaRPr>
          </a:p>
        </p:txBody>
      </p:sp>
    </p:spTree>
    <p:extLst>
      <p:ext uri="{BB962C8B-B14F-4D97-AF65-F5344CB8AC3E}">
        <p14:creationId xmlns:p14="http://schemas.microsoft.com/office/powerpoint/2010/main" val="4160325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F0152-98E7-4A8C-A9D0-562E8A772DE4}"/>
              </a:ext>
            </a:extLst>
          </p:cNvPr>
          <p:cNvSpPr>
            <a:spLocks noGrp="1"/>
          </p:cNvSpPr>
          <p:nvPr>
            <p:ph type="title"/>
          </p:nvPr>
        </p:nvSpPr>
        <p:spPr/>
        <p:txBody>
          <a:bodyPr/>
          <a:lstStyle/>
          <a:p>
            <a:pPr algn="r"/>
            <a:r>
              <a:rPr lang="fr-FR" dirty="0"/>
              <a:t>Définition de la coordination</a:t>
            </a:r>
          </a:p>
        </p:txBody>
      </p:sp>
      <p:sp>
        <p:nvSpPr>
          <p:cNvPr id="4" name="Espace réservé du texte 3">
            <a:extLst>
              <a:ext uri="{FF2B5EF4-FFF2-40B4-BE49-F238E27FC236}">
                <a16:creationId xmlns:a16="http://schemas.microsoft.com/office/drawing/2014/main" id="{BBAD22C0-D656-4ED6-AF9D-CABB7B47CCA0}"/>
              </a:ext>
            </a:extLst>
          </p:cNvPr>
          <p:cNvSpPr>
            <a:spLocks noGrp="1"/>
          </p:cNvSpPr>
          <p:nvPr>
            <p:ph type="body" sz="half" idx="2"/>
          </p:nvPr>
        </p:nvSpPr>
        <p:spPr>
          <a:xfrm>
            <a:off x="174098" y="2177933"/>
            <a:ext cx="5313153" cy="2701637"/>
          </a:xfrm>
        </p:spPr>
        <p:txBody>
          <a:bodyPr>
            <a:normAutofit/>
          </a:bodyPr>
          <a:lstStyle/>
          <a:p>
            <a:r>
              <a:rPr lang="fr-FR" sz="1800" dirty="0"/>
              <a:t>         La coordination est l’action de coordonner, d’ordonner, d’agencer, les parties d’un ensemble en vue d’un objectif particulier, « c’est la capacité de chacun d’organiser la contraction des différents muscles de son organisme pour générer des mouvements dans un but précis. </a:t>
            </a:r>
            <a:r>
              <a:rPr lang="fr-FR" sz="1800" dirty="0">
                <a:solidFill>
                  <a:schemeClr val="bg1">
                    <a:lumMod val="75000"/>
                    <a:lumOff val="25000"/>
                  </a:schemeClr>
                </a:solidFill>
              </a:rPr>
              <a:t>» </a:t>
            </a:r>
            <a:r>
              <a:rPr lang="fr-FR" sz="1800" i="1" u="sng" dirty="0">
                <a:solidFill>
                  <a:schemeClr val="bg1">
                    <a:lumMod val="75000"/>
                    <a:lumOff val="25000"/>
                  </a:schemeClr>
                </a:solidFill>
              </a:rPr>
              <a:t>Santé Médecine.net</a:t>
            </a:r>
          </a:p>
        </p:txBody>
      </p:sp>
      <p:sp>
        <p:nvSpPr>
          <p:cNvPr id="5" name="Rectangle 4">
            <a:extLst>
              <a:ext uri="{FF2B5EF4-FFF2-40B4-BE49-F238E27FC236}">
                <a16:creationId xmlns:a16="http://schemas.microsoft.com/office/drawing/2014/main" id="{A898C42B-B246-4ED0-AB78-26880DD7B261}"/>
              </a:ext>
            </a:extLst>
          </p:cNvPr>
          <p:cNvSpPr/>
          <p:nvPr/>
        </p:nvSpPr>
        <p:spPr>
          <a:xfrm>
            <a:off x="6215149" y="4146672"/>
            <a:ext cx="5662288" cy="1754326"/>
          </a:xfrm>
          <a:prstGeom prst="rect">
            <a:avLst/>
          </a:prstGeom>
        </p:spPr>
        <p:txBody>
          <a:bodyPr wrap="square">
            <a:spAutoFit/>
          </a:bodyPr>
          <a:lstStyle/>
          <a:p>
            <a:r>
              <a:rPr lang="fr-FR" dirty="0"/>
              <a:t>	La coordination en STEP est le fait pour l’élève de réaliser un enchaînement de blocs reproduits ou crées, en rythme, en synchronisation ou non, avec d’autres élèves dans une conception collective. Ne pas confondre la coordination avec la synchronisation.</a:t>
            </a:r>
          </a:p>
        </p:txBody>
      </p:sp>
      <p:pic>
        <p:nvPicPr>
          <p:cNvPr id="6" name="Graphique 5" descr="Engrenage">
            <a:extLst>
              <a:ext uri="{FF2B5EF4-FFF2-40B4-BE49-F238E27FC236}">
                <a16:creationId xmlns:a16="http://schemas.microsoft.com/office/drawing/2014/main" id="{77331768-1933-41F5-B995-FB54B62B9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718" y="2557975"/>
            <a:ext cx="364831" cy="364831"/>
          </a:xfrm>
          <a:prstGeom prst="rect">
            <a:avLst/>
          </a:prstGeom>
        </p:spPr>
      </p:pic>
      <p:pic>
        <p:nvPicPr>
          <p:cNvPr id="7" name="Graphique 6" descr="Engrenage">
            <a:extLst>
              <a:ext uri="{FF2B5EF4-FFF2-40B4-BE49-F238E27FC236}">
                <a16:creationId xmlns:a16="http://schemas.microsoft.com/office/drawing/2014/main" id="{629B44B6-3D81-4F7A-A973-687B6DCB1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0769" y="4146672"/>
            <a:ext cx="364831" cy="364831"/>
          </a:xfrm>
          <a:prstGeom prst="rect">
            <a:avLst/>
          </a:prstGeom>
        </p:spPr>
      </p:pic>
    </p:spTree>
    <p:extLst>
      <p:ext uri="{BB962C8B-B14F-4D97-AF65-F5344CB8AC3E}">
        <p14:creationId xmlns:p14="http://schemas.microsoft.com/office/powerpoint/2010/main" val="2455381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401473-B299-4AF0-ABE7-774646E8191F}"/>
              </a:ext>
            </a:extLst>
          </p:cNvPr>
          <p:cNvSpPr>
            <a:spLocks noGrp="1"/>
          </p:cNvSpPr>
          <p:nvPr>
            <p:ph type="title"/>
          </p:nvPr>
        </p:nvSpPr>
        <p:spPr/>
        <p:txBody>
          <a:bodyPr/>
          <a:lstStyle/>
          <a:p>
            <a:pPr algn="r"/>
            <a:r>
              <a:rPr lang="fr-FR" dirty="0"/>
              <a:t>Problèmes liés à la coordination</a:t>
            </a:r>
          </a:p>
        </p:txBody>
      </p:sp>
      <p:sp>
        <p:nvSpPr>
          <p:cNvPr id="4" name="Rectangle 3">
            <a:extLst>
              <a:ext uri="{FF2B5EF4-FFF2-40B4-BE49-F238E27FC236}">
                <a16:creationId xmlns:a16="http://schemas.microsoft.com/office/drawing/2014/main" id="{662408AE-B615-472D-84AF-3770A762C5FE}"/>
              </a:ext>
            </a:extLst>
          </p:cNvPr>
          <p:cNvSpPr/>
          <p:nvPr/>
        </p:nvSpPr>
        <p:spPr>
          <a:xfrm>
            <a:off x="1251764" y="2524308"/>
            <a:ext cx="3373168" cy="369332"/>
          </a:xfrm>
          <a:prstGeom prst="rect">
            <a:avLst/>
          </a:prstGeom>
        </p:spPr>
        <p:txBody>
          <a:bodyPr wrap="none">
            <a:spAutoFit/>
          </a:bodyPr>
          <a:lstStyle/>
          <a:p>
            <a:r>
              <a:rPr lang="fr-FR" dirty="0">
                <a:solidFill>
                  <a:srgbClr val="FFC000"/>
                </a:solidFill>
              </a:rPr>
              <a:t>Temps marqués par la musique</a:t>
            </a:r>
          </a:p>
        </p:txBody>
      </p:sp>
      <p:sp>
        <p:nvSpPr>
          <p:cNvPr id="5" name="Rectangle 4">
            <a:extLst>
              <a:ext uri="{FF2B5EF4-FFF2-40B4-BE49-F238E27FC236}">
                <a16:creationId xmlns:a16="http://schemas.microsoft.com/office/drawing/2014/main" id="{06059397-BD0C-49E2-8556-B9236B6038E9}"/>
              </a:ext>
            </a:extLst>
          </p:cNvPr>
          <p:cNvSpPr/>
          <p:nvPr/>
        </p:nvSpPr>
        <p:spPr>
          <a:xfrm>
            <a:off x="9595756" y="2315071"/>
            <a:ext cx="2417650" cy="646331"/>
          </a:xfrm>
          <a:prstGeom prst="rect">
            <a:avLst/>
          </a:prstGeom>
        </p:spPr>
        <p:txBody>
          <a:bodyPr wrap="none">
            <a:spAutoFit/>
          </a:bodyPr>
          <a:lstStyle/>
          <a:p>
            <a:r>
              <a:rPr lang="fr-FR" dirty="0">
                <a:solidFill>
                  <a:schemeClr val="accent5">
                    <a:lumMod val="75000"/>
                  </a:schemeClr>
                </a:solidFill>
              </a:rPr>
              <a:t>Entre les partenaires </a:t>
            </a:r>
          </a:p>
          <a:p>
            <a:r>
              <a:rPr lang="fr-FR" dirty="0">
                <a:solidFill>
                  <a:schemeClr val="accent5">
                    <a:lumMod val="75000"/>
                  </a:schemeClr>
                </a:solidFill>
              </a:rPr>
              <a:t>Synchronisation</a:t>
            </a:r>
          </a:p>
        </p:txBody>
      </p:sp>
      <p:sp>
        <p:nvSpPr>
          <p:cNvPr id="6" name="Rectangle 5">
            <a:extLst>
              <a:ext uri="{FF2B5EF4-FFF2-40B4-BE49-F238E27FC236}">
                <a16:creationId xmlns:a16="http://schemas.microsoft.com/office/drawing/2014/main" id="{9F4E5C49-F162-408B-A3AF-982CD8C3BCF6}"/>
              </a:ext>
            </a:extLst>
          </p:cNvPr>
          <p:cNvSpPr/>
          <p:nvPr/>
        </p:nvSpPr>
        <p:spPr>
          <a:xfrm>
            <a:off x="6430591" y="5405934"/>
            <a:ext cx="2308164" cy="662358"/>
          </a:xfrm>
          <a:prstGeom prst="rect">
            <a:avLst/>
          </a:prstGeom>
        </p:spPr>
        <p:txBody>
          <a:bodyPr wrap="square">
            <a:spAutoFit/>
          </a:bodyPr>
          <a:lstStyle/>
          <a:p>
            <a:r>
              <a:rPr lang="fr-FR" dirty="0">
                <a:solidFill>
                  <a:srgbClr val="CC6600"/>
                </a:solidFill>
              </a:rPr>
              <a:t>Entre la technique et l’artistique</a:t>
            </a:r>
          </a:p>
        </p:txBody>
      </p:sp>
      <p:sp>
        <p:nvSpPr>
          <p:cNvPr id="7" name="Rectangle 6">
            <a:extLst>
              <a:ext uri="{FF2B5EF4-FFF2-40B4-BE49-F238E27FC236}">
                <a16:creationId xmlns:a16="http://schemas.microsoft.com/office/drawing/2014/main" id="{B09D621F-B5FE-4B69-AFDA-A41B163DB2D1}"/>
              </a:ext>
            </a:extLst>
          </p:cNvPr>
          <p:cNvSpPr/>
          <p:nvPr/>
        </p:nvSpPr>
        <p:spPr>
          <a:xfrm>
            <a:off x="1351517" y="5023835"/>
            <a:ext cx="4035130" cy="1200329"/>
          </a:xfrm>
          <a:prstGeom prst="rect">
            <a:avLst/>
          </a:prstGeom>
        </p:spPr>
        <p:txBody>
          <a:bodyPr wrap="square">
            <a:spAutoFit/>
          </a:bodyPr>
          <a:lstStyle/>
          <a:p>
            <a:r>
              <a:rPr lang="fr-FR" dirty="0">
                <a:solidFill>
                  <a:schemeClr val="accent1">
                    <a:lumMod val="60000"/>
                    <a:lumOff val="40000"/>
                  </a:schemeClr>
                </a:solidFill>
              </a:rPr>
              <a:t>Coordination et dissociation segmentaire principalement entre les membres inférieurs et </a:t>
            </a:r>
          </a:p>
          <a:p>
            <a:r>
              <a:rPr lang="fr-FR" dirty="0">
                <a:solidFill>
                  <a:schemeClr val="accent1">
                    <a:lumMod val="60000"/>
                    <a:lumOff val="40000"/>
                  </a:schemeClr>
                </a:solidFill>
              </a:rPr>
              <a:t>supérieurs</a:t>
            </a:r>
          </a:p>
        </p:txBody>
      </p:sp>
      <p:pic>
        <p:nvPicPr>
          <p:cNvPr id="9" name="Graphique 8" descr="Groupe">
            <a:extLst>
              <a:ext uri="{FF2B5EF4-FFF2-40B4-BE49-F238E27FC236}">
                <a16:creationId xmlns:a16="http://schemas.microsoft.com/office/drawing/2014/main" id="{DF40C8D0-2EFD-4A0D-B5D3-F9A84A86A1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55090" y="3021944"/>
            <a:ext cx="914400" cy="914400"/>
          </a:xfrm>
          <a:prstGeom prst="rect">
            <a:avLst/>
          </a:prstGeom>
        </p:spPr>
      </p:pic>
      <p:pic>
        <p:nvPicPr>
          <p:cNvPr id="15" name="Graphique 14" descr="Casque audio">
            <a:extLst>
              <a:ext uri="{FF2B5EF4-FFF2-40B4-BE49-F238E27FC236}">
                <a16:creationId xmlns:a16="http://schemas.microsoft.com/office/drawing/2014/main" id="{8631A771-ABDB-4F47-81B5-A2B807F102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117" y="2778133"/>
            <a:ext cx="914400" cy="914400"/>
          </a:xfrm>
          <a:prstGeom prst="rect">
            <a:avLst/>
          </a:prstGeom>
        </p:spPr>
      </p:pic>
      <p:pic>
        <p:nvPicPr>
          <p:cNvPr id="17" name="Graphique 16" descr="Danse">
            <a:extLst>
              <a:ext uri="{FF2B5EF4-FFF2-40B4-BE49-F238E27FC236}">
                <a16:creationId xmlns:a16="http://schemas.microsoft.com/office/drawing/2014/main" id="{ADE8291C-1AC1-49A5-B2DA-63E06C2EF5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45954" y="5824947"/>
            <a:ext cx="914400" cy="914400"/>
          </a:xfrm>
          <a:prstGeom prst="rect">
            <a:avLst/>
          </a:prstGeom>
        </p:spPr>
      </p:pic>
      <p:pic>
        <p:nvPicPr>
          <p:cNvPr id="19" name="Graphique 18" descr="Tête avec engrenages">
            <a:extLst>
              <a:ext uri="{FF2B5EF4-FFF2-40B4-BE49-F238E27FC236}">
                <a16:creationId xmlns:a16="http://schemas.microsoft.com/office/drawing/2014/main" id="{011D0029-FAB9-4A19-A63D-145AA6AFA9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6743" y="5601674"/>
            <a:ext cx="914400" cy="914400"/>
          </a:xfrm>
          <a:prstGeom prst="rect">
            <a:avLst/>
          </a:prstGeom>
        </p:spPr>
      </p:pic>
      <p:sp>
        <p:nvSpPr>
          <p:cNvPr id="21" name="Rectangle 20">
            <a:extLst>
              <a:ext uri="{FF2B5EF4-FFF2-40B4-BE49-F238E27FC236}">
                <a16:creationId xmlns:a16="http://schemas.microsoft.com/office/drawing/2014/main" id="{3C1513C3-D4FE-4EC2-865B-C93F7A5B4604}"/>
              </a:ext>
            </a:extLst>
          </p:cNvPr>
          <p:cNvSpPr/>
          <p:nvPr/>
        </p:nvSpPr>
        <p:spPr>
          <a:xfrm>
            <a:off x="3520127" y="3479144"/>
            <a:ext cx="5043497" cy="923330"/>
          </a:xfrm>
          <a:prstGeom prst="rect">
            <a:avLst/>
          </a:prstGeom>
          <a:noFill/>
        </p:spPr>
        <p:txBody>
          <a:bodyPr wrap="none" lIns="91440" tIns="45720" rIns="91440" bIns="45720">
            <a:spAutoFit/>
          </a:bodyPr>
          <a:lstStyle/>
          <a:p>
            <a:pPr algn="ctr"/>
            <a:r>
              <a:rPr lang="fr-FR"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COORDINATION</a:t>
            </a:r>
          </a:p>
        </p:txBody>
      </p:sp>
      <p:sp>
        <p:nvSpPr>
          <p:cNvPr id="23" name="Flèche : courbe vers le bas 22">
            <a:extLst>
              <a:ext uri="{FF2B5EF4-FFF2-40B4-BE49-F238E27FC236}">
                <a16:creationId xmlns:a16="http://schemas.microsoft.com/office/drawing/2014/main" id="{5C8FD008-E76E-4569-A962-A9D771899684}"/>
              </a:ext>
            </a:extLst>
          </p:cNvPr>
          <p:cNvSpPr/>
          <p:nvPr/>
        </p:nvSpPr>
        <p:spPr>
          <a:xfrm rot="6573224">
            <a:off x="8151679" y="4591670"/>
            <a:ext cx="1333438" cy="730592"/>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Flèche : courbe vers le haut 23">
            <a:extLst>
              <a:ext uri="{FF2B5EF4-FFF2-40B4-BE49-F238E27FC236}">
                <a16:creationId xmlns:a16="http://schemas.microsoft.com/office/drawing/2014/main" id="{945531FD-F98D-41EA-90E5-0A61962E12C4}"/>
              </a:ext>
            </a:extLst>
          </p:cNvPr>
          <p:cNvSpPr/>
          <p:nvPr/>
        </p:nvSpPr>
        <p:spPr>
          <a:xfrm rot="19416194">
            <a:off x="8758605" y="3256593"/>
            <a:ext cx="1856754" cy="797487"/>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Flèche : courbe vers le bas 25">
            <a:extLst>
              <a:ext uri="{FF2B5EF4-FFF2-40B4-BE49-F238E27FC236}">
                <a16:creationId xmlns:a16="http://schemas.microsoft.com/office/drawing/2014/main" id="{B421DCC6-D0BC-4363-AC69-EF047005E5A2}"/>
              </a:ext>
            </a:extLst>
          </p:cNvPr>
          <p:cNvSpPr/>
          <p:nvPr/>
        </p:nvSpPr>
        <p:spPr>
          <a:xfrm rot="6819796">
            <a:off x="5167861" y="4795720"/>
            <a:ext cx="1301174" cy="714146"/>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courbe vers le bas 26">
            <a:extLst>
              <a:ext uri="{FF2B5EF4-FFF2-40B4-BE49-F238E27FC236}">
                <a16:creationId xmlns:a16="http://schemas.microsoft.com/office/drawing/2014/main" id="{51D99361-B8FE-46EF-B2FA-997C40430997}"/>
              </a:ext>
            </a:extLst>
          </p:cNvPr>
          <p:cNvSpPr/>
          <p:nvPr/>
        </p:nvSpPr>
        <p:spPr>
          <a:xfrm rot="12471049">
            <a:off x="1553388" y="3415310"/>
            <a:ext cx="1800440" cy="714146"/>
          </a:xfrm>
          <a:prstGeom prst="curved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Rectangle 2">
            <a:extLst>
              <a:ext uri="{FF2B5EF4-FFF2-40B4-BE49-F238E27FC236}">
                <a16:creationId xmlns:a16="http://schemas.microsoft.com/office/drawing/2014/main" id="{20E6B47C-5238-4F98-B9E1-6589A530F7C5}"/>
              </a:ext>
            </a:extLst>
          </p:cNvPr>
          <p:cNvSpPr/>
          <p:nvPr/>
        </p:nvSpPr>
        <p:spPr>
          <a:xfrm>
            <a:off x="4814456" y="2069217"/>
            <a:ext cx="3190646" cy="1200329"/>
          </a:xfrm>
          <a:prstGeom prst="rect">
            <a:avLst/>
          </a:prstGeom>
        </p:spPr>
        <p:txBody>
          <a:bodyPr wrap="square">
            <a:spAutoFit/>
          </a:bodyPr>
          <a:lstStyle/>
          <a:p>
            <a:r>
              <a:rPr lang="fr-FR" dirty="0">
                <a:solidFill>
                  <a:srgbClr val="00B050"/>
                </a:solidFill>
              </a:rPr>
              <a:t>Rotation et repérage du corps dans l’espace (repères visuels et kinesthésiques</a:t>
            </a:r>
          </a:p>
          <a:p>
            <a:endParaRPr lang="fr-FR" dirty="0"/>
          </a:p>
        </p:txBody>
      </p:sp>
      <p:sp>
        <p:nvSpPr>
          <p:cNvPr id="18" name="Flèche : courbe vers le haut 17">
            <a:extLst>
              <a:ext uri="{FF2B5EF4-FFF2-40B4-BE49-F238E27FC236}">
                <a16:creationId xmlns:a16="http://schemas.microsoft.com/office/drawing/2014/main" id="{35A5829C-5C5B-43C7-8CCD-D907C91DF599}"/>
              </a:ext>
            </a:extLst>
          </p:cNvPr>
          <p:cNvSpPr/>
          <p:nvPr/>
        </p:nvSpPr>
        <p:spPr>
          <a:xfrm rot="15023522">
            <a:off x="7729873" y="2301066"/>
            <a:ext cx="1300480" cy="797487"/>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 name="Graphique 9" descr="Répéter">
            <a:extLst>
              <a:ext uri="{FF2B5EF4-FFF2-40B4-BE49-F238E27FC236}">
                <a16:creationId xmlns:a16="http://schemas.microsoft.com/office/drawing/2014/main" id="{012FCC6D-C2EC-4A06-8030-F921335368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70115" y="2955993"/>
            <a:ext cx="558680" cy="558680"/>
          </a:xfrm>
          <a:prstGeom prst="rect">
            <a:avLst/>
          </a:prstGeom>
        </p:spPr>
      </p:pic>
      <p:pic>
        <p:nvPicPr>
          <p:cNvPr id="12" name="Graphique 11" descr="Œil">
            <a:extLst>
              <a:ext uri="{FF2B5EF4-FFF2-40B4-BE49-F238E27FC236}">
                <a16:creationId xmlns:a16="http://schemas.microsoft.com/office/drawing/2014/main" id="{85637D42-84E0-4D51-A118-6231B2E8737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12457" y="2877374"/>
            <a:ext cx="611982" cy="611982"/>
          </a:xfrm>
          <a:prstGeom prst="rect">
            <a:avLst/>
          </a:prstGeom>
        </p:spPr>
      </p:pic>
    </p:spTree>
    <p:extLst>
      <p:ext uri="{BB962C8B-B14F-4D97-AF65-F5344CB8AC3E}">
        <p14:creationId xmlns:p14="http://schemas.microsoft.com/office/powerpoint/2010/main" val="32494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anim calcmode="lin" valueType="num">
                                      <p:cBhvr>
                                        <p:cTn id="12" dur="2000" fill="hold"/>
                                        <p:tgtEl>
                                          <p:spTgt spid="21"/>
                                        </p:tgtEl>
                                        <p:attrNameLst>
                                          <p:attrName>ppt_w</p:attrName>
                                        </p:attrNameLst>
                                      </p:cBhvr>
                                      <p:tavLst>
                                        <p:tav tm="0" fmla="#ppt_w*sin(2.5*pi*$)">
                                          <p:val>
                                            <p:fltVal val="0"/>
                                          </p:val>
                                        </p:tav>
                                        <p:tav tm="100000">
                                          <p:val>
                                            <p:fltVal val="1"/>
                                          </p:val>
                                        </p:tav>
                                      </p:tavLst>
                                    </p:anim>
                                    <p:anim calcmode="lin" valueType="num">
                                      <p:cBhvr>
                                        <p:cTn id="13"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1000"/>
                                        <p:tgtEl>
                                          <p:spTgt spid="26"/>
                                        </p:tgtEl>
                                      </p:cBhvr>
                                    </p:animEffect>
                                    <p:anim calcmode="lin" valueType="num">
                                      <p:cBhvr>
                                        <p:cTn id="102" dur="1000" fill="hold"/>
                                        <p:tgtEl>
                                          <p:spTgt spid="26"/>
                                        </p:tgtEl>
                                        <p:attrNameLst>
                                          <p:attrName>ppt_x</p:attrName>
                                        </p:attrNameLst>
                                      </p:cBhvr>
                                      <p:tavLst>
                                        <p:tav tm="0">
                                          <p:val>
                                            <p:strVal val="#ppt_x"/>
                                          </p:val>
                                        </p:tav>
                                        <p:tav tm="100000">
                                          <p:val>
                                            <p:strVal val="#ppt_x"/>
                                          </p:val>
                                        </p:tav>
                                      </p:tavLst>
                                    </p:anim>
                                    <p:anim calcmode="lin" valueType="num">
                                      <p:cBhvr>
                                        <p:cTn id="10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21" grpId="0"/>
      <p:bldP spid="23" grpId="0" animBg="1"/>
      <p:bldP spid="24" grpId="0" animBg="1"/>
      <p:bldP spid="26" grpId="0" animBg="1"/>
      <p:bldP spid="27" grpId="0" animBg="1"/>
      <p:bldP spid="3" grpId="0"/>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59263-1D30-4005-9DCE-8DDA3DFD0177}"/>
              </a:ext>
            </a:extLst>
          </p:cNvPr>
          <p:cNvSpPr>
            <a:spLocks noGrp="1"/>
          </p:cNvSpPr>
          <p:nvPr>
            <p:ph type="title"/>
          </p:nvPr>
        </p:nvSpPr>
        <p:spPr/>
        <p:txBody>
          <a:bodyPr>
            <a:normAutofit/>
          </a:bodyPr>
          <a:lstStyle/>
          <a:p>
            <a:pPr algn="r"/>
            <a:r>
              <a:rPr lang="fr-FR" dirty="0"/>
              <a:t>Vers une coordination ++ en STEP</a:t>
            </a:r>
          </a:p>
        </p:txBody>
      </p:sp>
      <p:sp>
        <p:nvSpPr>
          <p:cNvPr id="3" name="Espace réservé du texte 2">
            <a:extLst>
              <a:ext uri="{FF2B5EF4-FFF2-40B4-BE49-F238E27FC236}">
                <a16:creationId xmlns:a16="http://schemas.microsoft.com/office/drawing/2014/main" id="{34B79111-88E7-4D80-A81C-373042DE0F5F}"/>
              </a:ext>
            </a:extLst>
          </p:cNvPr>
          <p:cNvSpPr>
            <a:spLocks noGrp="1"/>
          </p:cNvSpPr>
          <p:nvPr>
            <p:ph type="body" idx="1"/>
          </p:nvPr>
        </p:nvSpPr>
        <p:spPr>
          <a:xfrm>
            <a:off x="498678" y="3018269"/>
            <a:ext cx="6096000" cy="3498626"/>
          </a:xfrm>
        </p:spPr>
        <p:txBody>
          <a:bodyPr/>
          <a:lstStyle/>
          <a:p>
            <a:r>
              <a:rPr lang="fr-FR" sz="1600" dirty="0">
                <a:solidFill>
                  <a:srgbClr val="FFFF00"/>
                </a:solidFill>
              </a:rPr>
              <a:t>Niveau 1</a:t>
            </a:r>
            <a:r>
              <a:rPr lang="fr-FR" sz="1600" dirty="0"/>
              <a:t>: les pas se font sans impulsion en conservant le buste face au public</a:t>
            </a:r>
          </a:p>
          <a:p>
            <a:endParaRPr lang="fr-FR" sz="1600" dirty="0"/>
          </a:p>
          <a:p>
            <a:r>
              <a:rPr lang="fr-FR" sz="1600" dirty="0">
                <a:solidFill>
                  <a:srgbClr val="FFFF00"/>
                </a:solidFill>
              </a:rPr>
              <a:t>N2</a:t>
            </a:r>
            <a:r>
              <a:rPr lang="fr-FR" sz="1600" dirty="0"/>
              <a:t>: les pas se font avec impulsion et sont réalisés en conservant le buste face au public</a:t>
            </a:r>
          </a:p>
          <a:p>
            <a:endParaRPr lang="fr-FR" sz="1600" dirty="0"/>
          </a:p>
          <a:p>
            <a:r>
              <a:rPr lang="fr-FR" sz="1600" dirty="0">
                <a:solidFill>
                  <a:srgbClr val="FFFF00"/>
                </a:solidFill>
              </a:rPr>
              <a:t>N3</a:t>
            </a:r>
            <a:r>
              <a:rPr lang="fr-FR" sz="1600" dirty="0"/>
              <a:t>: les pas induisent un changement d’orientation du buste, une phrase musicale sur 4, ou quelques contre temps comme le « </a:t>
            </a:r>
            <a:r>
              <a:rPr lang="fr-FR" sz="1600" dirty="0" err="1"/>
              <a:t>tcha</a:t>
            </a:r>
            <a:r>
              <a:rPr lang="fr-FR" sz="1600" dirty="0"/>
              <a:t> </a:t>
            </a:r>
            <a:r>
              <a:rPr lang="fr-FR" sz="1600" dirty="0" err="1"/>
              <a:t>tcha</a:t>
            </a:r>
            <a:r>
              <a:rPr lang="fr-FR" sz="1600" dirty="0"/>
              <a:t> </a:t>
            </a:r>
            <a:r>
              <a:rPr lang="fr-FR" sz="1600" dirty="0" err="1"/>
              <a:t>tcha</a:t>
            </a:r>
            <a:r>
              <a:rPr lang="fr-FR" sz="1600" dirty="0"/>
              <a:t> »</a:t>
            </a:r>
          </a:p>
          <a:p>
            <a:endParaRPr lang="fr-FR" sz="1600" dirty="0"/>
          </a:p>
          <a:p>
            <a:r>
              <a:rPr lang="fr-FR" sz="1600" dirty="0">
                <a:solidFill>
                  <a:srgbClr val="FFFF00"/>
                </a:solidFill>
              </a:rPr>
              <a:t>N4</a:t>
            </a:r>
            <a:r>
              <a:rPr lang="fr-FR" sz="1600" dirty="0"/>
              <a:t>: l’enchainement comporte des changements d’orientation plus fréquents et des contre-temps</a:t>
            </a:r>
          </a:p>
        </p:txBody>
      </p:sp>
      <p:sp>
        <p:nvSpPr>
          <p:cNvPr id="6" name="Espace réservé du texte 5">
            <a:extLst>
              <a:ext uri="{FF2B5EF4-FFF2-40B4-BE49-F238E27FC236}">
                <a16:creationId xmlns:a16="http://schemas.microsoft.com/office/drawing/2014/main" id="{CEF09B46-4DEB-43CB-9AC4-C7EE12D9D228}"/>
              </a:ext>
            </a:extLst>
          </p:cNvPr>
          <p:cNvSpPr>
            <a:spLocks noGrp="1"/>
          </p:cNvSpPr>
          <p:nvPr>
            <p:ph type="body" sz="quarter" idx="3"/>
          </p:nvPr>
        </p:nvSpPr>
        <p:spPr>
          <a:xfrm>
            <a:off x="599136" y="2320131"/>
            <a:ext cx="3063240" cy="576262"/>
          </a:xfrm>
        </p:spPr>
        <p:txBody>
          <a:bodyPr/>
          <a:lstStyle/>
          <a:p>
            <a:r>
              <a:rPr lang="fr-FR" dirty="0">
                <a:solidFill>
                  <a:srgbClr val="00B0F0"/>
                </a:solidFill>
              </a:rPr>
              <a:t>Exemple avec la COMPLEXITE DES PAS</a:t>
            </a:r>
          </a:p>
        </p:txBody>
      </p:sp>
      <p:sp>
        <p:nvSpPr>
          <p:cNvPr id="9" name="Espace réservé du texte 8">
            <a:extLst>
              <a:ext uri="{FF2B5EF4-FFF2-40B4-BE49-F238E27FC236}">
                <a16:creationId xmlns:a16="http://schemas.microsoft.com/office/drawing/2014/main" id="{FA064147-3E01-47D3-AF8F-0A838488959E}"/>
              </a:ext>
            </a:extLst>
          </p:cNvPr>
          <p:cNvSpPr>
            <a:spLocks noGrp="1"/>
          </p:cNvSpPr>
          <p:nvPr>
            <p:ph type="body" sz="quarter" idx="13"/>
          </p:nvPr>
        </p:nvSpPr>
        <p:spPr>
          <a:xfrm>
            <a:off x="7203222" y="2287217"/>
            <a:ext cx="3414901" cy="576262"/>
          </a:xfrm>
        </p:spPr>
        <p:txBody>
          <a:bodyPr/>
          <a:lstStyle/>
          <a:p>
            <a:r>
              <a:rPr lang="fr-FR" dirty="0">
                <a:solidFill>
                  <a:srgbClr val="00B0F0"/>
                </a:solidFill>
              </a:rPr>
              <a:t>Exemple avec la COMPLEXITE DES BRAS</a:t>
            </a:r>
          </a:p>
        </p:txBody>
      </p:sp>
      <p:sp>
        <p:nvSpPr>
          <p:cNvPr id="12" name="Rectangle 11">
            <a:extLst>
              <a:ext uri="{FF2B5EF4-FFF2-40B4-BE49-F238E27FC236}">
                <a16:creationId xmlns:a16="http://schemas.microsoft.com/office/drawing/2014/main" id="{6F4E9438-C294-4EFF-8226-BAF634DED347}"/>
              </a:ext>
            </a:extLst>
          </p:cNvPr>
          <p:cNvSpPr/>
          <p:nvPr/>
        </p:nvSpPr>
        <p:spPr>
          <a:xfrm>
            <a:off x="6594678" y="2997867"/>
            <a:ext cx="5478130" cy="3539430"/>
          </a:xfrm>
          <a:prstGeom prst="rect">
            <a:avLst/>
          </a:prstGeom>
        </p:spPr>
        <p:txBody>
          <a:bodyPr wrap="square">
            <a:spAutoFit/>
          </a:bodyPr>
          <a:lstStyle/>
          <a:p>
            <a:r>
              <a:rPr lang="fr-FR" sz="1600" dirty="0">
                <a:solidFill>
                  <a:srgbClr val="FFFF00"/>
                </a:solidFill>
              </a:rPr>
              <a:t>Niveau 1</a:t>
            </a:r>
            <a:r>
              <a:rPr lang="fr-FR" sz="1600" dirty="0"/>
              <a:t>:un mouvement de bras différent tous les 4 ou 8 temps, des mouvements symétriques, dans les mêmes plans, même hauteur droite ou gauche</a:t>
            </a:r>
          </a:p>
          <a:p>
            <a:endParaRPr lang="fr-FR" sz="1600" dirty="0"/>
          </a:p>
          <a:p>
            <a:r>
              <a:rPr lang="fr-FR" sz="1600" dirty="0">
                <a:solidFill>
                  <a:srgbClr val="FFFF00"/>
                </a:solidFill>
              </a:rPr>
              <a:t>N2</a:t>
            </a:r>
            <a:r>
              <a:rPr lang="fr-FR" sz="1600" dirty="0"/>
              <a:t>: des mouvements asymétriques (bras dans un plan différents ou à une hauteur différentes à droite et à gauche)</a:t>
            </a:r>
          </a:p>
          <a:p>
            <a:endParaRPr lang="fr-FR" sz="1600" dirty="0"/>
          </a:p>
          <a:p>
            <a:r>
              <a:rPr lang="fr-FR" sz="1600" dirty="0">
                <a:solidFill>
                  <a:srgbClr val="FFFF00"/>
                </a:solidFill>
              </a:rPr>
              <a:t>N3</a:t>
            </a:r>
            <a:r>
              <a:rPr lang="fr-FR" sz="1600" dirty="0"/>
              <a:t>:Mouvement de bras différent tous les 2 temps, mouvements symétriques ou plus complexe c’est-à-dire asymétriques</a:t>
            </a:r>
          </a:p>
          <a:p>
            <a:endParaRPr lang="fr-FR" sz="1600" dirty="0"/>
          </a:p>
          <a:p>
            <a:r>
              <a:rPr lang="fr-FR" sz="1600" dirty="0">
                <a:solidFill>
                  <a:srgbClr val="FFFF00"/>
                </a:solidFill>
              </a:rPr>
              <a:t>N4</a:t>
            </a:r>
            <a:r>
              <a:rPr lang="fr-FR" sz="1600" dirty="0"/>
              <a:t>: Une mouvement différent tous les temps, des mouvements symétriques ou asymétriques</a:t>
            </a:r>
          </a:p>
        </p:txBody>
      </p:sp>
    </p:spTree>
    <p:extLst>
      <p:ext uri="{BB962C8B-B14F-4D97-AF65-F5344CB8AC3E}">
        <p14:creationId xmlns:p14="http://schemas.microsoft.com/office/powerpoint/2010/main" val="3697949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C0C4D-0F45-4A48-866A-739548DF242D}"/>
              </a:ext>
            </a:extLst>
          </p:cNvPr>
          <p:cNvSpPr>
            <a:spLocks noGrp="1"/>
          </p:cNvSpPr>
          <p:nvPr>
            <p:ph type="title"/>
          </p:nvPr>
        </p:nvSpPr>
        <p:spPr/>
        <p:txBody>
          <a:bodyPr/>
          <a:lstStyle/>
          <a:p>
            <a:pPr algn="r"/>
            <a:r>
              <a:rPr lang="fr-FR" dirty="0"/>
              <a:t>UN PEU D’HISTOIRE…</a:t>
            </a:r>
          </a:p>
        </p:txBody>
      </p:sp>
      <p:sp>
        <p:nvSpPr>
          <p:cNvPr id="3" name="Espace réservé du texte 2">
            <a:extLst>
              <a:ext uri="{FF2B5EF4-FFF2-40B4-BE49-F238E27FC236}">
                <a16:creationId xmlns:a16="http://schemas.microsoft.com/office/drawing/2014/main" id="{FE823CAD-104D-44CB-897C-61F9EFD41421}"/>
              </a:ext>
            </a:extLst>
          </p:cNvPr>
          <p:cNvSpPr>
            <a:spLocks noGrp="1"/>
          </p:cNvSpPr>
          <p:nvPr>
            <p:ph type="body" idx="4294967295"/>
          </p:nvPr>
        </p:nvSpPr>
        <p:spPr>
          <a:xfrm>
            <a:off x="0" y="2460625"/>
            <a:ext cx="12192000" cy="2873375"/>
          </a:xfrm>
        </p:spPr>
        <p:txBody>
          <a:bodyPr>
            <a:normAutofit/>
          </a:bodyPr>
          <a:lstStyle/>
          <a:p>
            <a:pPr algn="l"/>
            <a:r>
              <a:rPr lang="fr-FR" i="1" dirty="0">
                <a:solidFill>
                  <a:schemeClr val="accent5">
                    <a:lumMod val="40000"/>
                    <a:lumOff val="60000"/>
                  </a:schemeClr>
                </a:solidFill>
              </a:rPr>
              <a:t>Le STEP est l’une des composantes fondamentales dans les activités du fitness. Créer en 1986 aux USA par la gymnaste Gin Miller, cette dernière eu l’idée d’intégrer le concept d’un entrainement sur un </a:t>
            </a:r>
            <a:r>
              <a:rPr lang="fr-FR" i="1" dirty="0" err="1">
                <a:solidFill>
                  <a:schemeClr val="accent5">
                    <a:lumMod val="40000"/>
                    <a:lumOff val="60000"/>
                  </a:schemeClr>
                </a:solidFill>
              </a:rPr>
              <a:t>step</a:t>
            </a:r>
            <a:r>
              <a:rPr lang="fr-FR" i="1" dirty="0">
                <a:solidFill>
                  <a:schemeClr val="accent5">
                    <a:lumMod val="40000"/>
                    <a:lumOff val="60000"/>
                  </a:schemeClr>
                </a:solidFill>
              </a:rPr>
              <a:t> dans les cours de fitness qu’elle donnait en Géorgie. Cette activité arrive en France en 1990.</a:t>
            </a:r>
          </a:p>
          <a:p>
            <a:pPr marL="0" indent="0">
              <a:buNone/>
            </a:pPr>
            <a:r>
              <a:rPr lang="fr-FR" dirty="0">
                <a:solidFill>
                  <a:schemeClr val="accent5">
                    <a:lumMod val="40000"/>
                    <a:lumOff val="60000"/>
                  </a:schemeClr>
                </a:solidFill>
              </a:rPr>
              <a:t> </a:t>
            </a:r>
          </a:p>
        </p:txBody>
      </p:sp>
    </p:spTree>
    <p:extLst>
      <p:ext uri="{BB962C8B-B14F-4D97-AF65-F5344CB8AC3E}">
        <p14:creationId xmlns:p14="http://schemas.microsoft.com/office/powerpoint/2010/main" val="1904147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5E8B58-FD88-4748-AD69-1ACD64153700}"/>
              </a:ext>
            </a:extLst>
          </p:cNvPr>
          <p:cNvSpPr>
            <a:spLocks noGrp="1"/>
          </p:cNvSpPr>
          <p:nvPr>
            <p:ph type="title"/>
          </p:nvPr>
        </p:nvSpPr>
        <p:spPr>
          <a:xfrm>
            <a:off x="2618509" y="3059668"/>
            <a:ext cx="7675673" cy="1090788"/>
          </a:xfrm>
        </p:spPr>
        <p:txBody>
          <a:bodyPr>
            <a:normAutofit/>
          </a:bodyPr>
          <a:lstStyle/>
          <a:p>
            <a:r>
              <a:rPr lang="fr-FR" dirty="0"/>
              <a:t>De l’Anglais au Français en STEP</a:t>
            </a:r>
            <a:br>
              <a:rPr lang="fr-FR" dirty="0"/>
            </a:br>
            <a:r>
              <a:rPr lang="fr-FR" dirty="0"/>
              <a:t> </a:t>
            </a:r>
          </a:p>
        </p:txBody>
      </p:sp>
      <p:sp>
        <p:nvSpPr>
          <p:cNvPr id="3" name="Espace réservé du texte 2">
            <a:extLst>
              <a:ext uri="{FF2B5EF4-FFF2-40B4-BE49-F238E27FC236}">
                <a16:creationId xmlns:a16="http://schemas.microsoft.com/office/drawing/2014/main" id="{5628EB57-2E47-420E-9F10-D27F8E32ADEB}"/>
              </a:ext>
            </a:extLst>
          </p:cNvPr>
          <p:cNvSpPr>
            <a:spLocks noGrp="1"/>
          </p:cNvSpPr>
          <p:nvPr>
            <p:ph type="body" idx="1"/>
          </p:nvPr>
        </p:nvSpPr>
        <p:spPr/>
        <p:txBody>
          <a:bodyPr/>
          <a:lstStyle/>
          <a:p>
            <a:endParaRPr lang="fr-FR"/>
          </a:p>
        </p:txBody>
      </p:sp>
      <p:sp>
        <p:nvSpPr>
          <p:cNvPr id="5" name="Rectangle 4">
            <a:extLst>
              <a:ext uri="{FF2B5EF4-FFF2-40B4-BE49-F238E27FC236}">
                <a16:creationId xmlns:a16="http://schemas.microsoft.com/office/drawing/2014/main" id="{B140BABC-5B33-4FB7-A74F-3D370AB1FC86}"/>
              </a:ext>
            </a:extLst>
          </p:cNvPr>
          <p:cNvSpPr/>
          <p:nvPr/>
        </p:nvSpPr>
        <p:spPr>
          <a:xfrm>
            <a:off x="10882745" y="3059668"/>
            <a:ext cx="1309255" cy="369332"/>
          </a:xfrm>
          <a:prstGeom prst="rect">
            <a:avLst/>
          </a:prstGeom>
        </p:spPr>
        <p:txBody>
          <a:bodyPr wrap="square">
            <a:spAutoFit/>
          </a:bodyPr>
          <a:lstStyle/>
          <a:p>
            <a:r>
              <a:rPr lang="fr-FR" i="1" dirty="0">
                <a:solidFill>
                  <a:schemeClr val="accent1">
                    <a:lumMod val="60000"/>
                    <a:lumOff val="40000"/>
                  </a:schemeClr>
                </a:solidFill>
              </a:rPr>
              <a:t>Mika</a:t>
            </a:r>
          </a:p>
        </p:txBody>
      </p:sp>
    </p:spTree>
    <p:extLst>
      <p:ext uri="{BB962C8B-B14F-4D97-AF65-F5344CB8AC3E}">
        <p14:creationId xmlns:p14="http://schemas.microsoft.com/office/powerpoint/2010/main" val="3497383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E91BA-B5A3-4ADB-933E-62251C9E61F3}"/>
              </a:ext>
            </a:extLst>
          </p:cNvPr>
          <p:cNvSpPr>
            <a:spLocks noGrp="1"/>
          </p:cNvSpPr>
          <p:nvPr>
            <p:ph type="title"/>
          </p:nvPr>
        </p:nvSpPr>
        <p:spPr/>
        <p:txBody>
          <a:bodyPr/>
          <a:lstStyle/>
          <a:p>
            <a:pPr algn="r"/>
            <a:r>
              <a:rPr lang="fr-FR" dirty="0"/>
              <a:t>Les 3 premières séances du cycle de STEP</a:t>
            </a:r>
          </a:p>
        </p:txBody>
      </p:sp>
      <p:sp>
        <p:nvSpPr>
          <p:cNvPr id="3" name="Espace réservé du contenu 2">
            <a:extLst>
              <a:ext uri="{FF2B5EF4-FFF2-40B4-BE49-F238E27FC236}">
                <a16:creationId xmlns:a16="http://schemas.microsoft.com/office/drawing/2014/main" id="{F633941E-C086-48D8-870E-ECC9336E5C3C}"/>
              </a:ext>
            </a:extLst>
          </p:cNvPr>
          <p:cNvSpPr>
            <a:spLocks noGrp="1"/>
          </p:cNvSpPr>
          <p:nvPr>
            <p:ph idx="1"/>
          </p:nvPr>
        </p:nvSpPr>
        <p:spPr/>
        <p:txBody>
          <a:bodyPr>
            <a:normAutofit/>
          </a:bodyPr>
          <a:lstStyle/>
          <a:p>
            <a:pPr marL="0" indent="0">
              <a:buNone/>
            </a:pPr>
            <a:r>
              <a:rPr lang="fr-FR" b="1" u="sng" dirty="0">
                <a:solidFill>
                  <a:schemeClr val="bg1">
                    <a:lumMod val="85000"/>
                    <a:lumOff val="15000"/>
                  </a:schemeClr>
                </a:solidFill>
              </a:rPr>
              <a:t>OBJECTIFS: </a:t>
            </a:r>
          </a:p>
          <a:p>
            <a:endParaRPr lang="fr-FR" dirty="0"/>
          </a:p>
          <a:p>
            <a:pPr marL="457200" lvl="1" indent="0">
              <a:buNone/>
            </a:pPr>
            <a:r>
              <a:rPr lang="fr-FR" dirty="0"/>
              <a:t>Faire vivre les 3 mobiles différents</a:t>
            </a:r>
          </a:p>
          <a:p>
            <a:pPr marL="457200" lvl="1" indent="0">
              <a:buNone/>
            </a:pPr>
            <a:endParaRPr lang="fr-FR" dirty="0"/>
          </a:p>
          <a:p>
            <a:pPr marL="457200" lvl="1" indent="0">
              <a:buNone/>
            </a:pPr>
            <a:r>
              <a:rPr lang="fr-FR" dirty="0"/>
              <a:t>Etre capable d’utiliser un cardiofréquencemètre et d’effectuer régulièrement des relevés de FC, analyser son ressenti</a:t>
            </a:r>
          </a:p>
          <a:p>
            <a:pPr marL="457200" lvl="1" indent="0">
              <a:buNone/>
            </a:pPr>
            <a:endParaRPr lang="fr-FR" dirty="0"/>
          </a:p>
          <a:p>
            <a:pPr marL="457200" lvl="1" indent="0">
              <a:buNone/>
            </a:pPr>
            <a:r>
              <a:rPr lang="fr-FR" dirty="0"/>
              <a:t>Connaître les 4 BLOCS de 4 pas : A,B,C,D</a:t>
            </a:r>
          </a:p>
          <a:p>
            <a:pPr marL="457200" lvl="1" indent="0">
              <a:buNone/>
            </a:pPr>
            <a:endParaRPr lang="fr-FR" dirty="0"/>
          </a:p>
          <a:p>
            <a:pPr marL="457200" lvl="1" indent="0">
              <a:buNone/>
            </a:pPr>
            <a:r>
              <a:rPr lang="fr-FR" dirty="0"/>
              <a:t>Avoir intégrer les consignes de sécurité</a:t>
            </a:r>
          </a:p>
          <a:p>
            <a:pPr marL="457200" lvl="1" indent="0">
              <a:buNone/>
            </a:pPr>
            <a:endParaRPr lang="fr-FR" dirty="0"/>
          </a:p>
          <a:p>
            <a:pPr marL="0" indent="0">
              <a:buNone/>
            </a:pPr>
            <a:endParaRPr lang="fr-FR" dirty="0"/>
          </a:p>
        </p:txBody>
      </p:sp>
      <p:sp>
        <p:nvSpPr>
          <p:cNvPr id="4" name="Rectangle 3">
            <a:extLst>
              <a:ext uri="{FF2B5EF4-FFF2-40B4-BE49-F238E27FC236}">
                <a16:creationId xmlns:a16="http://schemas.microsoft.com/office/drawing/2014/main" id="{75DAFED4-9FFE-4B5B-A7A0-2BF07FB10E14}"/>
              </a:ext>
            </a:extLst>
          </p:cNvPr>
          <p:cNvSpPr/>
          <p:nvPr/>
        </p:nvSpPr>
        <p:spPr>
          <a:xfrm>
            <a:off x="10294182" y="65855"/>
            <a:ext cx="1122487" cy="369332"/>
          </a:xfrm>
          <a:prstGeom prst="rect">
            <a:avLst/>
          </a:prstGeom>
        </p:spPr>
        <p:txBody>
          <a:bodyPr wrap="none">
            <a:spAutoFit/>
          </a:bodyPr>
          <a:lstStyle/>
          <a:p>
            <a:r>
              <a:rPr lang="fr-FR" b="1" i="1" dirty="0">
                <a:solidFill>
                  <a:schemeClr val="bg2">
                    <a:lumMod val="60000"/>
                    <a:lumOff val="40000"/>
                  </a:schemeClr>
                </a:solidFill>
              </a:rPr>
              <a:t>Jeudi</a:t>
            </a:r>
            <a:r>
              <a:rPr lang="fr-FR" dirty="0">
                <a:solidFill>
                  <a:schemeClr val="bg2">
                    <a:lumMod val="60000"/>
                    <a:lumOff val="40000"/>
                  </a:schemeClr>
                </a:solidFill>
              </a:rPr>
              <a:t> AM</a:t>
            </a:r>
          </a:p>
        </p:txBody>
      </p:sp>
      <p:pic>
        <p:nvPicPr>
          <p:cNvPr id="5" name="Graphique 4" descr="Engrenage">
            <a:extLst>
              <a:ext uri="{FF2B5EF4-FFF2-40B4-BE49-F238E27FC236}">
                <a16:creationId xmlns:a16="http://schemas.microsoft.com/office/drawing/2014/main" id="{17C2D8B3-2745-424A-BE79-3020665E26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9763" y="4780020"/>
            <a:ext cx="364831" cy="364831"/>
          </a:xfrm>
          <a:prstGeom prst="rect">
            <a:avLst/>
          </a:prstGeom>
        </p:spPr>
      </p:pic>
      <p:pic>
        <p:nvPicPr>
          <p:cNvPr id="6" name="Graphique 5" descr="Engrenage">
            <a:extLst>
              <a:ext uri="{FF2B5EF4-FFF2-40B4-BE49-F238E27FC236}">
                <a16:creationId xmlns:a16="http://schemas.microsoft.com/office/drawing/2014/main" id="{86093520-199B-4892-A963-107C24CBF1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9763" y="3882251"/>
            <a:ext cx="364831" cy="364831"/>
          </a:xfrm>
          <a:prstGeom prst="rect">
            <a:avLst/>
          </a:prstGeom>
        </p:spPr>
      </p:pic>
      <p:pic>
        <p:nvPicPr>
          <p:cNvPr id="7" name="Graphique 6" descr="Engrenage">
            <a:extLst>
              <a:ext uri="{FF2B5EF4-FFF2-40B4-BE49-F238E27FC236}">
                <a16:creationId xmlns:a16="http://schemas.microsoft.com/office/drawing/2014/main" id="{6154D9B9-052F-44CF-8855-A6068AB65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548" y="3143908"/>
            <a:ext cx="364831" cy="364831"/>
          </a:xfrm>
          <a:prstGeom prst="rect">
            <a:avLst/>
          </a:prstGeom>
        </p:spPr>
      </p:pic>
      <p:pic>
        <p:nvPicPr>
          <p:cNvPr id="8" name="Graphique 7" descr="Engrenage">
            <a:extLst>
              <a:ext uri="{FF2B5EF4-FFF2-40B4-BE49-F238E27FC236}">
                <a16:creationId xmlns:a16="http://schemas.microsoft.com/office/drawing/2014/main" id="{E7700F59-C879-4272-953B-972E613D8C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549" y="5465143"/>
            <a:ext cx="364831" cy="364831"/>
          </a:xfrm>
          <a:prstGeom prst="rect">
            <a:avLst/>
          </a:prstGeom>
        </p:spPr>
      </p:pic>
    </p:spTree>
    <p:extLst>
      <p:ext uri="{BB962C8B-B14F-4D97-AF65-F5344CB8AC3E}">
        <p14:creationId xmlns:p14="http://schemas.microsoft.com/office/powerpoint/2010/main" val="3598651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D965A5-C51D-4BAD-8D17-858E860206B6}"/>
              </a:ext>
            </a:extLst>
          </p:cNvPr>
          <p:cNvSpPr>
            <a:spLocks noGrp="1"/>
          </p:cNvSpPr>
          <p:nvPr>
            <p:ph type="title"/>
          </p:nvPr>
        </p:nvSpPr>
        <p:spPr/>
        <p:txBody>
          <a:bodyPr>
            <a:normAutofit/>
          </a:bodyPr>
          <a:lstStyle/>
          <a:p>
            <a:r>
              <a:rPr lang="fr-FR" dirty="0"/>
              <a:t>Construction d’une séance type S4</a:t>
            </a:r>
            <a:br>
              <a:rPr lang="fr-FR" dirty="0"/>
            </a:br>
            <a:r>
              <a:rPr lang="fr-FR" dirty="0"/>
              <a:t> </a:t>
            </a:r>
            <a:r>
              <a:rPr lang="fr-FR" sz="2000" i="1" dirty="0">
                <a:solidFill>
                  <a:schemeClr val="bg1">
                    <a:lumMod val="50000"/>
                    <a:lumOff val="50000"/>
                  </a:schemeClr>
                </a:solidFill>
              </a:rPr>
              <a:t>tirage au sort d’un mobile imposé</a:t>
            </a:r>
          </a:p>
        </p:txBody>
      </p:sp>
      <p:sp>
        <p:nvSpPr>
          <p:cNvPr id="3" name="Espace réservé du texte 2">
            <a:extLst>
              <a:ext uri="{FF2B5EF4-FFF2-40B4-BE49-F238E27FC236}">
                <a16:creationId xmlns:a16="http://schemas.microsoft.com/office/drawing/2014/main" id="{FFC663CD-E6D2-4A27-8F31-AA5E261AE70E}"/>
              </a:ext>
            </a:extLst>
          </p:cNvPr>
          <p:cNvSpPr>
            <a:spLocks noGrp="1"/>
          </p:cNvSpPr>
          <p:nvPr>
            <p:ph type="body" idx="1"/>
          </p:nvPr>
        </p:nvSpPr>
        <p:spPr/>
        <p:txBody>
          <a:bodyPr/>
          <a:lstStyle/>
          <a:p>
            <a:pPr algn="l"/>
            <a:r>
              <a:rPr lang="fr-FR" dirty="0"/>
              <a:t>*Echauffement, jeux, SA, entrainement, forme de groupement, choix, organisation etc…CF fiche de séance</a:t>
            </a:r>
          </a:p>
        </p:txBody>
      </p:sp>
    </p:spTree>
    <p:extLst>
      <p:ext uri="{BB962C8B-B14F-4D97-AF65-F5344CB8AC3E}">
        <p14:creationId xmlns:p14="http://schemas.microsoft.com/office/powerpoint/2010/main" val="650884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E08E38F6-E7E3-4D61-8C75-CCBB4D160568}"/>
              </a:ext>
            </a:extLst>
          </p:cNvPr>
          <p:cNvGraphicFramePr>
            <a:graphicFrameLocks noGrp="1"/>
          </p:cNvGraphicFramePr>
          <p:nvPr>
            <p:extLst>
              <p:ext uri="{D42A27DB-BD31-4B8C-83A1-F6EECF244321}">
                <p14:modId xmlns:p14="http://schemas.microsoft.com/office/powerpoint/2010/main" val="1443459422"/>
              </p:ext>
            </p:extLst>
          </p:nvPr>
        </p:nvGraphicFramePr>
        <p:xfrm>
          <a:off x="207819" y="166255"/>
          <a:ext cx="11772898" cy="6454270"/>
        </p:xfrm>
        <a:graphic>
          <a:graphicData uri="http://schemas.openxmlformats.org/drawingml/2006/table">
            <a:tbl>
              <a:tblPr firstRow="1" firstCol="1" bandRow="1" bandCol="1">
                <a:tableStyleId>{5C22544A-7EE6-4342-B048-85BDC9FD1C3A}</a:tableStyleId>
              </a:tblPr>
              <a:tblGrid>
                <a:gridCol w="1527429">
                  <a:extLst>
                    <a:ext uri="{9D8B030D-6E8A-4147-A177-3AD203B41FA5}">
                      <a16:colId xmlns:a16="http://schemas.microsoft.com/office/drawing/2014/main" val="2790021031"/>
                    </a:ext>
                  </a:extLst>
                </a:gridCol>
                <a:gridCol w="4336171">
                  <a:extLst>
                    <a:ext uri="{9D8B030D-6E8A-4147-A177-3AD203B41FA5}">
                      <a16:colId xmlns:a16="http://schemas.microsoft.com/office/drawing/2014/main" val="777674026"/>
                    </a:ext>
                  </a:extLst>
                </a:gridCol>
                <a:gridCol w="3329655">
                  <a:extLst>
                    <a:ext uri="{9D8B030D-6E8A-4147-A177-3AD203B41FA5}">
                      <a16:colId xmlns:a16="http://schemas.microsoft.com/office/drawing/2014/main" val="2434223256"/>
                    </a:ext>
                  </a:extLst>
                </a:gridCol>
                <a:gridCol w="2579643">
                  <a:extLst>
                    <a:ext uri="{9D8B030D-6E8A-4147-A177-3AD203B41FA5}">
                      <a16:colId xmlns:a16="http://schemas.microsoft.com/office/drawing/2014/main" val="695151695"/>
                    </a:ext>
                  </a:extLst>
                </a:gridCol>
              </a:tblGrid>
              <a:tr h="659365">
                <a:tc gridSpan="4">
                  <a:txBody>
                    <a:bodyPr/>
                    <a:lstStyle/>
                    <a:p>
                      <a:pPr algn="ctr">
                        <a:spcAft>
                          <a:spcPts val="0"/>
                        </a:spcAft>
                      </a:pPr>
                      <a:r>
                        <a:rPr lang="fr-FR" sz="1600" u="sng" dirty="0">
                          <a:effectLst/>
                          <a:latin typeface="+mj-lt"/>
                        </a:rPr>
                        <a:t>SEANCE N° 4 </a:t>
                      </a:r>
                      <a:endParaRPr lang="fr-FR" sz="1600" dirty="0">
                        <a:effectLst/>
                        <a:latin typeface="+mj-lt"/>
                      </a:endParaRPr>
                    </a:p>
                    <a:p>
                      <a:pPr algn="l">
                        <a:spcAft>
                          <a:spcPts val="0"/>
                        </a:spcAft>
                      </a:pPr>
                      <a:r>
                        <a:rPr lang="fr-FR" sz="1400" u="sng" dirty="0">
                          <a:effectLst/>
                          <a:latin typeface="+mj-lt"/>
                        </a:rPr>
                        <a:t>Thèmes </a:t>
                      </a:r>
                      <a:r>
                        <a:rPr lang="fr-FR" sz="1400" dirty="0">
                          <a:effectLst/>
                          <a:latin typeface="+mj-lt"/>
                        </a:rPr>
                        <a:t>:  </a:t>
                      </a:r>
                      <a:endParaRPr lang="fr-FR" sz="1400" dirty="0">
                        <a:effectLst/>
                        <a:latin typeface="+mj-lt"/>
                        <a:ea typeface="Times New Roman" panose="02020603050405020304" pitchFamily="18" charset="0"/>
                      </a:endParaRPr>
                    </a:p>
                  </a:txBody>
                  <a:tcPr marL="37402" marR="37402"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228562"/>
                  </a:ext>
                </a:extLst>
              </a:tr>
              <a:tr h="209766">
                <a:tc>
                  <a:txBody>
                    <a:bodyPr/>
                    <a:lstStyle/>
                    <a:p>
                      <a:pPr algn="l">
                        <a:spcAft>
                          <a:spcPts val="0"/>
                        </a:spcAft>
                      </a:pPr>
                      <a:r>
                        <a:rPr lang="fr-FR" sz="1200">
                          <a:effectLst/>
                          <a:latin typeface="+mj-lt"/>
                        </a:rPr>
                        <a:t> </a:t>
                      </a:r>
                      <a:endParaRPr lang="fr-FR" sz="1200">
                        <a:effectLst/>
                        <a:latin typeface="+mj-lt"/>
                        <a:ea typeface="Times New Roman" panose="02020603050405020304" pitchFamily="18" charset="0"/>
                      </a:endParaRPr>
                    </a:p>
                  </a:txBody>
                  <a:tcPr marL="37402" marR="37402" marT="0" marB="0"/>
                </a:tc>
                <a:tc>
                  <a:txBody>
                    <a:bodyPr/>
                    <a:lstStyle/>
                    <a:p>
                      <a:pPr algn="ctr">
                        <a:spcAft>
                          <a:spcPts val="0"/>
                        </a:spcAft>
                      </a:pPr>
                      <a:r>
                        <a:rPr lang="fr-FR" sz="1400" dirty="0">
                          <a:effectLst/>
                        </a:rPr>
                        <a:t>Consignes / description</a:t>
                      </a:r>
                      <a:endParaRPr lang="fr-FR" sz="1400" dirty="0">
                        <a:effectLst/>
                        <a:latin typeface="Times New Roman" panose="02020603050405020304" pitchFamily="18" charset="0"/>
                        <a:ea typeface="Times New Roman" panose="02020603050405020304" pitchFamily="18" charset="0"/>
                      </a:endParaRPr>
                    </a:p>
                  </a:txBody>
                  <a:tcPr marL="37402" marR="37402" marT="0" marB="0"/>
                </a:tc>
                <a:tc>
                  <a:txBody>
                    <a:bodyPr/>
                    <a:lstStyle/>
                    <a:p>
                      <a:pPr algn="ctr"/>
                      <a:r>
                        <a:rPr lang="fr-FR" sz="1400" dirty="0">
                          <a:effectLst/>
                        </a:rPr>
                        <a:t>Critères de réussite</a:t>
                      </a:r>
                      <a:endParaRPr lang="fr-FR" sz="1400" dirty="0"/>
                    </a:p>
                  </a:txBody>
                  <a:tcPr marL="37402" marR="37402" marT="0" marB="0"/>
                </a:tc>
                <a:tc>
                  <a:txBody>
                    <a:bodyPr/>
                    <a:lstStyle/>
                    <a:p>
                      <a:pPr algn="ctr">
                        <a:spcAft>
                          <a:spcPts val="0"/>
                        </a:spcAft>
                      </a:pPr>
                      <a:r>
                        <a:rPr lang="fr-FR" sz="1400" dirty="0">
                          <a:effectLst/>
                        </a:rPr>
                        <a:t>Objectifs</a:t>
                      </a:r>
                      <a:endParaRPr lang="fr-FR" sz="1400" dirty="0">
                        <a:effectLst/>
                        <a:latin typeface="Times New Roman" panose="02020603050405020304" pitchFamily="18" charset="0"/>
                        <a:ea typeface="Times New Roman" panose="02020603050405020304" pitchFamily="18" charset="0"/>
                      </a:endParaRPr>
                    </a:p>
                  </a:txBody>
                  <a:tcPr marL="37402" marR="37402" marT="0" marB="0"/>
                </a:tc>
                <a:extLst>
                  <a:ext uri="{0D108BD9-81ED-4DB2-BD59-A6C34878D82A}">
                    <a16:rowId xmlns:a16="http://schemas.microsoft.com/office/drawing/2014/main" val="191140363"/>
                  </a:ext>
                </a:extLst>
              </a:tr>
              <a:tr h="913981">
                <a:tc>
                  <a:txBody>
                    <a:bodyPr/>
                    <a:lstStyle/>
                    <a:p>
                      <a:pPr algn="l">
                        <a:spcAft>
                          <a:spcPts val="0"/>
                        </a:spcAft>
                      </a:pPr>
                      <a:r>
                        <a:rPr lang="fr-FR" sz="1200" dirty="0">
                          <a:effectLst/>
                          <a:latin typeface="+mj-lt"/>
                        </a:rPr>
                        <a:t>Appel explication de la séance</a:t>
                      </a:r>
                    </a:p>
                    <a:p>
                      <a:pPr algn="l">
                        <a:spcAft>
                          <a:spcPts val="0"/>
                        </a:spcAft>
                      </a:pPr>
                      <a:r>
                        <a:rPr lang="fr-FR" sz="1200" dirty="0">
                          <a:effectLst/>
                          <a:latin typeface="+mj-lt"/>
                          <a:ea typeface="Times New Roman" panose="02020603050405020304" pitchFamily="18" charset="0"/>
                        </a:rPr>
                        <a:t>Durée</a:t>
                      </a:r>
                    </a:p>
                  </a:txBody>
                  <a:tcPr marL="37402" marR="37402" marT="0" marB="0"/>
                </a:tc>
                <a:tc gridSpan="3">
                  <a:txBody>
                    <a:bodyPr/>
                    <a:lstStyle/>
                    <a:p>
                      <a:pPr algn="l">
                        <a:spcAft>
                          <a:spcPts val="0"/>
                        </a:spcAft>
                      </a:pPr>
                      <a:endParaRPr lang="fr-FR" sz="1200" dirty="0">
                        <a:effectLst/>
                        <a:highlight>
                          <a:srgbClr val="C0C0C0"/>
                        </a:highlight>
                      </a:endParaRPr>
                    </a:p>
                  </a:txBody>
                  <a:tcPr marL="37402" marR="37402" marT="0" marB="0">
                    <a:solidFill>
                      <a:schemeClr val="tx1">
                        <a:lumMod val="85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77017009"/>
                  </a:ext>
                </a:extLst>
              </a:tr>
              <a:tr h="1198664">
                <a:tc>
                  <a:txBody>
                    <a:bodyPr/>
                    <a:lstStyle/>
                    <a:p>
                      <a:pPr algn="l">
                        <a:spcAft>
                          <a:spcPts val="0"/>
                        </a:spcAft>
                      </a:pPr>
                      <a:r>
                        <a:rPr lang="fr-FR" sz="1200" dirty="0">
                          <a:effectLst/>
                          <a:latin typeface="+mj-lt"/>
                        </a:rPr>
                        <a:t>Echauffement </a:t>
                      </a:r>
                    </a:p>
                    <a:p>
                      <a:pPr algn="l">
                        <a:spcAft>
                          <a:spcPts val="0"/>
                        </a:spcAft>
                      </a:pPr>
                      <a:r>
                        <a:rPr lang="fr-FR" sz="1200" dirty="0">
                          <a:effectLst/>
                          <a:latin typeface="+mj-lt"/>
                        </a:rPr>
                        <a:t> </a:t>
                      </a:r>
                    </a:p>
                    <a:p>
                      <a:pPr algn="l">
                        <a:spcAft>
                          <a:spcPts val="0"/>
                        </a:spcAft>
                      </a:pPr>
                      <a:r>
                        <a:rPr lang="fr-FR" sz="1200" dirty="0">
                          <a:effectLst/>
                          <a:latin typeface="+mj-lt"/>
                        </a:rPr>
                        <a:t> </a:t>
                      </a:r>
                    </a:p>
                    <a:p>
                      <a:pPr algn="l">
                        <a:spcAft>
                          <a:spcPts val="0"/>
                        </a:spcAft>
                      </a:pPr>
                      <a:r>
                        <a:rPr lang="fr-FR" sz="1200" dirty="0">
                          <a:effectLst/>
                          <a:latin typeface="+mj-lt"/>
                          <a:ea typeface="Times New Roman" panose="02020603050405020304" pitchFamily="18" charset="0"/>
                        </a:rPr>
                        <a:t>Durée:</a:t>
                      </a:r>
                    </a:p>
                  </a:txBody>
                  <a:tcPr marL="37402" marR="37402" marT="0" marB="0"/>
                </a:tc>
                <a:tc>
                  <a:txBody>
                    <a:bodyPr/>
                    <a:lstStyle/>
                    <a:p>
                      <a:endParaRPr lang="fr-FR" dirty="0">
                        <a:highlight>
                          <a:srgbClr val="C0C0C0"/>
                        </a:highlight>
                      </a:endParaRPr>
                    </a:p>
                  </a:txBody>
                  <a:tcPr marL="37402" marR="37402" marT="0" marB="0">
                    <a:solidFill>
                      <a:schemeClr val="tx1">
                        <a:lumMod val="85000"/>
                      </a:schemeClr>
                    </a:solidFill>
                  </a:tcPr>
                </a:tc>
                <a:tc>
                  <a:txBody>
                    <a:bodyPr/>
                    <a:lstStyle/>
                    <a:p>
                      <a:endParaRPr lang="fr-FR" dirty="0">
                        <a:highlight>
                          <a:srgbClr val="C0C0C0"/>
                        </a:highlight>
                      </a:endParaRPr>
                    </a:p>
                  </a:txBody>
                  <a:tcPr marL="37402" marR="37402" marT="0" marB="0">
                    <a:solidFill>
                      <a:schemeClr val="tx1">
                        <a:lumMod val="85000"/>
                      </a:schemeClr>
                    </a:solidFill>
                  </a:tcPr>
                </a:tc>
                <a:tc>
                  <a:txBody>
                    <a:bodyPr/>
                    <a:lstStyle/>
                    <a:p>
                      <a:endParaRPr lang="fr-FR" dirty="0">
                        <a:highlight>
                          <a:srgbClr val="C0C0C0"/>
                        </a:highlight>
                      </a:endParaRPr>
                    </a:p>
                  </a:txBody>
                  <a:tcPr marL="37402" marR="37402" marT="0" marB="0">
                    <a:solidFill>
                      <a:schemeClr val="tx1">
                        <a:lumMod val="85000"/>
                      </a:schemeClr>
                    </a:solidFill>
                  </a:tcPr>
                </a:tc>
                <a:extLst>
                  <a:ext uri="{0D108BD9-81ED-4DB2-BD59-A6C34878D82A}">
                    <a16:rowId xmlns:a16="http://schemas.microsoft.com/office/drawing/2014/main" val="457326336"/>
                  </a:ext>
                </a:extLst>
              </a:tr>
              <a:tr h="1738065">
                <a:tc>
                  <a:txBody>
                    <a:bodyPr/>
                    <a:lstStyle/>
                    <a:p>
                      <a:pPr algn="l">
                        <a:spcAft>
                          <a:spcPts val="0"/>
                        </a:spcAft>
                      </a:pPr>
                      <a:r>
                        <a:rPr lang="fr-FR" sz="1200" dirty="0">
                          <a:effectLst/>
                          <a:latin typeface="+mj-lt"/>
                        </a:rPr>
                        <a:t>SA1</a:t>
                      </a:r>
                    </a:p>
                    <a:p>
                      <a:pPr algn="l">
                        <a:spcAft>
                          <a:spcPts val="0"/>
                        </a:spcAft>
                      </a:pPr>
                      <a:r>
                        <a:rPr lang="fr-FR" sz="1200" dirty="0">
                          <a:effectLst/>
                          <a:latin typeface="+mj-lt"/>
                        </a:rPr>
                        <a:t> </a:t>
                      </a:r>
                    </a:p>
                    <a:p>
                      <a:pPr algn="l">
                        <a:spcAft>
                          <a:spcPts val="0"/>
                        </a:spcAft>
                      </a:pPr>
                      <a:r>
                        <a:rPr lang="fr-FR" sz="1200" dirty="0">
                          <a:effectLst/>
                          <a:latin typeface="+mj-lt"/>
                        </a:rPr>
                        <a:t> </a:t>
                      </a:r>
                    </a:p>
                    <a:p>
                      <a:pPr algn="l">
                        <a:spcAft>
                          <a:spcPts val="0"/>
                        </a:spcAft>
                      </a:pPr>
                      <a:r>
                        <a:rPr lang="fr-FR" sz="1200" dirty="0">
                          <a:effectLst/>
                          <a:latin typeface="+mj-lt"/>
                        </a:rPr>
                        <a:t> </a:t>
                      </a:r>
                    </a:p>
                    <a:p>
                      <a:pPr algn="l">
                        <a:spcAft>
                          <a:spcPts val="0"/>
                        </a:spcAft>
                      </a:pPr>
                      <a:r>
                        <a:rPr lang="fr-FR" sz="1200" dirty="0">
                          <a:effectLst/>
                          <a:latin typeface="+mj-lt"/>
                        </a:rPr>
                        <a:t> </a:t>
                      </a:r>
                    </a:p>
                    <a:p>
                      <a:pPr algn="l">
                        <a:spcAft>
                          <a:spcPts val="0"/>
                        </a:spcAft>
                      </a:pPr>
                      <a:r>
                        <a:rPr lang="fr-FR" sz="1200" dirty="0">
                          <a:effectLst/>
                          <a:latin typeface="+mj-lt"/>
                          <a:ea typeface="Times New Roman" panose="02020603050405020304" pitchFamily="18" charset="0"/>
                        </a:rPr>
                        <a:t>Durée:</a:t>
                      </a:r>
                    </a:p>
                  </a:txBody>
                  <a:tcPr marL="37402" marR="37402" marT="0" marB="0"/>
                </a:tc>
                <a:tc>
                  <a:txBody>
                    <a:bodyPr/>
                    <a:lstStyle/>
                    <a:p>
                      <a:endParaRPr lang="fr-FR" dirty="0">
                        <a:highlight>
                          <a:srgbClr val="C0C0C0"/>
                        </a:highlight>
                      </a:endParaRPr>
                    </a:p>
                  </a:txBody>
                  <a:tcPr marL="37402" marR="37402" marT="0" marB="0">
                    <a:solidFill>
                      <a:schemeClr val="tx1">
                        <a:lumMod val="85000"/>
                      </a:schemeClr>
                    </a:solidFill>
                  </a:tcPr>
                </a:tc>
                <a:tc>
                  <a:txBody>
                    <a:bodyPr/>
                    <a:lstStyle/>
                    <a:p>
                      <a:endParaRPr lang="fr-FR" dirty="0">
                        <a:highlight>
                          <a:srgbClr val="C0C0C0"/>
                        </a:highlight>
                      </a:endParaRPr>
                    </a:p>
                  </a:txBody>
                  <a:tcPr marL="37402" marR="37402" marT="0" marB="0">
                    <a:solidFill>
                      <a:schemeClr val="tx1">
                        <a:lumMod val="85000"/>
                      </a:schemeClr>
                    </a:solidFill>
                  </a:tcPr>
                </a:tc>
                <a:tc>
                  <a:txBody>
                    <a:bodyPr/>
                    <a:lstStyle/>
                    <a:p>
                      <a:endParaRPr lang="fr-FR" dirty="0">
                        <a:highlight>
                          <a:srgbClr val="C0C0C0"/>
                        </a:highlight>
                      </a:endParaRPr>
                    </a:p>
                  </a:txBody>
                  <a:tcPr marL="37402" marR="37402" marT="0" marB="0">
                    <a:solidFill>
                      <a:schemeClr val="tx1">
                        <a:lumMod val="85000"/>
                      </a:schemeClr>
                    </a:solidFill>
                  </a:tcPr>
                </a:tc>
                <a:extLst>
                  <a:ext uri="{0D108BD9-81ED-4DB2-BD59-A6C34878D82A}">
                    <a16:rowId xmlns:a16="http://schemas.microsoft.com/office/drawing/2014/main" val="2985070206"/>
                  </a:ext>
                </a:extLst>
              </a:tr>
              <a:tr h="1730835">
                <a:tc>
                  <a:txBody>
                    <a:bodyPr/>
                    <a:lstStyle/>
                    <a:p>
                      <a:pPr algn="l">
                        <a:spcAft>
                          <a:spcPts val="0"/>
                        </a:spcAft>
                      </a:pPr>
                      <a:r>
                        <a:rPr lang="fr-FR" sz="1200" dirty="0">
                          <a:effectLst/>
                          <a:latin typeface="+mj-lt"/>
                        </a:rPr>
                        <a:t>SA2</a:t>
                      </a:r>
                    </a:p>
                    <a:p>
                      <a:pPr algn="l">
                        <a:spcAft>
                          <a:spcPts val="0"/>
                        </a:spcAft>
                      </a:pPr>
                      <a:r>
                        <a:rPr lang="fr-FR" sz="1200" dirty="0">
                          <a:effectLst/>
                          <a:latin typeface="+mj-lt"/>
                        </a:rPr>
                        <a:t> </a:t>
                      </a:r>
                    </a:p>
                    <a:p>
                      <a:pPr algn="l">
                        <a:spcAft>
                          <a:spcPts val="0"/>
                        </a:spcAft>
                      </a:pPr>
                      <a:r>
                        <a:rPr lang="fr-FR" sz="1200" dirty="0">
                          <a:effectLst/>
                          <a:latin typeface="+mj-lt"/>
                        </a:rPr>
                        <a:t> </a:t>
                      </a:r>
                    </a:p>
                    <a:p>
                      <a:pPr algn="l">
                        <a:spcAft>
                          <a:spcPts val="0"/>
                        </a:spcAft>
                      </a:pPr>
                      <a:r>
                        <a:rPr lang="fr-FR" sz="1200" dirty="0">
                          <a:effectLst/>
                          <a:latin typeface="+mj-lt"/>
                        </a:rPr>
                        <a:t> </a:t>
                      </a:r>
                    </a:p>
                    <a:p>
                      <a:pPr algn="l">
                        <a:spcAft>
                          <a:spcPts val="0"/>
                        </a:spcAft>
                      </a:pPr>
                      <a:r>
                        <a:rPr lang="fr-FR" sz="1200" dirty="0">
                          <a:effectLst/>
                          <a:latin typeface="+mj-lt"/>
                          <a:ea typeface="Times New Roman" panose="02020603050405020304" pitchFamily="18" charset="0"/>
                        </a:rPr>
                        <a:t>Durée:</a:t>
                      </a:r>
                    </a:p>
                  </a:txBody>
                  <a:tcPr marL="37402" marR="37402" marT="0" marB="0"/>
                </a:tc>
                <a:tc>
                  <a:txBody>
                    <a:bodyPr/>
                    <a:lstStyle/>
                    <a:p>
                      <a:endParaRPr lang="fr-FR" dirty="0">
                        <a:highlight>
                          <a:srgbClr val="C0C0C0"/>
                        </a:highlight>
                      </a:endParaRPr>
                    </a:p>
                  </a:txBody>
                  <a:tcPr marL="37402" marR="37402" marT="0" marB="0">
                    <a:solidFill>
                      <a:schemeClr val="tx1">
                        <a:lumMod val="85000"/>
                      </a:schemeClr>
                    </a:solidFill>
                  </a:tcPr>
                </a:tc>
                <a:tc>
                  <a:txBody>
                    <a:bodyPr/>
                    <a:lstStyle/>
                    <a:p>
                      <a:endParaRPr lang="fr-FR" dirty="0">
                        <a:highlight>
                          <a:srgbClr val="C0C0C0"/>
                        </a:highlight>
                      </a:endParaRPr>
                    </a:p>
                  </a:txBody>
                  <a:tcPr marL="37402" marR="37402" marT="0" marB="0">
                    <a:solidFill>
                      <a:schemeClr val="tx1">
                        <a:lumMod val="85000"/>
                      </a:schemeClr>
                    </a:solidFill>
                  </a:tcPr>
                </a:tc>
                <a:tc>
                  <a:txBody>
                    <a:bodyPr/>
                    <a:lstStyle/>
                    <a:p>
                      <a:endParaRPr lang="fr-FR" dirty="0">
                        <a:highlight>
                          <a:srgbClr val="C0C0C0"/>
                        </a:highlight>
                      </a:endParaRPr>
                    </a:p>
                  </a:txBody>
                  <a:tcPr marL="37402" marR="37402" marT="0" marB="0">
                    <a:solidFill>
                      <a:schemeClr val="tx1">
                        <a:lumMod val="85000"/>
                      </a:schemeClr>
                    </a:solidFill>
                  </a:tcPr>
                </a:tc>
                <a:extLst>
                  <a:ext uri="{0D108BD9-81ED-4DB2-BD59-A6C34878D82A}">
                    <a16:rowId xmlns:a16="http://schemas.microsoft.com/office/drawing/2014/main" val="1128676021"/>
                  </a:ext>
                </a:extLst>
              </a:tr>
            </a:tbl>
          </a:graphicData>
        </a:graphic>
      </p:graphicFrame>
    </p:spTree>
    <p:extLst>
      <p:ext uri="{BB962C8B-B14F-4D97-AF65-F5344CB8AC3E}">
        <p14:creationId xmlns:p14="http://schemas.microsoft.com/office/powerpoint/2010/main" val="1640628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B72AF-7CE0-4BDC-897C-F96836B27DAF}"/>
              </a:ext>
            </a:extLst>
          </p:cNvPr>
          <p:cNvSpPr>
            <a:spLocks noGrp="1"/>
          </p:cNvSpPr>
          <p:nvPr>
            <p:ph type="title"/>
          </p:nvPr>
        </p:nvSpPr>
        <p:spPr/>
        <p:txBody>
          <a:bodyPr/>
          <a:lstStyle/>
          <a:p>
            <a:r>
              <a:rPr lang="fr-FR" dirty="0"/>
              <a:t>La Fréquence Cardiaque</a:t>
            </a:r>
          </a:p>
        </p:txBody>
      </p:sp>
      <p:sp>
        <p:nvSpPr>
          <p:cNvPr id="3" name="Espace réservé du texte 2">
            <a:extLst>
              <a:ext uri="{FF2B5EF4-FFF2-40B4-BE49-F238E27FC236}">
                <a16:creationId xmlns:a16="http://schemas.microsoft.com/office/drawing/2014/main" id="{7BBF7C8E-F644-4845-9C31-D049FFF3A3FD}"/>
              </a:ext>
            </a:extLst>
          </p:cNvPr>
          <p:cNvSpPr>
            <a:spLocks noGrp="1"/>
          </p:cNvSpPr>
          <p:nvPr>
            <p:ph type="body" idx="1"/>
          </p:nvPr>
        </p:nvSpPr>
        <p:spPr/>
        <p:txBody>
          <a:bodyPr>
            <a:normAutofit/>
          </a:bodyPr>
          <a:lstStyle/>
          <a:p>
            <a:pPr algn="l"/>
            <a:r>
              <a:rPr lang="fr-FR" dirty="0"/>
              <a:t>La fréquence cardiaque que vous rencontrerez régulièrement sous la forme écrite “FC” est en fait le nombre de battements de votre cœur (= pulsations) par minute. Elle se compte donc en battements par minute (= BPM).</a:t>
            </a:r>
          </a:p>
        </p:txBody>
      </p:sp>
      <p:sp>
        <p:nvSpPr>
          <p:cNvPr id="4" name="ZoneTexte 3">
            <a:extLst>
              <a:ext uri="{FF2B5EF4-FFF2-40B4-BE49-F238E27FC236}">
                <a16:creationId xmlns:a16="http://schemas.microsoft.com/office/drawing/2014/main" id="{69F16FA3-8EEB-4EF0-86BB-4766950541B0}"/>
              </a:ext>
            </a:extLst>
          </p:cNvPr>
          <p:cNvSpPr txBox="1"/>
          <p:nvPr/>
        </p:nvSpPr>
        <p:spPr>
          <a:xfrm>
            <a:off x="10079182" y="477982"/>
            <a:ext cx="1184563" cy="369332"/>
          </a:xfrm>
          <a:prstGeom prst="rect">
            <a:avLst/>
          </a:prstGeom>
          <a:noFill/>
        </p:spPr>
        <p:txBody>
          <a:bodyPr wrap="square" rtlCol="0">
            <a:spAutoFit/>
          </a:bodyPr>
          <a:lstStyle/>
          <a:p>
            <a:r>
              <a:rPr lang="fr-FR" i="1" dirty="0">
                <a:solidFill>
                  <a:schemeClr val="accent1">
                    <a:lumMod val="60000"/>
                    <a:lumOff val="40000"/>
                  </a:schemeClr>
                </a:solidFill>
              </a:rPr>
              <a:t>Jeudi AM</a:t>
            </a:r>
          </a:p>
        </p:txBody>
      </p:sp>
      <p:sp>
        <p:nvSpPr>
          <p:cNvPr id="5" name="Rectangle 4">
            <a:extLst>
              <a:ext uri="{FF2B5EF4-FFF2-40B4-BE49-F238E27FC236}">
                <a16:creationId xmlns:a16="http://schemas.microsoft.com/office/drawing/2014/main" id="{86BAEBAA-7EAC-4A4B-B2E5-1D816F66DFCF}"/>
              </a:ext>
            </a:extLst>
          </p:cNvPr>
          <p:cNvSpPr/>
          <p:nvPr/>
        </p:nvSpPr>
        <p:spPr>
          <a:xfrm>
            <a:off x="10702020" y="3150816"/>
            <a:ext cx="631904" cy="369332"/>
          </a:xfrm>
          <a:prstGeom prst="rect">
            <a:avLst/>
          </a:prstGeom>
        </p:spPr>
        <p:txBody>
          <a:bodyPr wrap="none">
            <a:spAutoFit/>
          </a:bodyPr>
          <a:lstStyle/>
          <a:p>
            <a:r>
              <a:rPr lang="fr-FR" i="1" dirty="0">
                <a:solidFill>
                  <a:schemeClr val="accent1">
                    <a:lumMod val="60000"/>
                    <a:lumOff val="40000"/>
                  </a:schemeClr>
                </a:solidFill>
              </a:rPr>
              <a:t>Nico</a:t>
            </a:r>
          </a:p>
        </p:txBody>
      </p:sp>
    </p:spTree>
    <p:extLst>
      <p:ext uri="{BB962C8B-B14F-4D97-AF65-F5344CB8AC3E}">
        <p14:creationId xmlns:p14="http://schemas.microsoft.com/office/powerpoint/2010/main" val="387378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a:latin typeface="Trebuchet MS"/>
                <a:cs typeface="Trebuchet MS"/>
              </a:rPr>
              <a:t>PARTICULARITES DU STEP EN CP5</a:t>
            </a:r>
          </a:p>
        </p:txBody>
      </p:sp>
      <p:sp>
        <p:nvSpPr>
          <p:cNvPr id="3" name="Espace réservé du contenu 2"/>
          <p:cNvSpPr>
            <a:spLocks noGrp="1"/>
          </p:cNvSpPr>
          <p:nvPr>
            <p:ph idx="1"/>
          </p:nvPr>
        </p:nvSpPr>
        <p:spPr>
          <a:xfrm>
            <a:off x="680321" y="2057399"/>
            <a:ext cx="9613861" cy="4634345"/>
          </a:xfrm>
        </p:spPr>
        <p:txBody>
          <a:bodyPr>
            <a:normAutofit/>
          </a:bodyPr>
          <a:lstStyle/>
          <a:p>
            <a:pPr marL="0" indent="0">
              <a:buNone/>
            </a:pPr>
            <a:r>
              <a:rPr lang="fr-FR" sz="1600" dirty="0">
                <a:solidFill>
                  <a:srgbClr val="FFFF00"/>
                </a:solidFill>
                <a:latin typeface="Trebuchet MS"/>
                <a:cs typeface="Trebuchet MS"/>
              </a:rPr>
              <a:t>POUR L’ELEVE:</a:t>
            </a:r>
          </a:p>
          <a:p>
            <a:pPr marL="0" indent="0">
              <a:buNone/>
            </a:pPr>
            <a:r>
              <a:rPr lang="fr-FR" sz="1600" dirty="0">
                <a:latin typeface="Trebuchet MS"/>
                <a:cs typeface="Trebuchet MS"/>
              </a:rPr>
              <a:t>Il s’agit d’une motricité spécifique plus complexe qui aborde davantage les notions de dissociation et coordination motrices mais également de rythme.</a:t>
            </a:r>
          </a:p>
          <a:p>
            <a:pPr marL="0" indent="0">
              <a:buNone/>
            </a:pPr>
            <a:r>
              <a:rPr lang="fr-FR" sz="1600" dirty="0">
                <a:latin typeface="Trebuchet MS"/>
                <a:cs typeface="Trebuchet MS"/>
              </a:rPr>
              <a:t>Par rapport à un cycle de course de durée, les efforts sont masqués.</a:t>
            </a:r>
          </a:p>
          <a:p>
            <a:pPr marL="0" indent="0">
              <a:buNone/>
            </a:pPr>
            <a:endParaRPr lang="fr-FR" sz="1600" dirty="0">
              <a:latin typeface="Trebuchet MS"/>
              <a:cs typeface="Trebuchet MS"/>
            </a:endParaRPr>
          </a:p>
          <a:p>
            <a:pPr marL="0" indent="0">
              <a:buNone/>
            </a:pPr>
            <a:r>
              <a:rPr lang="fr-FR" sz="1600" dirty="0">
                <a:solidFill>
                  <a:srgbClr val="FFFF00"/>
                </a:solidFill>
                <a:latin typeface="Trebuchet MS"/>
                <a:cs typeface="Trebuchet MS"/>
              </a:rPr>
              <a:t>POUR L’ENSEIGNANT:</a:t>
            </a:r>
          </a:p>
          <a:p>
            <a:pPr marL="0" indent="0">
              <a:buNone/>
            </a:pPr>
            <a:r>
              <a:rPr lang="fr-FR" sz="1600" dirty="0">
                <a:latin typeface="Trebuchet MS"/>
                <a:cs typeface="Trebuchet MS"/>
              </a:rPr>
              <a:t>Il faut des prérequis pour l’enseignant: connaissances de quelques pas de bases, de notions rythmiques… </a:t>
            </a:r>
          </a:p>
          <a:p>
            <a:pPr marL="0" indent="0">
              <a:buNone/>
            </a:pPr>
            <a:r>
              <a:rPr lang="fr-FR" sz="1600" dirty="0">
                <a:latin typeface="Trebuchet MS"/>
                <a:cs typeface="Trebuchet MS"/>
              </a:rPr>
              <a:t>Gestion de plusieurs paramètres au sein d’une même séance: les 3 mobiles, la musique, la prise en compte des temps de travail et de repos, les différents type d’efforts, la FC.</a:t>
            </a:r>
          </a:p>
          <a:p>
            <a:pPr marL="0" indent="0">
              <a:buNone/>
            </a:pPr>
            <a:r>
              <a:rPr lang="fr-FR" sz="1600" dirty="0">
                <a:latin typeface="Trebuchet MS"/>
                <a:cs typeface="Trebuchet MS"/>
              </a:rPr>
              <a:t>Adhérence des élèves par rapport au côté ludique, activité attrayante, artistique qui laisse libre cours à la créativité.</a:t>
            </a:r>
          </a:p>
          <a:p>
            <a:pPr marL="0" indent="0">
              <a:buNone/>
            </a:pPr>
            <a:r>
              <a:rPr lang="fr-FR" sz="1600" dirty="0">
                <a:latin typeface="Trebuchet MS"/>
                <a:cs typeface="Trebuchet MS"/>
              </a:rPr>
              <a:t>La musique: support indispensable de l’activité est une source de motivation importante pour les élèves.</a:t>
            </a:r>
          </a:p>
        </p:txBody>
      </p:sp>
      <p:pic>
        <p:nvPicPr>
          <p:cNvPr id="9" name="Graphique 8" descr="Visage souriant noir">
            <a:extLst>
              <a:ext uri="{FF2B5EF4-FFF2-40B4-BE49-F238E27FC236}">
                <a16:creationId xmlns:a16="http://schemas.microsoft.com/office/drawing/2014/main" id="{C45ABD7E-F34B-451C-A5B7-D4317803B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568" y="2925491"/>
            <a:ext cx="317311" cy="317311"/>
          </a:xfrm>
          <a:prstGeom prst="rect">
            <a:avLst/>
          </a:prstGeom>
        </p:spPr>
      </p:pic>
      <p:pic>
        <p:nvPicPr>
          <p:cNvPr id="11" name="Graphique 10" descr="Visage souriant noir">
            <a:extLst>
              <a:ext uri="{FF2B5EF4-FFF2-40B4-BE49-F238E27FC236}">
                <a16:creationId xmlns:a16="http://schemas.microsoft.com/office/drawing/2014/main" id="{9E8BD055-E49E-45F4-B6B7-D8EDED59E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008" y="5139608"/>
            <a:ext cx="317311" cy="317311"/>
          </a:xfrm>
          <a:prstGeom prst="rect">
            <a:avLst/>
          </a:prstGeom>
        </p:spPr>
      </p:pic>
      <p:pic>
        <p:nvPicPr>
          <p:cNvPr id="12" name="Graphique 11" descr="Visage souriant noir">
            <a:extLst>
              <a:ext uri="{FF2B5EF4-FFF2-40B4-BE49-F238E27FC236}">
                <a16:creationId xmlns:a16="http://schemas.microsoft.com/office/drawing/2014/main" id="{436FD75B-CD74-4BC0-84A9-2EFAB206E6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6568" y="5663959"/>
            <a:ext cx="317311" cy="317311"/>
          </a:xfrm>
          <a:prstGeom prst="rect">
            <a:avLst/>
          </a:prstGeom>
        </p:spPr>
      </p:pic>
      <p:pic>
        <p:nvPicPr>
          <p:cNvPr id="16" name="Graphique 15" descr="Visage triste blanc">
            <a:extLst>
              <a:ext uri="{FF2B5EF4-FFF2-40B4-BE49-F238E27FC236}">
                <a16:creationId xmlns:a16="http://schemas.microsoft.com/office/drawing/2014/main" id="{3FBBC003-7045-4B99-83C4-AC0966CC8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010" y="2405506"/>
            <a:ext cx="317311" cy="317311"/>
          </a:xfrm>
          <a:prstGeom prst="rect">
            <a:avLst/>
          </a:prstGeom>
        </p:spPr>
      </p:pic>
      <p:pic>
        <p:nvPicPr>
          <p:cNvPr id="19" name="Graphique 18" descr="Visage triste blanc">
            <a:extLst>
              <a:ext uri="{FF2B5EF4-FFF2-40B4-BE49-F238E27FC236}">
                <a16:creationId xmlns:a16="http://schemas.microsoft.com/office/drawing/2014/main" id="{95441864-70B8-4AA0-99FE-D300B561D5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008" y="4578505"/>
            <a:ext cx="317311" cy="317311"/>
          </a:xfrm>
          <a:prstGeom prst="rect">
            <a:avLst/>
          </a:prstGeom>
        </p:spPr>
      </p:pic>
      <p:pic>
        <p:nvPicPr>
          <p:cNvPr id="20" name="Graphique 19" descr="Visage triste blanc">
            <a:extLst>
              <a:ext uri="{FF2B5EF4-FFF2-40B4-BE49-F238E27FC236}">
                <a16:creationId xmlns:a16="http://schemas.microsoft.com/office/drawing/2014/main" id="{CD884774-FD14-46C5-9943-D721E28BC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009" y="3979437"/>
            <a:ext cx="317311" cy="317311"/>
          </a:xfrm>
          <a:prstGeom prst="rect">
            <a:avLst/>
          </a:prstGeom>
        </p:spPr>
      </p:pic>
    </p:spTree>
    <p:extLst>
      <p:ext uri="{BB962C8B-B14F-4D97-AF65-F5344CB8AC3E}">
        <p14:creationId xmlns:p14="http://schemas.microsoft.com/office/powerpoint/2010/main" val="2185531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07AF24-3FBC-4C3E-ADC5-2C88F570C3F8}"/>
              </a:ext>
            </a:extLst>
          </p:cNvPr>
          <p:cNvSpPr>
            <a:spLocks noGrp="1"/>
          </p:cNvSpPr>
          <p:nvPr>
            <p:ph type="title"/>
          </p:nvPr>
        </p:nvSpPr>
        <p:spPr/>
        <p:txBody>
          <a:bodyPr/>
          <a:lstStyle/>
          <a:p>
            <a:r>
              <a:rPr lang="fr-FR" dirty="0"/>
              <a:t>A quoi sert la FC?</a:t>
            </a:r>
          </a:p>
        </p:txBody>
      </p:sp>
      <p:sp>
        <p:nvSpPr>
          <p:cNvPr id="3" name="Espace réservé du texte 2">
            <a:extLst>
              <a:ext uri="{FF2B5EF4-FFF2-40B4-BE49-F238E27FC236}">
                <a16:creationId xmlns:a16="http://schemas.microsoft.com/office/drawing/2014/main" id="{07A48989-6731-45BC-BE0A-4FC521CBBE15}"/>
              </a:ext>
            </a:extLst>
          </p:cNvPr>
          <p:cNvSpPr>
            <a:spLocks noGrp="1"/>
          </p:cNvSpPr>
          <p:nvPr>
            <p:ph type="body" idx="1"/>
          </p:nvPr>
        </p:nvSpPr>
        <p:spPr/>
        <p:txBody>
          <a:bodyPr>
            <a:normAutofit/>
          </a:bodyPr>
          <a:lstStyle/>
          <a:p>
            <a:pPr algn="l"/>
            <a:r>
              <a:rPr lang="fr-FR" dirty="0"/>
              <a:t>La fréquence cardiaque nous montre l’activité et surtout l’intensité avec laquelle notre cœur travaille. Cela va donc vous permettre d’avoir un indicateur sur l’intensité de vos entraînements. Elle permettra ensuite d’établir vos zones d’intensités personnelles sur base de cette fréquence cardiaque maximale et donc de suivre un plan d’entraînement plus personnalisé et précis.</a:t>
            </a:r>
          </a:p>
        </p:txBody>
      </p:sp>
    </p:spTree>
    <p:extLst>
      <p:ext uri="{BB962C8B-B14F-4D97-AF65-F5344CB8AC3E}">
        <p14:creationId xmlns:p14="http://schemas.microsoft.com/office/powerpoint/2010/main" val="1538115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277FF-7C6A-48D3-B5D3-C8E970DA670E}"/>
              </a:ext>
            </a:extLst>
          </p:cNvPr>
          <p:cNvSpPr>
            <a:spLocks noGrp="1"/>
          </p:cNvSpPr>
          <p:nvPr>
            <p:ph type="title"/>
          </p:nvPr>
        </p:nvSpPr>
        <p:spPr/>
        <p:txBody>
          <a:bodyPr/>
          <a:lstStyle/>
          <a:p>
            <a:r>
              <a:rPr lang="fr-FR" dirty="0"/>
              <a:t>Comment mesurer le rythme cardiaque en STEP?</a:t>
            </a:r>
          </a:p>
        </p:txBody>
      </p:sp>
      <p:sp>
        <p:nvSpPr>
          <p:cNvPr id="3" name="Espace réservé du texte 2">
            <a:extLst>
              <a:ext uri="{FF2B5EF4-FFF2-40B4-BE49-F238E27FC236}">
                <a16:creationId xmlns:a16="http://schemas.microsoft.com/office/drawing/2014/main" id="{705DF2E7-BC3C-4725-9995-58403F0A8713}"/>
              </a:ext>
            </a:extLst>
          </p:cNvPr>
          <p:cNvSpPr>
            <a:spLocks noGrp="1"/>
          </p:cNvSpPr>
          <p:nvPr>
            <p:ph type="body" idx="1"/>
          </p:nvPr>
        </p:nvSpPr>
        <p:spPr/>
        <p:txBody>
          <a:bodyPr>
            <a:normAutofit fontScale="85000" lnSpcReduction="10000"/>
          </a:bodyPr>
          <a:lstStyle/>
          <a:p>
            <a:pPr algn="l"/>
            <a:r>
              <a:rPr lang="fr-FR" dirty="0"/>
              <a:t>Il existe plusieurs façons de mesurer le rythme cardiaque mais voici les deux que nous utiliserons avec nos élèves :</a:t>
            </a:r>
          </a:p>
          <a:p>
            <a:pPr marL="342900" indent="-342900" algn="l">
              <a:buFont typeface="Wingdings" panose="05000000000000000000" pitchFamily="2" charset="2"/>
              <a:buChar char="v"/>
            </a:pPr>
            <a:r>
              <a:rPr lang="fr-FR" dirty="0"/>
              <a:t>le cardiofréquencemètre : vous pouvez ainsi voir votre FC instantanée !</a:t>
            </a:r>
          </a:p>
          <a:p>
            <a:pPr marL="342900" indent="-342900" algn="l">
              <a:buFont typeface="Wingdings" panose="05000000000000000000" pitchFamily="2" charset="2"/>
              <a:buChar char="v"/>
            </a:pPr>
            <a:r>
              <a:rPr lang="fr-FR" dirty="0"/>
              <a:t>la prise manuelle du pouls : souvent au niveau du coup (sur l’artère carotide) ou au niveau du poignet (pouls radial). Astuce : prenez le nombre de battements durant 10 ou 15 secondes puis multipliez le résultat respectivement par 6 ou par 4 pour avoir le nombre de vos BPM</a:t>
            </a:r>
          </a:p>
          <a:p>
            <a:pPr algn="l"/>
            <a:endParaRPr lang="fr-FR" dirty="0"/>
          </a:p>
        </p:txBody>
      </p:sp>
    </p:spTree>
    <p:extLst>
      <p:ext uri="{BB962C8B-B14F-4D97-AF65-F5344CB8AC3E}">
        <p14:creationId xmlns:p14="http://schemas.microsoft.com/office/powerpoint/2010/main" val="3404243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C4D60-F963-451D-8C3D-E9689B7CE94B}"/>
              </a:ext>
            </a:extLst>
          </p:cNvPr>
          <p:cNvSpPr>
            <a:spLocks noGrp="1"/>
          </p:cNvSpPr>
          <p:nvPr>
            <p:ph type="title"/>
          </p:nvPr>
        </p:nvSpPr>
        <p:spPr/>
        <p:txBody>
          <a:bodyPr/>
          <a:lstStyle/>
          <a:p>
            <a:r>
              <a:rPr lang="fr-FR" dirty="0"/>
              <a:t>Quelles normes sur la FC?</a:t>
            </a:r>
          </a:p>
        </p:txBody>
      </p:sp>
      <p:sp>
        <p:nvSpPr>
          <p:cNvPr id="3" name="Espace réservé du texte 2">
            <a:extLst>
              <a:ext uri="{FF2B5EF4-FFF2-40B4-BE49-F238E27FC236}">
                <a16:creationId xmlns:a16="http://schemas.microsoft.com/office/drawing/2014/main" id="{A5D3B4ED-9F5A-490A-82F9-905B984AAEF0}"/>
              </a:ext>
            </a:extLst>
          </p:cNvPr>
          <p:cNvSpPr>
            <a:spLocks noGrp="1"/>
          </p:cNvSpPr>
          <p:nvPr>
            <p:ph type="body" idx="1"/>
          </p:nvPr>
        </p:nvSpPr>
        <p:spPr/>
        <p:txBody>
          <a:bodyPr>
            <a:normAutofit fontScale="92500" lnSpcReduction="20000"/>
          </a:bodyPr>
          <a:lstStyle/>
          <a:p>
            <a:pPr algn="l"/>
            <a:r>
              <a:rPr lang="fr-FR" dirty="0"/>
              <a:t>Il faut savoir qu’en tant qu’être humain, normalement, notre FC au repos (lorsqu’on est inactif) diminue plus nous avançons en âge. Ainsi notre FC au repos est d’environ 120 à 160 BPM à la naissance puis diminue petit à petit jusqu’à 55 à 65 BPM pour la FC au repos des personnes âgées.</a:t>
            </a:r>
          </a:p>
          <a:p>
            <a:pPr algn="l"/>
            <a:r>
              <a:rPr lang="fr-FR" dirty="0"/>
              <a:t>La FC au repos d’un adulte normal est de 70 à 80 BPM. Mais dans le cas d’un adulte sportif et entraîné, cette FC au repos peut descendre bien plus bas (entre 40 et 60 BPM).</a:t>
            </a:r>
          </a:p>
          <a:p>
            <a:endParaRPr lang="fr-FR" dirty="0"/>
          </a:p>
        </p:txBody>
      </p:sp>
    </p:spTree>
    <p:extLst>
      <p:ext uri="{BB962C8B-B14F-4D97-AF65-F5344CB8AC3E}">
        <p14:creationId xmlns:p14="http://schemas.microsoft.com/office/powerpoint/2010/main" val="3140011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E77A2B-6A0F-4E59-B0C6-64F8E060CB25}"/>
              </a:ext>
            </a:extLst>
          </p:cNvPr>
          <p:cNvSpPr>
            <a:spLocks noGrp="1"/>
          </p:cNvSpPr>
          <p:nvPr>
            <p:ph type="title"/>
          </p:nvPr>
        </p:nvSpPr>
        <p:spPr/>
        <p:txBody>
          <a:bodyPr/>
          <a:lstStyle/>
          <a:p>
            <a:r>
              <a:rPr lang="fr-FR" dirty="0"/>
              <a:t>Comment mesurer la FC?</a:t>
            </a:r>
          </a:p>
        </p:txBody>
      </p:sp>
      <p:sp>
        <p:nvSpPr>
          <p:cNvPr id="3" name="Espace réservé du texte 2">
            <a:extLst>
              <a:ext uri="{FF2B5EF4-FFF2-40B4-BE49-F238E27FC236}">
                <a16:creationId xmlns:a16="http://schemas.microsoft.com/office/drawing/2014/main" id="{2898FCF5-6624-4BBE-8AB2-11511A398C5F}"/>
              </a:ext>
            </a:extLst>
          </p:cNvPr>
          <p:cNvSpPr>
            <a:spLocks noGrp="1"/>
          </p:cNvSpPr>
          <p:nvPr>
            <p:ph type="body" idx="1"/>
          </p:nvPr>
        </p:nvSpPr>
        <p:spPr>
          <a:xfrm>
            <a:off x="680322" y="4232170"/>
            <a:ext cx="9613860" cy="2418011"/>
          </a:xfrm>
        </p:spPr>
        <p:txBody>
          <a:bodyPr>
            <a:normAutofit/>
          </a:bodyPr>
          <a:lstStyle/>
          <a:p>
            <a:pPr algn="l"/>
            <a:r>
              <a:rPr lang="fr-FR" sz="1600" dirty="0"/>
              <a:t>Il y a plusieurs manières de la calculer et certaines méthodes sont plus fiables que d’autres. Voici celles qui sont le plus souvent rencontrées :</a:t>
            </a:r>
          </a:p>
          <a:p>
            <a:pPr marL="285750" indent="-285750" algn="l">
              <a:buFont typeface="Wingdings" panose="05000000000000000000" pitchFamily="2" charset="2"/>
              <a:buChar char="v"/>
            </a:pPr>
            <a:r>
              <a:rPr lang="fr-FR" sz="1600" dirty="0"/>
              <a:t>La formule 220-âge : exemple si vous avez 35 ans : 220-35 = FC max (théorique) 185. Cette formule est très répandue et pourtant peu fiable car sa marge d’erreur est grande et elle ne correspond qu’à une partie de la population… D’ailleurs, cette formule vaut uniquement pour les hommes car pour les femmes, c’est 226-âge.</a:t>
            </a:r>
          </a:p>
          <a:p>
            <a:pPr marL="285750" indent="-285750" algn="l">
              <a:buFont typeface="Wingdings" panose="05000000000000000000" pitchFamily="2" charset="2"/>
              <a:buChar char="v"/>
            </a:pPr>
            <a:r>
              <a:rPr lang="fr-FR" sz="1600" dirty="0"/>
              <a:t>La formule 191,5 – (0,007 x âge²) : exemple si vous avez 35 ans : 191,5 – (0,007 x 35²) = 191,5 – 8,5 = 183. Cette formule beaucoup moins connue est déjà beaucoup plus fiable et valide.</a:t>
            </a:r>
          </a:p>
          <a:p>
            <a:endParaRPr lang="fr-FR" dirty="0"/>
          </a:p>
        </p:txBody>
      </p:sp>
    </p:spTree>
    <p:extLst>
      <p:ext uri="{BB962C8B-B14F-4D97-AF65-F5344CB8AC3E}">
        <p14:creationId xmlns:p14="http://schemas.microsoft.com/office/powerpoint/2010/main" val="901560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10C4C-C591-44F5-AF7B-17AA481F0106}"/>
              </a:ext>
            </a:extLst>
          </p:cNvPr>
          <p:cNvSpPr>
            <a:spLocks noGrp="1"/>
          </p:cNvSpPr>
          <p:nvPr>
            <p:ph type="title"/>
          </p:nvPr>
        </p:nvSpPr>
        <p:spPr/>
        <p:txBody>
          <a:bodyPr/>
          <a:lstStyle/>
          <a:p>
            <a:r>
              <a:rPr lang="fr-FR" dirty="0"/>
              <a:t>Comment calculer les zones cardiaques?</a:t>
            </a:r>
          </a:p>
        </p:txBody>
      </p:sp>
      <p:sp>
        <p:nvSpPr>
          <p:cNvPr id="3" name="Espace réservé du texte 2">
            <a:extLst>
              <a:ext uri="{FF2B5EF4-FFF2-40B4-BE49-F238E27FC236}">
                <a16:creationId xmlns:a16="http://schemas.microsoft.com/office/drawing/2014/main" id="{52417D91-D3BE-4D69-82B1-6BCE176B1867}"/>
              </a:ext>
            </a:extLst>
          </p:cNvPr>
          <p:cNvSpPr>
            <a:spLocks noGrp="1"/>
          </p:cNvSpPr>
          <p:nvPr>
            <p:ph type="body" idx="1"/>
          </p:nvPr>
        </p:nvSpPr>
        <p:spPr/>
        <p:txBody>
          <a:bodyPr>
            <a:normAutofit/>
          </a:bodyPr>
          <a:lstStyle/>
          <a:p>
            <a:pPr algn="l"/>
            <a:r>
              <a:rPr lang="fr-FR" dirty="0"/>
              <a:t>Nous avons adapté un tableau, en rapport avec les textes, avec des zones cardiaques que vous pourrez utiliser afin d’optimiser les entraînements et assurer ainsi de meilleures performances, ce même si l’élève doit rester attentif aux sensations.</a:t>
            </a:r>
          </a:p>
        </p:txBody>
      </p:sp>
    </p:spTree>
    <p:extLst>
      <p:ext uri="{BB962C8B-B14F-4D97-AF65-F5344CB8AC3E}">
        <p14:creationId xmlns:p14="http://schemas.microsoft.com/office/powerpoint/2010/main" val="563851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8B3DD-3FFA-4203-AEF3-A5BBAC936B54}"/>
              </a:ext>
            </a:extLst>
          </p:cNvPr>
          <p:cNvSpPr>
            <a:spLocks noGrp="1"/>
          </p:cNvSpPr>
          <p:nvPr>
            <p:ph type="title"/>
          </p:nvPr>
        </p:nvSpPr>
        <p:spPr/>
        <p:txBody>
          <a:bodyPr>
            <a:normAutofit/>
          </a:bodyPr>
          <a:lstStyle/>
          <a:p>
            <a:r>
              <a:rPr lang="fr-FR" dirty="0"/>
              <a:t>Tableau des fréquences cardiaques </a:t>
            </a:r>
            <a:br>
              <a:rPr lang="fr-FR" dirty="0"/>
            </a:br>
            <a:r>
              <a:rPr lang="fr-FR" sz="2000" i="1" dirty="0">
                <a:solidFill>
                  <a:schemeClr val="tx1">
                    <a:lumMod val="65000"/>
                  </a:schemeClr>
                </a:solidFill>
              </a:rPr>
              <a:t>*pour un élève type de 17 ans </a:t>
            </a:r>
          </a:p>
        </p:txBody>
      </p:sp>
      <p:graphicFrame>
        <p:nvGraphicFramePr>
          <p:cNvPr id="5" name="Tableau 4">
            <a:extLst>
              <a:ext uri="{FF2B5EF4-FFF2-40B4-BE49-F238E27FC236}">
                <a16:creationId xmlns:a16="http://schemas.microsoft.com/office/drawing/2014/main" id="{7FF48CC7-E3B7-4973-A3A8-0C472233F3FE}"/>
              </a:ext>
            </a:extLst>
          </p:cNvPr>
          <p:cNvGraphicFramePr>
            <a:graphicFrameLocks noGrp="1"/>
          </p:cNvGraphicFramePr>
          <p:nvPr>
            <p:extLst>
              <p:ext uri="{D42A27DB-BD31-4B8C-83A1-F6EECF244321}">
                <p14:modId xmlns:p14="http://schemas.microsoft.com/office/powerpoint/2010/main" val="210401222"/>
              </p:ext>
            </p:extLst>
          </p:nvPr>
        </p:nvGraphicFramePr>
        <p:xfrm>
          <a:off x="1778925" y="2568633"/>
          <a:ext cx="7672645" cy="3536138"/>
        </p:xfrm>
        <a:graphic>
          <a:graphicData uri="http://schemas.openxmlformats.org/drawingml/2006/table">
            <a:tbl>
              <a:tblPr>
                <a:tableStyleId>{5C22544A-7EE6-4342-B048-85BDC9FD1C3A}</a:tableStyleId>
              </a:tblPr>
              <a:tblGrid>
                <a:gridCol w="1618357">
                  <a:extLst>
                    <a:ext uri="{9D8B030D-6E8A-4147-A177-3AD203B41FA5}">
                      <a16:colId xmlns:a16="http://schemas.microsoft.com/office/drawing/2014/main" val="327240015"/>
                    </a:ext>
                  </a:extLst>
                </a:gridCol>
                <a:gridCol w="2018096">
                  <a:extLst>
                    <a:ext uri="{9D8B030D-6E8A-4147-A177-3AD203B41FA5}">
                      <a16:colId xmlns:a16="http://schemas.microsoft.com/office/drawing/2014/main" val="1018193741"/>
                    </a:ext>
                  </a:extLst>
                </a:gridCol>
                <a:gridCol w="2018096">
                  <a:extLst>
                    <a:ext uri="{9D8B030D-6E8A-4147-A177-3AD203B41FA5}">
                      <a16:colId xmlns:a16="http://schemas.microsoft.com/office/drawing/2014/main" val="1044616422"/>
                    </a:ext>
                  </a:extLst>
                </a:gridCol>
                <a:gridCol w="2018096">
                  <a:extLst>
                    <a:ext uri="{9D8B030D-6E8A-4147-A177-3AD203B41FA5}">
                      <a16:colId xmlns:a16="http://schemas.microsoft.com/office/drawing/2014/main" val="2589346382"/>
                    </a:ext>
                  </a:extLst>
                </a:gridCol>
              </a:tblGrid>
              <a:tr h="306380">
                <a:tc gridSpan="4">
                  <a:txBody>
                    <a:bodyPr/>
                    <a:lstStyle/>
                    <a:p>
                      <a:pPr algn="ctr" fontAlgn="b"/>
                      <a:r>
                        <a:rPr lang="fr-FR" sz="1100" u="none" strike="noStrike" dirty="0">
                          <a:solidFill>
                            <a:srgbClr val="FF0000"/>
                          </a:solidFill>
                          <a:effectLst/>
                        </a:rPr>
                        <a:t>Formule de KARVONEN</a:t>
                      </a:r>
                      <a:endParaRPr lang="fr-FR" sz="1100" b="1" i="0" u="none" strike="noStrike" dirty="0">
                        <a:solidFill>
                          <a:srgbClr val="FF0000"/>
                        </a:solidFill>
                        <a:effectLst/>
                        <a:latin typeface="Calibri" panose="020F0502020204030204" pitchFamily="34" charset="0"/>
                      </a:endParaRPr>
                    </a:p>
                  </a:txBody>
                  <a:tcPr marL="7620" marR="7620" marT="762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22405016"/>
                  </a:ext>
                </a:extLst>
              </a:tr>
              <a:tr h="306380">
                <a:tc gridSpan="4">
                  <a:txBody>
                    <a:bodyPr/>
                    <a:lstStyle/>
                    <a:p>
                      <a:pPr algn="ctr" fontAlgn="b"/>
                      <a:r>
                        <a:rPr lang="fr-FR" sz="1100" u="none" strike="noStrike" dirty="0">
                          <a:solidFill>
                            <a:srgbClr val="FF0000"/>
                          </a:solidFill>
                          <a:effectLst/>
                        </a:rPr>
                        <a:t>FCE = FC au repos + (FC max - FC au repos) X (% de l'intensité de travail choisi)</a:t>
                      </a:r>
                      <a:endParaRPr lang="fr-FR" sz="1100" b="1" i="0" u="none" strike="noStrike" dirty="0">
                        <a:solidFill>
                          <a:srgbClr val="FF0000"/>
                        </a:solidFill>
                        <a:effectLst/>
                        <a:latin typeface="Calibri" panose="020F0502020204030204" pitchFamily="34" charset="0"/>
                      </a:endParaRPr>
                    </a:p>
                  </a:txBody>
                  <a:tcPr marL="7620" marR="7620" marT="7620" marB="0" anchor="b"/>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12385986"/>
                  </a:ext>
                </a:extLst>
              </a:tr>
              <a:tr h="970204">
                <a:tc>
                  <a:txBody>
                    <a:bodyPr/>
                    <a:lstStyle/>
                    <a:p>
                      <a:pPr algn="ctr" fontAlgn="ctr"/>
                      <a:r>
                        <a:rPr lang="fr-FR" sz="1100" u="none" strike="noStrike" dirty="0">
                          <a:solidFill>
                            <a:schemeClr val="accent5">
                              <a:lumMod val="75000"/>
                            </a:schemeClr>
                          </a:solidFill>
                          <a:effectLst/>
                        </a:rPr>
                        <a:t>POULS au repos</a:t>
                      </a:r>
                      <a:endParaRPr lang="fr-FR" sz="1100" b="0" i="0" u="none" strike="noStrike" dirty="0">
                        <a:solidFill>
                          <a:schemeClr val="accent5">
                            <a:lumMod val="75000"/>
                          </a:schemeClr>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COORDINATION</a:t>
                      </a:r>
                      <a:br>
                        <a:rPr lang="fr-FR" sz="1100" u="none" strike="noStrike" dirty="0">
                          <a:effectLst/>
                        </a:rPr>
                      </a:br>
                      <a:r>
                        <a:rPr lang="fr-FR" sz="1100" u="none" strike="noStrike" dirty="0">
                          <a:effectLst/>
                        </a:rPr>
                        <a:t>50 à 65%</a:t>
                      </a:r>
                      <a:endParaRPr lang="fr-FR" sz="1100" b="0" i="0" u="none" strike="noStrike" dirty="0">
                        <a:solidFill>
                          <a:srgbClr val="7030A0"/>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DUREE</a:t>
                      </a:r>
                      <a:br>
                        <a:rPr lang="fr-FR" sz="1100" u="none" strike="noStrike">
                          <a:effectLst/>
                        </a:rPr>
                      </a:br>
                      <a:r>
                        <a:rPr lang="fr-FR" sz="1100" u="none" strike="noStrike">
                          <a:effectLst/>
                        </a:rPr>
                        <a:t>70 à 85%</a:t>
                      </a:r>
                      <a:endParaRPr lang="fr-FR" sz="1100" b="0" i="0" u="none" strike="noStrike">
                        <a:solidFill>
                          <a:srgbClr val="00B05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INTENSITE</a:t>
                      </a:r>
                      <a:br>
                        <a:rPr lang="fr-FR" sz="1100" u="none" strike="noStrike" dirty="0">
                          <a:effectLst/>
                        </a:rPr>
                      </a:br>
                      <a:r>
                        <a:rPr lang="fr-FR" sz="1100" u="none" strike="noStrike" dirty="0">
                          <a:effectLst/>
                        </a:rPr>
                        <a:t>+ de 85%</a:t>
                      </a:r>
                      <a:endParaRPr lang="fr-FR" sz="1100" b="0"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77577368"/>
                  </a:ext>
                </a:extLst>
              </a:tr>
              <a:tr h="651058">
                <a:tc>
                  <a:txBody>
                    <a:bodyPr/>
                    <a:lstStyle/>
                    <a:p>
                      <a:pPr algn="ctr" fontAlgn="ctr"/>
                      <a:r>
                        <a:rPr lang="fr-FR" sz="1100" u="none" strike="noStrike" dirty="0">
                          <a:solidFill>
                            <a:schemeClr val="accent5">
                              <a:lumMod val="75000"/>
                            </a:schemeClr>
                          </a:solidFill>
                          <a:effectLst/>
                        </a:rPr>
                        <a:t>50 à 60 </a:t>
                      </a:r>
                      <a:r>
                        <a:rPr lang="fr-FR" sz="1100" u="none" strike="noStrike" dirty="0" err="1">
                          <a:solidFill>
                            <a:schemeClr val="accent5">
                              <a:lumMod val="75000"/>
                            </a:schemeClr>
                          </a:solidFill>
                          <a:effectLst/>
                        </a:rPr>
                        <a:t>puls</a:t>
                      </a:r>
                      <a:r>
                        <a:rPr lang="fr-FR" sz="1100" u="none" strike="noStrike" dirty="0">
                          <a:solidFill>
                            <a:schemeClr val="accent5">
                              <a:lumMod val="75000"/>
                            </a:schemeClr>
                          </a:solidFill>
                          <a:effectLst/>
                        </a:rPr>
                        <a:t>/min</a:t>
                      </a:r>
                      <a:endParaRPr lang="fr-FR" sz="1100" b="1" i="0" u="none" strike="noStrike" dirty="0">
                        <a:solidFill>
                          <a:schemeClr val="accent5">
                            <a:lumMod val="75000"/>
                          </a:schemeClr>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128 à 155</a:t>
                      </a:r>
                      <a:endParaRPr lang="fr-FR" sz="1100" b="0" i="0" u="none" strike="noStrike">
                        <a:solidFill>
                          <a:srgbClr val="7030A0"/>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160 à 184</a:t>
                      </a:r>
                      <a:endParaRPr lang="fr-FR" sz="1100" b="0" i="0" u="none" strike="noStrike">
                        <a:solidFill>
                          <a:srgbClr val="00B050"/>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plus de 184</a:t>
                      </a:r>
                      <a:endParaRPr lang="fr-FR" sz="11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81887845"/>
                  </a:ext>
                </a:extLst>
              </a:tr>
              <a:tr h="651058">
                <a:tc>
                  <a:txBody>
                    <a:bodyPr/>
                    <a:lstStyle/>
                    <a:p>
                      <a:pPr algn="ctr" fontAlgn="ctr"/>
                      <a:r>
                        <a:rPr lang="fr-FR" sz="1100" u="none" strike="noStrike" dirty="0">
                          <a:solidFill>
                            <a:schemeClr val="accent5">
                              <a:lumMod val="75000"/>
                            </a:schemeClr>
                          </a:solidFill>
                          <a:effectLst/>
                        </a:rPr>
                        <a:t>60 à 80 </a:t>
                      </a:r>
                      <a:r>
                        <a:rPr lang="fr-FR" sz="1100" u="none" strike="noStrike" dirty="0" err="1">
                          <a:solidFill>
                            <a:schemeClr val="accent5">
                              <a:lumMod val="75000"/>
                            </a:schemeClr>
                          </a:solidFill>
                          <a:effectLst/>
                        </a:rPr>
                        <a:t>puls</a:t>
                      </a:r>
                      <a:r>
                        <a:rPr lang="fr-FR" sz="1100" u="none" strike="noStrike" dirty="0">
                          <a:solidFill>
                            <a:schemeClr val="accent5">
                              <a:lumMod val="75000"/>
                            </a:schemeClr>
                          </a:solidFill>
                          <a:effectLst/>
                        </a:rPr>
                        <a:t>/min</a:t>
                      </a:r>
                      <a:endParaRPr lang="fr-FR" sz="1100" b="1" i="0" u="none" strike="noStrike" dirty="0">
                        <a:solidFill>
                          <a:schemeClr val="accent5">
                            <a:lumMod val="75000"/>
                          </a:schemeClr>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133 à 161</a:t>
                      </a:r>
                      <a:endParaRPr lang="fr-FR" sz="1100" b="0" i="0" u="none" strike="noStrike">
                        <a:solidFill>
                          <a:srgbClr val="7030A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162 à 187</a:t>
                      </a:r>
                      <a:endParaRPr lang="fr-FR" sz="11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plus de 187</a:t>
                      </a:r>
                      <a:endParaRPr lang="fr-FR" sz="11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80897201"/>
                  </a:ext>
                </a:extLst>
              </a:tr>
              <a:tr h="651058">
                <a:tc>
                  <a:txBody>
                    <a:bodyPr/>
                    <a:lstStyle/>
                    <a:p>
                      <a:pPr algn="ctr" fontAlgn="ctr"/>
                      <a:r>
                        <a:rPr lang="fr-FR" sz="1100" u="none" strike="noStrike" dirty="0">
                          <a:solidFill>
                            <a:schemeClr val="accent5">
                              <a:lumMod val="75000"/>
                            </a:schemeClr>
                          </a:solidFill>
                          <a:effectLst/>
                        </a:rPr>
                        <a:t>80 à 95 </a:t>
                      </a:r>
                      <a:r>
                        <a:rPr lang="fr-FR" sz="1100" u="none" strike="noStrike" dirty="0" err="1">
                          <a:solidFill>
                            <a:schemeClr val="accent5">
                              <a:lumMod val="75000"/>
                            </a:schemeClr>
                          </a:solidFill>
                          <a:effectLst/>
                        </a:rPr>
                        <a:t>puls</a:t>
                      </a:r>
                      <a:r>
                        <a:rPr lang="fr-FR" sz="1100" u="none" strike="noStrike" dirty="0">
                          <a:solidFill>
                            <a:schemeClr val="accent5">
                              <a:lumMod val="75000"/>
                            </a:schemeClr>
                          </a:solidFill>
                          <a:effectLst/>
                        </a:rPr>
                        <a:t>/min</a:t>
                      </a:r>
                      <a:endParaRPr lang="fr-FR" sz="1100" b="1" i="0" u="none" strike="noStrike" dirty="0">
                        <a:solidFill>
                          <a:schemeClr val="accent5">
                            <a:lumMod val="75000"/>
                          </a:schemeClr>
                        </a:solidFill>
                        <a:effectLst/>
                        <a:latin typeface="Calibri" panose="020F0502020204030204" pitchFamily="34" charset="0"/>
                      </a:endParaRPr>
                    </a:p>
                  </a:txBody>
                  <a:tcPr marL="7620" marR="7620" marT="7620" marB="0" anchor="ctr"/>
                </a:tc>
                <a:tc>
                  <a:txBody>
                    <a:bodyPr/>
                    <a:lstStyle/>
                    <a:p>
                      <a:pPr algn="ctr" fontAlgn="ctr"/>
                      <a:r>
                        <a:rPr lang="fr-FR" sz="1100" u="none" strike="noStrike">
                          <a:effectLst/>
                        </a:rPr>
                        <a:t>161 à 167</a:t>
                      </a:r>
                      <a:endParaRPr lang="fr-FR" sz="1100" b="0" i="0" u="none" strike="noStrike">
                        <a:solidFill>
                          <a:srgbClr val="7030A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168 à 189</a:t>
                      </a:r>
                      <a:endParaRPr lang="fr-FR" sz="1100" b="0" i="0" u="none" strike="noStrike" dirty="0">
                        <a:solidFill>
                          <a:srgbClr val="00B050"/>
                        </a:solidFill>
                        <a:effectLst/>
                        <a:latin typeface="Calibri" panose="020F0502020204030204" pitchFamily="34" charset="0"/>
                      </a:endParaRPr>
                    </a:p>
                  </a:txBody>
                  <a:tcPr marL="7620" marR="7620" marT="7620" marB="0" anchor="ctr"/>
                </a:tc>
                <a:tc>
                  <a:txBody>
                    <a:bodyPr/>
                    <a:lstStyle/>
                    <a:p>
                      <a:pPr algn="ctr" fontAlgn="ctr"/>
                      <a:r>
                        <a:rPr lang="fr-FR" sz="1100" u="none" strike="noStrike" dirty="0">
                          <a:effectLst/>
                        </a:rPr>
                        <a:t>plus de 189</a:t>
                      </a:r>
                      <a:endParaRPr lang="fr-FR" sz="1100" b="0" i="0" u="none" strike="noStrike" dirty="0">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47222853"/>
                  </a:ext>
                </a:extLst>
              </a:tr>
            </a:tbl>
          </a:graphicData>
        </a:graphic>
      </p:graphicFrame>
    </p:spTree>
    <p:extLst>
      <p:ext uri="{BB962C8B-B14F-4D97-AF65-F5344CB8AC3E}">
        <p14:creationId xmlns:p14="http://schemas.microsoft.com/office/powerpoint/2010/main" val="2767753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C7E238-0093-4C69-A00D-2557A9061575}"/>
              </a:ext>
            </a:extLst>
          </p:cNvPr>
          <p:cNvSpPr>
            <a:spLocks noGrp="1"/>
          </p:cNvSpPr>
          <p:nvPr>
            <p:ph type="title"/>
          </p:nvPr>
        </p:nvSpPr>
        <p:spPr/>
        <p:txBody>
          <a:bodyPr/>
          <a:lstStyle/>
          <a:p>
            <a:endParaRPr lang="fr-FR" dirty="0"/>
          </a:p>
        </p:txBody>
      </p:sp>
      <p:graphicFrame>
        <p:nvGraphicFramePr>
          <p:cNvPr id="16" name="Espace réservé du contenu 15">
            <a:extLst>
              <a:ext uri="{FF2B5EF4-FFF2-40B4-BE49-F238E27FC236}">
                <a16:creationId xmlns:a16="http://schemas.microsoft.com/office/drawing/2014/main" id="{7305C8CE-1069-47DD-B852-B93ABE317AD0}"/>
              </a:ext>
            </a:extLst>
          </p:cNvPr>
          <p:cNvGraphicFramePr>
            <a:graphicFrameLocks noGrp="1"/>
          </p:cNvGraphicFramePr>
          <p:nvPr>
            <p:ph idx="1"/>
            <p:extLst>
              <p:ext uri="{D42A27DB-BD31-4B8C-83A1-F6EECF244321}">
                <p14:modId xmlns:p14="http://schemas.microsoft.com/office/powerpoint/2010/main" val="1661906159"/>
              </p:ext>
            </p:extLst>
          </p:nvPr>
        </p:nvGraphicFramePr>
        <p:xfrm>
          <a:off x="105641" y="70110"/>
          <a:ext cx="11980717" cy="6737918"/>
        </p:xfrm>
        <a:graphic>
          <a:graphicData uri="http://schemas.openxmlformats.org/drawingml/2006/table">
            <a:tbl>
              <a:tblPr firstRow="1" firstCol="1" bandRow="1">
                <a:tableStyleId>{5C22544A-7EE6-4342-B048-85BDC9FD1C3A}</a:tableStyleId>
              </a:tblPr>
              <a:tblGrid>
                <a:gridCol w="1719444">
                  <a:extLst>
                    <a:ext uri="{9D8B030D-6E8A-4147-A177-3AD203B41FA5}">
                      <a16:colId xmlns:a16="http://schemas.microsoft.com/office/drawing/2014/main" val="960443433"/>
                    </a:ext>
                  </a:extLst>
                </a:gridCol>
                <a:gridCol w="3463323">
                  <a:extLst>
                    <a:ext uri="{9D8B030D-6E8A-4147-A177-3AD203B41FA5}">
                      <a16:colId xmlns:a16="http://schemas.microsoft.com/office/drawing/2014/main" val="2289810262"/>
                    </a:ext>
                  </a:extLst>
                </a:gridCol>
                <a:gridCol w="3233627">
                  <a:extLst>
                    <a:ext uri="{9D8B030D-6E8A-4147-A177-3AD203B41FA5}">
                      <a16:colId xmlns:a16="http://schemas.microsoft.com/office/drawing/2014/main" val="2291931232"/>
                    </a:ext>
                  </a:extLst>
                </a:gridCol>
                <a:gridCol w="1847324">
                  <a:extLst>
                    <a:ext uri="{9D8B030D-6E8A-4147-A177-3AD203B41FA5}">
                      <a16:colId xmlns:a16="http://schemas.microsoft.com/office/drawing/2014/main" val="1601070257"/>
                    </a:ext>
                  </a:extLst>
                </a:gridCol>
                <a:gridCol w="1716999">
                  <a:extLst>
                    <a:ext uri="{9D8B030D-6E8A-4147-A177-3AD203B41FA5}">
                      <a16:colId xmlns:a16="http://schemas.microsoft.com/office/drawing/2014/main" val="3737884144"/>
                    </a:ext>
                  </a:extLst>
                </a:gridCol>
              </a:tblGrid>
              <a:tr h="314031">
                <a:tc gridSpan="5">
                  <a:txBody>
                    <a:bodyPr/>
                    <a:lstStyle/>
                    <a:p>
                      <a:pPr algn="ctr">
                        <a:lnSpc>
                          <a:spcPct val="115000"/>
                        </a:lnSpc>
                        <a:spcAft>
                          <a:spcPts val="0"/>
                        </a:spcAft>
                        <a:tabLst>
                          <a:tab pos="1229995" algn="l"/>
                        </a:tabLst>
                      </a:pPr>
                      <a:r>
                        <a:rPr lang="fr-FR" sz="2000" dirty="0">
                          <a:effectLst/>
                        </a:rPr>
                        <a:t>JEUDI APRES MIDI, L’effort (Séance 1 : N3)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04131851"/>
                  </a:ext>
                </a:extLst>
              </a:tr>
              <a:tr h="341016">
                <a:tc>
                  <a:txBody>
                    <a:bodyPr/>
                    <a:lstStyle/>
                    <a:p>
                      <a:pPr algn="ctr">
                        <a:lnSpc>
                          <a:spcPct val="115000"/>
                        </a:lnSpc>
                        <a:spcAft>
                          <a:spcPts val="0"/>
                        </a:spcAft>
                        <a:tabLst>
                          <a:tab pos="1229995" algn="l"/>
                        </a:tabLst>
                      </a:pPr>
                      <a:r>
                        <a:rPr lang="fr-FR" sz="1050">
                          <a:effectLst/>
                        </a:rPr>
                        <a:t>Situations d’apprentissage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ctr">
                        <a:lnSpc>
                          <a:spcPct val="115000"/>
                        </a:lnSpc>
                        <a:spcAft>
                          <a:spcPts val="0"/>
                        </a:spcAft>
                        <a:tabLst>
                          <a:tab pos="1229995" algn="l"/>
                        </a:tabLst>
                      </a:pPr>
                      <a:r>
                        <a:rPr lang="fr-FR" sz="1050">
                          <a:effectLst/>
                        </a:rPr>
                        <a:t>Dispositifs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ctr">
                        <a:lnSpc>
                          <a:spcPct val="115000"/>
                        </a:lnSpc>
                        <a:spcAft>
                          <a:spcPts val="0"/>
                        </a:spcAft>
                        <a:tabLst>
                          <a:tab pos="1229995" algn="l"/>
                        </a:tabLst>
                      </a:pPr>
                      <a:r>
                        <a:rPr lang="fr-FR" sz="1050">
                          <a:effectLst/>
                        </a:rPr>
                        <a:t>Variables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ctr">
                        <a:lnSpc>
                          <a:spcPct val="115000"/>
                        </a:lnSpc>
                        <a:spcAft>
                          <a:spcPts val="0"/>
                        </a:spcAft>
                        <a:tabLst>
                          <a:tab pos="1229995" algn="l"/>
                        </a:tabLst>
                      </a:pPr>
                      <a:r>
                        <a:rPr lang="fr-FR" sz="1050">
                          <a:effectLst/>
                        </a:rPr>
                        <a:t>Critères de réussite ou de réalisation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ctr">
                        <a:lnSpc>
                          <a:spcPct val="115000"/>
                        </a:lnSpc>
                        <a:spcAft>
                          <a:spcPts val="0"/>
                        </a:spcAft>
                        <a:tabLst>
                          <a:tab pos="1229995" algn="l"/>
                        </a:tabLst>
                      </a:pPr>
                      <a:r>
                        <a:rPr lang="fr-FR" sz="1050">
                          <a:effectLst/>
                        </a:rPr>
                        <a:t>Thèmes travaillés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extLst>
                  <a:ext uri="{0D108BD9-81ED-4DB2-BD59-A6C34878D82A}">
                    <a16:rowId xmlns:a16="http://schemas.microsoft.com/office/drawing/2014/main" val="2647315384"/>
                  </a:ext>
                </a:extLst>
              </a:tr>
              <a:tr h="2278439">
                <a:tc>
                  <a:txBody>
                    <a:bodyPr/>
                    <a:lstStyle/>
                    <a:p>
                      <a:pPr>
                        <a:lnSpc>
                          <a:spcPct val="115000"/>
                        </a:lnSpc>
                        <a:spcAft>
                          <a:spcPts val="0"/>
                        </a:spcAft>
                        <a:tabLst>
                          <a:tab pos="1229995" algn="l"/>
                        </a:tabLst>
                      </a:pPr>
                      <a:r>
                        <a:rPr lang="fr-FR" sz="1050" dirty="0">
                          <a:effectLst/>
                        </a:rPr>
                        <a:t> </a:t>
                      </a:r>
                    </a:p>
                    <a:p>
                      <a:pPr>
                        <a:lnSpc>
                          <a:spcPct val="115000"/>
                        </a:lnSpc>
                        <a:spcAft>
                          <a:spcPts val="0"/>
                        </a:spcAft>
                        <a:tabLst>
                          <a:tab pos="1229995" algn="l"/>
                        </a:tabLst>
                      </a:pPr>
                      <a:r>
                        <a:rPr lang="fr-FR" sz="1050" dirty="0">
                          <a:effectLst/>
                        </a:rPr>
                        <a:t>Apprentissage BLOC C (funky) et D (</a:t>
                      </a:r>
                      <a:r>
                        <a:rPr lang="fr-FR" sz="1050" dirty="0" err="1">
                          <a:effectLst/>
                        </a:rPr>
                        <a:t>kuduro</a:t>
                      </a:r>
                      <a:r>
                        <a:rPr lang="fr-FR" sz="1050" dirty="0">
                          <a:effectLst/>
                        </a:rPr>
                        <a:t>)</a:t>
                      </a:r>
                    </a:p>
                    <a:p>
                      <a:pPr>
                        <a:lnSpc>
                          <a:spcPct val="115000"/>
                        </a:lnSpc>
                        <a:spcAft>
                          <a:spcPts val="0"/>
                        </a:spcAft>
                      </a:pPr>
                      <a:r>
                        <a:rPr lang="fr-FR" sz="1050" dirty="0">
                          <a:effectLst/>
                        </a:rPr>
                        <a:t> </a:t>
                      </a:r>
                    </a:p>
                    <a:p>
                      <a:pPr>
                        <a:lnSpc>
                          <a:spcPct val="115000"/>
                        </a:lnSpc>
                        <a:spcAft>
                          <a:spcPts val="0"/>
                        </a:spcAft>
                      </a:pPr>
                      <a:endParaRPr lang="fr-FR" sz="1050" dirty="0">
                        <a:effectLst/>
                      </a:endParaRPr>
                    </a:p>
                    <a:p>
                      <a:pPr>
                        <a:lnSpc>
                          <a:spcPct val="115000"/>
                        </a:lnSpc>
                        <a:spcAft>
                          <a:spcPts val="0"/>
                        </a:spcAft>
                      </a:pPr>
                      <a:endParaRPr lang="fr-FR" sz="1050" dirty="0">
                        <a:effectLst/>
                      </a:endParaRPr>
                    </a:p>
                    <a:p>
                      <a:pPr>
                        <a:lnSpc>
                          <a:spcPct val="115000"/>
                        </a:lnSpc>
                        <a:spcAft>
                          <a:spcPts val="0"/>
                        </a:spcAft>
                      </a:pPr>
                      <a:endParaRPr lang="fr-FR" sz="1050" dirty="0">
                        <a:effectLst/>
                      </a:endParaRPr>
                    </a:p>
                    <a:p>
                      <a:pPr>
                        <a:lnSpc>
                          <a:spcPct val="115000"/>
                        </a:lnSpc>
                        <a:spcAft>
                          <a:spcPts val="0"/>
                        </a:spcAft>
                      </a:pPr>
                      <a:endParaRPr lang="fr-FR" sz="1050" dirty="0">
                        <a:effectLst/>
                      </a:endParaRPr>
                    </a:p>
                    <a:p>
                      <a:pPr>
                        <a:lnSpc>
                          <a:spcPct val="115000"/>
                        </a:lnSpc>
                        <a:spcAft>
                          <a:spcPts val="0"/>
                        </a:spcAft>
                      </a:pPr>
                      <a:endParaRPr lang="fr-FR" sz="1050" dirty="0">
                        <a:effectLst/>
                      </a:endParaRPr>
                    </a:p>
                    <a:p>
                      <a:pPr algn="ctr">
                        <a:lnSpc>
                          <a:spcPct val="115000"/>
                        </a:lnSpc>
                        <a:spcAft>
                          <a:spcPts val="0"/>
                        </a:spcAft>
                      </a:pPr>
                      <a:r>
                        <a:rPr lang="fr-FR" sz="1050" dirty="0">
                          <a:effectLst/>
                        </a:rPr>
                        <a:t> </a:t>
                      </a:r>
                    </a:p>
                    <a:p>
                      <a:pPr algn="ctr">
                        <a:lnSpc>
                          <a:spcPct val="115000"/>
                        </a:lnSpc>
                        <a:spcAft>
                          <a:spcPts val="0"/>
                        </a:spcAft>
                      </a:pPr>
                      <a:r>
                        <a:rPr lang="fr-FR" sz="1050" dirty="0">
                          <a:effectLst/>
                        </a:rPr>
                        <a:t>Affichage A3 des noms des pas</a:t>
                      </a:r>
                    </a:p>
                    <a:p>
                      <a:pPr algn="ctr">
                        <a:lnSpc>
                          <a:spcPct val="115000"/>
                        </a:lnSpc>
                        <a:spcAft>
                          <a:spcPts val="0"/>
                        </a:spcAf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nSpc>
                          <a:spcPct val="115000"/>
                        </a:lnSpc>
                        <a:spcAft>
                          <a:spcPts val="0"/>
                        </a:spcAft>
                        <a:tabLst>
                          <a:tab pos="1229995" algn="l"/>
                        </a:tabLst>
                      </a:pPr>
                      <a:r>
                        <a:rPr lang="fr-FR" sz="1050" b="1" dirty="0">
                          <a:solidFill>
                            <a:srgbClr val="FFC000"/>
                          </a:solidFill>
                          <a:effectLst/>
                        </a:rPr>
                        <a:t>BLOC C funky : </a:t>
                      </a:r>
                    </a:p>
                    <a:p>
                      <a:pPr>
                        <a:lnSpc>
                          <a:spcPct val="115000"/>
                        </a:lnSpc>
                        <a:spcAft>
                          <a:spcPts val="0"/>
                        </a:spcAft>
                        <a:tabLst>
                          <a:tab pos="1229995" algn="l"/>
                        </a:tabLst>
                      </a:pPr>
                      <a:r>
                        <a:rPr lang="fr-FR" sz="1050" b="1" dirty="0">
                          <a:solidFill>
                            <a:srgbClr val="FFC000"/>
                          </a:solidFill>
                          <a:effectLst/>
                        </a:rPr>
                        <a:t>ESSUIE GLACE (vas et vient avec pied droit au sol)</a:t>
                      </a:r>
                    </a:p>
                    <a:p>
                      <a:pPr>
                        <a:lnSpc>
                          <a:spcPct val="115000"/>
                        </a:lnSpc>
                        <a:spcAft>
                          <a:spcPts val="0"/>
                        </a:spcAft>
                        <a:tabLst>
                          <a:tab pos="1229995" algn="l"/>
                        </a:tabLst>
                      </a:pPr>
                      <a:r>
                        <a:rPr lang="fr-FR" sz="1050" b="1" dirty="0">
                          <a:solidFill>
                            <a:srgbClr val="FFC000"/>
                          </a:solidFill>
                          <a:effectLst/>
                        </a:rPr>
                        <a:t>TAP UP (le </a:t>
                      </a:r>
                      <a:r>
                        <a:rPr lang="fr-FR" sz="1050" b="1" dirty="0" err="1">
                          <a:solidFill>
                            <a:srgbClr val="FFC000"/>
                          </a:solidFill>
                          <a:effectLst/>
                        </a:rPr>
                        <a:t>mia</a:t>
                      </a:r>
                      <a:r>
                        <a:rPr lang="fr-FR" sz="1050" b="1" dirty="0">
                          <a:solidFill>
                            <a:srgbClr val="FFC000"/>
                          </a:solidFill>
                          <a:effectLst/>
                        </a:rPr>
                        <a:t>)</a:t>
                      </a:r>
                    </a:p>
                    <a:p>
                      <a:pPr>
                        <a:lnSpc>
                          <a:spcPct val="115000"/>
                        </a:lnSpc>
                        <a:spcAft>
                          <a:spcPts val="0"/>
                        </a:spcAft>
                        <a:tabLst>
                          <a:tab pos="1229995" algn="l"/>
                        </a:tabLst>
                      </a:pPr>
                      <a:r>
                        <a:rPr lang="fr-FR" sz="1050" b="1" dirty="0">
                          <a:solidFill>
                            <a:srgbClr val="FFC000"/>
                          </a:solidFill>
                          <a:effectLst/>
                        </a:rPr>
                        <a:t>CISEAUX </a:t>
                      </a:r>
                    </a:p>
                    <a:p>
                      <a:pPr>
                        <a:lnSpc>
                          <a:spcPct val="115000"/>
                        </a:lnSpc>
                        <a:spcAft>
                          <a:spcPts val="0"/>
                        </a:spcAft>
                        <a:tabLst>
                          <a:tab pos="1229995" algn="l"/>
                        </a:tabLst>
                      </a:pPr>
                      <a:r>
                        <a:rPr lang="fr-FR" sz="1050" b="1" dirty="0">
                          <a:solidFill>
                            <a:srgbClr val="FFC000"/>
                          </a:solidFill>
                          <a:effectLst/>
                        </a:rPr>
                        <a:t>MAMBO CHACHACHA</a:t>
                      </a:r>
                    </a:p>
                    <a:p>
                      <a:pPr>
                        <a:lnSpc>
                          <a:spcPct val="115000"/>
                        </a:lnSpc>
                        <a:spcAft>
                          <a:spcPts val="0"/>
                        </a:spcAft>
                        <a:tabLst>
                          <a:tab pos="1229995" algn="l"/>
                        </a:tabLst>
                      </a:pPr>
                      <a:r>
                        <a:rPr lang="fr-FR" sz="1050" b="1" dirty="0">
                          <a:effectLst/>
                        </a:rPr>
                        <a:t> </a:t>
                      </a:r>
                    </a:p>
                    <a:p>
                      <a:pPr>
                        <a:lnSpc>
                          <a:spcPct val="115000"/>
                        </a:lnSpc>
                        <a:spcAft>
                          <a:spcPts val="0"/>
                        </a:spcAft>
                        <a:tabLst>
                          <a:tab pos="1229995" algn="l"/>
                        </a:tabLst>
                      </a:pPr>
                      <a:r>
                        <a:rPr lang="fr-FR" sz="1050" b="1" dirty="0">
                          <a:solidFill>
                            <a:schemeClr val="accent1">
                              <a:lumMod val="60000"/>
                              <a:lumOff val="40000"/>
                            </a:schemeClr>
                          </a:solidFill>
                          <a:effectLst/>
                        </a:rPr>
                        <a:t>BLOC D </a:t>
                      </a:r>
                      <a:r>
                        <a:rPr lang="fr-FR" sz="1050" b="1" dirty="0" err="1">
                          <a:solidFill>
                            <a:schemeClr val="accent1">
                              <a:lumMod val="60000"/>
                              <a:lumOff val="40000"/>
                            </a:schemeClr>
                          </a:solidFill>
                          <a:effectLst/>
                        </a:rPr>
                        <a:t>Kuduro</a:t>
                      </a:r>
                      <a:r>
                        <a:rPr lang="fr-FR" sz="1050" b="1" dirty="0">
                          <a:solidFill>
                            <a:schemeClr val="accent1">
                              <a:lumMod val="60000"/>
                              <a:lumOff val="40000"/>
                            </a:schemeClr>
                          </a:solidFill>
                          <a:effectLst/>
                        </a:rPr>
                        <a:t> :</a:t>
                      </a:r>
                    </a:p>
                    <a:p>
                      <a:pPr>
                        <a:lnSpc>
                          <a:spcPct val="115000"/>
                        </a:lnSpc>
                        <a:spcAft>
                          <a:spcPts val="0"/>
                        </a:spcAft>
                        <a:tabLst>
                          <a:tab pos="1229995" algn="l"/>
                        </a:tabLst>
                      </a:pPr>
                      <a:r>
                        <a:rPr lang="fr-FR" sz="1050" b="1" dirty="0">
                          <a:solidFill>
                            <a:schemeClr val="accent1">
                              <a:lumMod val="60000"/>
                              <a:lumOff val="40000"/>
                            </a:schemeClr>
                          </a:solidFill>
                          <a:effectLst/>
                        </a:rPr>
                        <a:t>GRAPE WINE (hors step)</a:t>
                      </a:r>
                    </a:p>
                    <a:p>
                      <a:pPr>
                        <a:lnSpc>
                          <a:spcPct val="115000"/>
                        </a:lnSpc>
                        <a:spcAft>
                          <a:spcPts val="0"/>
                        </a:spcAft>
                        <a:tabLst>
                          <a:tab pos="1229995" algn="l"/>
                        </a:tabLst>
                      </a:pPr>
                      <a:r>
                        <a:rPr lang="fr-FR" sz="1050" b="1" dirty="0">
                          <a:solidFill>
                            <a:schemeClr val="accent1">
                              <a:lumMod val="60000"/>
                              <a:lumOff val="40000"/>
                            </a:schemeClr>
                          </a:solidFill>
                          <a:effectLst/>
                        </a:rPr>
                        <a:t>RIVERS</a:t>
                      </a:r>
                    </a:p>
                    <a:p>
                      <a:pPr>
                        <a:lnSpc>
                          <a:spcPct val="115000"/>
                        </a:lnSpc>
                        <a:spcAft>
                          <a:spcPts val="0"/>
                        </a:spcAft>
                        <a:tabLst>
                          <a:tab pos="1229995" algn="l"/>
                        </a:tabLst>
                      </a:pPr>
                      <a:r>
                        <a:rPr lang="fr-FR" sz="1050" b="1" dirty="0">
                          <a:solidFill>
                            <a:schemeClr val="accent1">
                              <a:lumMod val="60000"/>
                              <a:lumOff val="40000"/>
                            </a:schemeClr>
                          </a:solidFill>
                          <a:effectLst/>
                        </a:rPr>
                        <a:t>Z STEP</a:t>
                      </a:r>
                    </a:p>
                    <a:p>
                      <a:pPr>
                        <a:lnSpc>
                          <a:spcPct val="115000"/>
                        </a:lnSpc>
                        <a:spcAft>
                          <a:spcPts val="0"/>
                        </a:spcAft>
                        <a:tabLst>
                          <a:tab pos="1229995" algn="l"/>
                        </a:tabLst>
                      </a:pPr>
                      <a:r>
                        <a:rPr lang="fr-FR" sz="1050" b="1" dirty="0">
                          <a:solidFill>
                            <a:schemeClr val="accent1">
                              <a:lumMod val="60000"/>
                              <a:lumOff val="40000"/>
                            </a:schemeClr>
                          </a:solidFill>
                          <a:effectLst/>
                        </a:rPr>
                        <a:t>BOX (4 TEMPS) + A STEP (4 TEMPS)</a:t>
                      </a:r>
                      <a:endParaRPr lang="fr-FR" sz="105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nSpc>
                          <a:spcPct val="115000"/>
                        </a:lnSpc>
                        <a:spcAft>
                          <a:spcPts val="0"/>
                        </a:spcAft>
                        <a:tabLst>
                          <a:tab pos="1229995" algn="l"/>
                        </a:tabLst>
                      </a:pPr>
                      <a:r>
                        <a:rPr lang="fr-FR" sz="1050">
                          <a:effectLst/>
                        </a:rPr>
                        <a:t> </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Le faire avec et sans musique, au ralenti. BPM 120 : funk au début.</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Prof : avec et sans lui, compte, ne compte plus, face et de dos</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Utilisation vidéo</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Guidage voix (annoncer le pas juste avant de le faire), noms des pas simplifiés si besoin</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Coaching par 2 face à face avec 3 critères à valider : respect tempo, respect pas, continuité.</a:t>
                      </a:r>
                    </a:p>
                    <a:p>
                      <a:pPr marL="156210">
                        <a:lnSpc>
                          <a:spcPct val="115000"/>
                        </a:lnSpc>
                        <a:spcAft>
                          <a:spcPts val="0"/>
                        </a:spcAft>
                        <a:tabLst>
                          <a:tab pos="1229995" algn="l"/>
                        </a:tabLst>
                      </a:pPr>
                      <a:r>
                        <a:rPr lang="fr-FR" sz="1050">
                          <a:effectLst/>
                        </a:rPr>
                        <a:t> </a:t>
                      </a:r>
                    </a:p>
                    <a:p>
                      <a:pPr marL="156210">
                        <a:lnSpc>
                          <a:spcPct val="115000"/>
                        </a:lnSpc>
                        <a:spcAft>
                          <a:spcPts val="0"/>
                        </a:spcAft>
                        <a:tabLst>
                          <a:tab pos="1229995" algn="l"/>
                        </a:tabLs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marL="156210">
                        <a:lnSpc>
                          <a:spcPct val="115000"/>
                        </a:lnSpc>
                        <a:spcAft>
                          <a:spcPts val="0"/>
                        </a:spcAft>
                        <a:tabLst>
                          <a:tab pos="1229995" algn="l"/>
                        </a:tabLst>
                      </a:pPr>
                      <a:r>
                        <a:rPr lang="fr-FR" sz="1050">
                          <a:effectLst/>
                        </a:rPr>
                        <a:t> </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Chaque pas est réalisé sur 8 temps, 4 temps démarrage pied droit et 4 temps pied gauche</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Mémorisation des 4 blocs, capacité à reproduire seul.</a:t>
                      </a:r>
                    </a:p>
                    <a:p>
                      <a:pPr marL="156210">
                        <a:lnSpc>
                          <a:spcPct val="115000"/>
                        </a:lnSpc>
                        <a:spcAft>
                          <a:spcPts val="0"/>
                        </a:spcAft>
                        <a:tabLst>
                          <a:tab pos="1229995" algn="l"/>
                        </a:tabLs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nSpc>
                          <a:spcPct val="115000"/>
                        </a:lnSpc>
                        <a:spcAft>
                          <a:spcPts val="0"/>
                        </a:spcAft>
                        <a:tabLst>
                          <a:tab pos="1229995" algn="l"/>
                        </a:tabLst>
                      </a:pPr>
                      <a:r>
                        <a:rPr lang="fr-FR" sz="1050">
                          <a:effectLst/>
                        </a:rPr>
                        <a:t> </a:t>
                      </a:r>
                    </a:p>
                    <a:p>
                      <a:pPr>
                        <a:lnSpc>
                          <a:spcPct val="115000"/>
                        </a:lnSpc>
                        <a:spcAft>
                          <a:spcPts val="0"/>
                        </a:spcAft>
                        <a:tabLst>
                          <a:tab pos="1229995" algn="l"/>
                        </a:tabLst>
                      </a:pPr>
                      <a:r>
                        <a:rPr lang="fr-FR" sz="1050">
                          <a:effectLst/>
                        </a:rPr>
                        <a:t>APPRENTISSAGE des PAS plus complexes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extLst>
                  <a:ext uri="{0D108BD9-81ED-4DB2-BD59-A6C34878D82A}">
                    <a16:rowId xmlns:a16="http://schemas.microsoft.com/office/drawing/2014/main" val="1028821172"/>
                  </a:ext>
                </a:extLst>
              </a:tr>
              <a:tr h="1045533">
                <a:tc>
                  <a:txBody>
                    <a:bodyPr/>
                    <a:lstStyle/>
                    <a:p>
                      <a:pPr>
                        <a:lnSpc>
                          <a:spcPct val="115000"/>
                        </a:lnSpc>
                        <a:spcAft>
                          <a:spcPts val="0"/>
                        </a:spcAft>
                        <a:tabLst>
                          <a:tab pos="1229995" algn="l"/>
                        </a:tabLst>
                      </a:pPr>
                      <a:r>
                        <a:rPr lang="fr-FR" sz="1050" dirty="0">
                          <a:effectLst/>
                        </a:rPr>
                        <a:t>« Texte à trou »</a:t>
                      </a:r>
                    </a:p>
                    <a:p>
                      <a:pPr>
                        <a:lnSpc>
                          <a:spcPct val="115000"/>
                        </a:lnSpc>
                        <a:spcAft>
                          <a:spcPts val="0"/>
                        </a:spcAf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just">
                        <a:lnSpc>
                          <a:spcPct val="115000"/>
                        </a:lnSpc>
                        <a:spcAft>
                          <a:spcPts val="0"/>
                        </a:spcAft>
                        <a:tabLst>
                          <a:tab pos="1229995" algn="l"/>
                        </a:tabLst>
                      </a:pPr>
                      <a:r>
                        <a:rPr lang="fr-FR" sz="1050">
                          <a:effectLst/>
                        </a:rPr>
                        <a:t>Le professeur est devant les élèves et effectue une routine, les élèves doivent continuer même quand le professeur s’arrête.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marL="342900" lvl="0" indent="-342900">
                        <a:lnSpc>
                          <a:spcPct val="115000"/>
                        </a:lnSpc>
                        <a:spcAft>
                          <a:spcPts val="0"/>
                        </a:spcAft>
                        <a:buFont typeface="Wingdings" panose="05000000000000000000" pitchFamily="2" charset="2"/>
                        <a:buChar char=""/>
                        <a:tabLst>
                          <a:tab pos="201295" algn="l"/>
                        </a:tabLst>
                      </a:pPr>
                      <a:r>
                        <a:rPr lang="fr-FR" sz="1050">
                          <a:effectLst/>
                        </a:rPr>
                        <a:t>Un élève prend la place du prof</a:t>
                      </a:r>
                    </a:p>
                    <a:p>
                      <a:pPr marL="342900" lvl="0" indent="-342900" algn="just">
                        <a:lnSpc>
                          <a:spcPct val="115000"/>
                        </a:lnSpc>
                        <a:spcAft>
                          <a:spcPts val="0"/>
                        </a:spcAft>
                        <a:buFont typeface="Wingdings" panose="05000000000000000000" pitchFamily="2" charset="2"/>
                        <a:buChar char=""/>
                        <a:tabLst>
                          <a:tab pos="201295" algn="l"/>
                        </a:tabLst>
                      </a:pPr>
                      <a:r>
                        <a:rPr lang="fr-FR" sz="1050">
                          <a:effectLst/>
                        </a:rPr>
                        <a:t>Le professeur se met de face</a:t>
                      </a:r>
                    </a:p>
                    <a:p>
                      <a:pPr marL="342900" lvl="0" indent="-342900" algn="just">
                        <a:lnSpc>
                          <a:spcPct val="115000"/>
                        </a:lnSpc>
                        <a:spcAft>
                          <a:spcPts val="0"/>
                        </a:spcAft>
                        <a:buFont typeface="Wingdings" panose="05000000000000000000" pitchFamily="2" charset="2"/>
                        <a:buChar char=""/>
                        <a:tabLst>
                          <a:tab pos="201295" algn="l"/>
                        </a:tabLst>
                      </a:pPr>
                      <a:r>
                        <a:rPr lang="fr-FR" sz="1050">
                          <a:effectLst/>
                        </a:rPr>
                        <a:t>Sur un seul bloc</a:t>
                      </a:r>
                    </a:p>
                    <a:p>
                      <a:pPr marL="342900" lvl="0" indent="-342900" algn="just">
                        <a:lnSpc>
                          <a:spcPct val="115000"/>
                        </a:lnSpc>
                        <a:spcAft>
                          <a:spcPts val="0"/>
                        </a:spcAft>
                        <a:buFont typeface="Wingdings" panose="05000000000000000000" pitchFamily="2" charset="2"/>
                        <a:buChar char=""/>
                        <a:tabLst>
                          <a:tab pos="201295" algn="l"/>
                        </a:tabLst>
                      </a:pPr>
                      <a:r>
                        <a:rPr lang="fr-FR" sz="1050">
                          <a:effectLst/>
                        </a:rPr>
                        <a:t>Ajouter des bras</a:t>
                      </a:r>
                    </a:p>
                    <a:p>
                      <a:pPr marL="342900" lvl="0" indent="-342900" algn="just">
                        <a:lnSpc>
                          <a:spcPct val="115000"/>
                        </a:lnSpc>
                        <a:spcAft>
                          <a:spcPts val="0"/>
                        </a:spcAft>
                        <a:buFont typeface="Wingdings" panose="05000000000000000000" pitchFamily="2" charset="2"/>
                        <a:buChar char=""/>
                        <a:tabLst>
                          <a:tab pos="201295" algn="l"/>
                        </a:tabLst>
                      </a:pPr>
                      <a:r>
                        <a:rPr lang="fr-FR" sz="1050">
                          <a:effectLst/>
                        </a:rPr>
                        <a:t>Varier le BPM </a:t>
                      </a:r>
                    </a:p>
                    <a:p>
                      <a:pPr marL="111125" algn="just">
                        <a:lnSpc>
                          <a:spcPct val="115000"/>
                        </a:lnSpc>
                        <a:spcAft>
                          <a:spcPts val="0"/>
                        </a:spcAft>
                        <a:tabLst>
                          <a:tab pos="201295" algn="l"/>
                        </a:tabLs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 Aucun ou très peu d’arrêt</a:t>
                      </a:r>
                    </a:p>
                    <a:p>
                      <a:pPr marL="110490" algn="just">
                        <a:lnSpc>
                          <a:spcPct val="115000"/>
                        </a:lnSpc>
                        <a:spcAft>
                          <a:spcPts val="0"/>
                        </a:spcAft>
                        <a:tabLst>
                          <a:tab pos="1229995" algn="l"/>
                        </a:tabLs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MEMORISATION</a:t>
                      </a:r>
                    </a:p>
                    <a:p>
                      <a:pPr algn="ctr">
                        <a:lnSpc>
                          <a:spcPct val="115000"/>
                        </a:lnSpc>
                        <a:spcAft>
                          <a:spcPts val="0"/>
                        </a:spcAft>
                        <a:tabLst>
                          <a:tab pos="1229995" algn="l"/>
                        </a:tabLst>
                      </a:pPr>
                      <a:r>
                        <a:rPr lang="fr-FR" sz="1050" dirty="0">
                          <a:effectLst/>
                        </a:rPr>
                        <a:t>JEU D’ECHAUFFEMT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extLst>
                  <a:ext uri="{0D108BD9-81ED-4DB2-BD59-A6C34878D82A}">
                    <a16:rowId xmlns:a16="http://schemas.microsoft.com/office/drawing/2014/main" val="3442134391"/>
                  </a:ext>
                </a:extLst>
              </a:tr>
              <a:tr h="1120134">
                <a:tc>
                  <a:txBody>
                    <a:bodyPr/>
                    <a:lstStyle/>
                    <a:p>
                      <a:pPr>
                        <a:lnSpc>
                          <a:spcPct val="115000"/>
                        </a:lnSpc>
                        <a:spcAft>
                          <a:spcPts val="0"/>
                        </a:spcAft>
                        <a:tabLst>
                          <a:tab pos="1229995" algn="l"/>
                        </a:tabLst>
                      </a:pPr>
                      <a:r>
                        <a:rPr lang="fr-FR" sz="1050" dirty="0">
                          <a:effectLst/>
                        </a:rPr>
                        <a:t>Séquences de 2’</a:t>
                      </a:r>
                    </a:p>
                    <a:p>
                      <a:pPr>
                        <a:lnSpc>
                          <a:spcPct val="115000"/>
                        </a:lnSpc>
                        <a:spcAft>
                          <a:spcPts val="0"/>
                        </a:spcAft>
                      </a:pPr>
                      <a:r>
                        <a:rPr lang="fr-FR" sz="1050" dirty="0">
                          <a:effectLst/>
                        </a:rPr>
                        <a:t> </a:t>
                      </a:r>
                    </a:p>
                    <a:p>
                      <a:pPr algn="ctr">
                        <a:lnSpc>
                          <a:spcPct val="115000"/>
                        </a:lnSpc>
                        <a:spcAft>
                          <a:spcPts val="0"/>
                        </a:spcAft>
                      </a:pPr>
                      <a:r>
                        <a:rPr lang="fr-FR" sz="2000" dirty="0">
                          <a:ln w="11113" cap="flat" cmpd="sng" algn="ctr">
                            <a:solidFill>
                              <a:srgbClr val="C0504D"/>
                            </a:solidFill>
                            <a:prstDash val="solid"/>
                            <a:round/>
                          </a:ln>
                          <a:effectLst/>
                        </a:rPr>
                        <a:t>1 ou 2 X 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nSpc>
                          <a:spcPct val="115000"/>
                        </a:lnSpc>
                        <a:spcAft>
                          <a:spcPts val="0"/>
                        </a:spcAft>
                        <a:tabLst>
                          <a:tab pos="1229995" algn="l"/>
                        </a:tabLst>
                      </a:pPr>
                      <a:r>
                        <a:rPr lang="fr-FR" sz="1050">
                          <a:effectLst/>
                        </a:rPr>
                        <a:t>Se familiariser avec l’objectif 1 « intensité » qui correspond à un effort bref et intense. Effectuer sa routine 2 X 2’ avec 2’ de repos. Rajouter des impulsions pour faire monter la FC. BPM 135 ou +</a:t>
                      </a:r>
                    </a:p>
                    <a:p>
                      <a:pPr>
                        <a:lnSpc>
                          <a:spcPct val="115000"/>
                        </a:lnSpc>
                        <a:spcAft>
                          <a:spcPts val="0"/>
                        </a:spcAft>
                        <a:tabLst>
                          <a:tab pos="1229995" algn="l"/>
                        </a:tabLs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L’élève utilise des paramètres énergétiques pour atteindre la FC : lests, hauteur step, ajouts d’impulsions, bras …</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Faire 3 ou 4 fois 2’, séquences de 3’ ou 4’</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FC à plus de 185 (tableau pour vérif°)</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Dynamisme, pas d’arrêt</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Ventilation fortement marquée et accélérée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EFFORT INTENSE et COURT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extLst>
                  <a:ext uri="{0D108BD9-81ED-4DB2-BD59-A6C34878D82A}">
                    <a16:rowId xmlns:a16="http://schemas.microsoft.com/office/drawing/2014/main" val="3384802655"/>
                  </a:ext>
                </a:extLst>
              </a:tr>
              <a:tr h="1397792">
                <a:tc>
                  <a:txBody>
                    <a:bodyPr/>
                    <a:lstStyle/>
                    <a:p>
                      <a:pPr>
                        <a:lnSpc>
                          <a:spcPct val="115000"/>
                        </a:lnSpc>
                        <a:spcAft>
                          <a:spcPts val="0"/>
                        </a:spcAft>
                        <a:tabLst>
                          <a:tab pos="1229995" algn="l"/>
                        </a:tabLst>
                      </a:pPr>
                      <a:r>
                        <a:rPr lang="fr-FR" sz="1050" dirty="0">
                          <a:effectLst/>
                        </a:rPr>
                        <a:t>« Les éliminations »</a:t>
                      </a:r>
                    </a:p>
                    <a:p>
                      <a:pPr>
                        <a:lnSpc>
                          <a:spcPct val="115000"/>
                        </a:lnSpc>
                        <a:spcAft>
                          <a:spcPts val="0"/>
                        </a:spcAft>
                      </a:pPr>
                      <a:r>
                        <a:rPr lang="fr-FR" sz="1050" dirty="0">
                          <a:effectLst/>
                        </a:rPr>
                        <a:t> </a:t>
                      </a:r>
                    </a:p>
                    <a:p>
                      <a:pPr algn="ctr">
                        <a:lnSpc>
                          <a:spcPct val="115000"/>
                        </a:lnSpc>
                        <a:spcAft>
                          <a:spcPts val="0"/>
                        </a:spcAf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just">
                        <a:lnSpc>
                          <a:spcPct val="115000"/>
                        </a:lnSpc>
                        <a:spcAft>
                          <a:spcPts val="0"/>
                        </a:spcAft>
                        <a:tabLst>
                          <a:tab pos="1229995" algn="l"/>
                        </a:tabLst>
                      </a:pPr>
                      <a:r>
                        <a:rPr lang="fr-FR" sz="1050" dirty="0">
                          <a:effectLst/>
                        </a:rPr>
                        <a:t>Les élèves réalisent tous la routine en groupe classe et le professeur élimine les élèves (toucher l’épaule ou prononcer son prénom) s’ils font une de mémorisation, de pas et/ou rythmique.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marL="342900" lvl="0" indent="-342900">
                        <a:lnSpc>
                          <a:spcPct val="115000"/>
                        </a:lnSpc>
                        <a:spcAft>
                          <a:spcPts val="0"/>
                        </a:spcAft>
                        <a:buFont typeface="Wingdings" panose="05000000000000000000" pitchFamily="2" charset="2"/>
                        <a:buChar char=""/>
                        <a:tabLst>
                          <a:tab pos="201295" algn="l"/>
                        </a:tabLst>
                      </a:pPr>
                      <a:r>
                        <a:rPr lang="fr-FR" sz="1050" dirty="0">
                          <a:effectLst/>
                        </a:rPr>
                        <a:t>Les éliminés font du gainage, squats, abdos sur tapis</a:t>
                      </a:r>
                    </a:p>
                    <a:p>
                      <a:pPr marL="342900" lvl="0" indent="-342900">
                        <a:lnSpc>
                          <a:spcPct val="115000"/>
                        </a:lnSpc>
                        <a:spcAft>
                          <a:spcPts val="0"/>
                        </a:spcAft>
                        <a:buFont typeface="Wingdings" panose="05000000000000000000" pitchFamily="2" charset="2"/>
                        <a:buChar char=""/>
                        <a:tabLst>
                          <a:tab pos="201295" algn="l"/>
                        </a:tabLst>
                      </a:pPr>
                      <a:r>
                        <a:rPr lang="fr-FR" sz="1050" dirty="0">
                          <a:effectLst/>
                        </a:rPr>
                        <a:t>Plus ou moins de pas</a:t>
                      </a:r>
                    </a:p>
                    <a:p>
                      <a:pPr marL="342900" lvl="0" indent="-342900">
                        <a:lnSpc>
                          <a:spcPct val="115000"/>
                        </a:lnSpc>
                        <a:spcAft>
                          <a:spcPts val="0"/>
                        </a:spcAft>
                        <a:buFont typeface="Wingdings" panose="05000000000000000000" pitchFamily="2" charset="2"/>
                        <a:buChar char=""/>
                        <a:tabLst>
                          <a:tab pos="201295" algn="l"/>
                        </a:tabLst>
                      </a:pPr>
                      <a:r>
                        <a:rPr lang="fr-FR" sz="1050" dirty="0">
                          <a:effectLst/>
                        </a:rPr>
                        <a:t>Varier le BPM</a:t>
                      </a:r>
                    </a:p>
                    <a:p>
                      <a:pPr marL="342900" lvl="0" indent="-342900">
                        <a:lnSpc>
                          <a:spcPct val="115000"/>
                        </a:lnSpc>
                        <a:spcAft>
                          <a:spcPts val="0"/>
                        </a:spcAft>
                        <a:buFont typeface="Wingdings" panose="05000000000000000000" pitchFamily="2" charset="2"/>
                        <a:buChar char=""/>
                        <a:tabLst>
                          <a:tab pos="201295" algn="l"/>
                        </a:tabLst>
                      </a:pPr>
                      <a:r>
                        <a:rPr lang="fr-FR" sz="1050" dirty="0">
                          <a:effectLst/>
                        </a:rPr>
                        <a:t>Donner un avantage au gagnant ou un point sur la note de séance</a:t>
                      </a:r>
                    </a:p>
                    <a:p>
                      <a:pPr marL="111125">
                        <a:lnSpc>
                          <a:spcPct val="115000"/>
                        </a:lnSpc>
                        <a:spcAft>
                          <a:spcPts val="0"/>
                        </a:spcAft>
                        <a:tabLst>
                          <a:tab pos="201295" algn="l"/>
                        </a:tabLst>
                      </a:pPr>
                      <a:r>
                        <a:rPr lang="fr-FR" sz="1050" dirty="0">
                          <a:effectLst/>
                        </a:rPr>
                        <a:t> </a:t>
                      </a:r>
                    </a:p>
                    <a:p>
                      <a:pPr marL="111125">
                        <a:lnSpc>
                          <a:spcPct val="115000"/>
                        </a:lnSpc>
                        <a:spcAft>
                          <a:spcPts val="0"/>
                        </a:spcAft>
                        <a:tabLst>
                          <a:tab pos="201295" algn="l"/>
                        </a:tabLs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a:effectLst/>
                        </a:rPr>
                        <a:t>Terminer dans les 5 derniers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tc>
                  <a:txBody>
                    <a:bodyPr/>
                    <a:lstStyle/>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MEMORISAT°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8159" marR="28159" marT="0" marB="0"/>
                </a:tc>
                <a:extLst>
                  <a:ext uri="{0D108BD9-81ED-4DB2-BD59-A6C34878D82A}">
                    <a16:rowId xmlns:a16="http://schemas.microsoft.com/office/drawing/2014/main" val="574592662"/>
                  </a:ext>
                </a:extLst>
              </a:tr>
            </a:tbl>
          </a:graphicData>
        </a:graphic>
      </p:graphicFrame>
      <p:pic>
        <p:nvPicPr>
          <p:cNvPr id="20" name="Image 19" descr="Image result for step fitness">
            <a:extLst>
              <a:ext uri="{FF2B5EF4-FFF2-40B4-BE49-F238E27FC236}">
                <a16:creationId xmlns:a16="http://schemas.microsoft.com/office/drawing/2014/main" id="{3DD0D5B0-3105-4FF9-9175-A47FA14B0C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9774" y="1342358"/>
            <a:ext cx="1000760" cy="983615"/>
          </a:xfrm>
          <a:prstGeom prst="rect">
            <a:avLst/>
          </a:prstGeom>
          <a:noFill/>
          <a:ln>
            <a:noFill/>
          </a:ln>
        </p:spPr>
      </p:pic>
      <p:pic>
        <p:nvPicPr>
          <p:cNvPr id="21" name="Image 20" descr="Image result for texte à trou">
            <a:extLst>
              <a:ext uri="{FF2B5EF4-FFF2-40B4-BE49-F238E27FC236}">
                <a16:creationId xmlns:a16="http://schemas.microsoft.com/office/drawing/2014/main" id="{D2E61699-6A3B-4749-BB4F-C1F27F4ABC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774" y="3330453"/>
            <a:ext cx="1129664" cy="638874"/>
          </a:xfrm>
          <a:prstGeom prst="rect">
            <a:avLst/>
          </a:prstGeom>
          <a:noFill/>
          <a:ln>
            <a:noFill/>
          </a:ln>
        </p:spPr>
      </p:pic>
      <p:pic>
        <p:nvPicPr>
          <p:cNvPr id="22" name="Image 21" descr="https://tse3.mm.bing.net/th?id=OIP.MmAe2o6ylr4mCSgJBZarAgHaEM&amp;w=299&amp;h=169&amp;c=7&amp;o=5&amp;pid=1.7">
            <a:extLst>
              <a:ext uri="{FF2B5EF4-FFF2-40B4-BE49-F238E27FC236}">
                <a16:creationId xmlns:a16="http://schemas.microsoft.com/office/drawing/2014/main" id="{6DDB5545-3263-414D-B846-FFB9ED4080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9860" y="5785335"/>
            <a:ext cx="1020674" cy="638874"/>
          </a:xfrm>
          <a:prstGeom prst="rect">
            <a:avLst/>
          </a:prstGeom>
          <a:noFill/>
          <a:ln>
            <a:noFill/>
          </a:ln>
        </p:spPr>
      </p:pic>
    </p:spTree>
    <p:extLst>
      <p:ext uri="{BB962C8B-B14F-4D97-AF65-F5344CB8AC3E}">
        <p14:creationId xmlns:p14="http://schemas.microsoft.com/office/powerpoint/2010/main" val="3460790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6E659-A325-4789-A4D1-17F70F347DE7}"/>
              </a:ext>
            </a:extLst>
          </p:cNvPr>
          <p:cNvSpPr>
            <a:spLocks noGrp="1"/>
          </p:cNvSpPr>
          <p:nvPr>
            <p:ph type="title"/>
          </p:nvPr>
        </p:nvSpPr>
        <p:spPr/>
        <p:txBody>
          <a:bodyPr/>
          <a:lstStyle/>
          <a:p>
            <a:endParaRPr lang="fr-FR" dirty="0"/>
          </a:p>
        </p:txBody>
      </p:sp>
      <p:graphicFrame>
        <p:nvGraphicFramePr>
          <p:cNvPr id="10" name="Espace réservé du contenu 9">
            <a:extLst>
              <a:ext uri="{FF2B5EF4-FFF2-40B4-BE49-F238E27FC236}">
                <a16:creationId xmlns:a16="http://schemas.microsoft.com/office/drawing/2014/main" id="{24BD33E0-0B05-4A9C-8C95-4D1DBC89DE4E}"/>
              </a:ext>
            </a:extLst>
          </p:cNvPr>
          <p:cNvGraphicFramePr>
            <a:graphicFrameLocks noGrp="1"/>
          </p:cNvGraphicFramePr>
          <p:nvPr>
            <p:ph idx="1"/>
            <p:extLst>
              <p:ext uri="{D42A27DB-BD31-4B8C-83A1-F6EECF244321}">
                <p14:modId xmlns:p14="http://schemas.microsoft.com/office/powerpoint/2010/main" val="765321220"/>
              </p:ext>
            </p:extLst>
          </p:nvPr>
        </p:nvGraphicFramePr>
        <p:xfrm>
          <a:off x="93517" y="93518"/>
          <a:ext cx="11991109" cy="6685333"/>
        </p:xfrm>
        <a:graphic>
          <a:graphicData uri="http://schemas.openxmlformats.org/drawingml/2006/table">
            <a:tbl>
              <a:tblPr firstRow="1" firstCol="1" bandRow="1">
                <a:tableStyleId>{5C22544A-7EE6-4342-B048-85BDC9FD1C3A}</a:tableStyleId>
              </a:tblPr>
              <a:tblGrid>
                <a:gridCol w="1720936">
                  <a:extLst>
                    <a:ext uri="{9D8B030D-6E8A-4147-A177-3AD203B41FA5}">
                      <a16:colId xmlns:a16="http://schemas.microsoft.com/office/drawing/2014/main" val="3908443887"/>
                    </a:ext>
                  </a:extLst>
                </a:gridCol>
                <a:gridCol w="3466327">
                  <a:extLst>
                    <a:ext uri="{9D8B030D-6E8A-4147-A177-3AD203B41FA5}">
                      <a16:colId xmlns:a16="http://schemas.microsoft.com/office/drawing/2014/main" val="2592574241"/>
                    </a:ext>
                  </a:extLst>
                </a:gridCol>
                <a:gridCol w="3236431">
                  <a:extLst>
                    <a:ext uri="{9D8B030D-6E8A-4147-A177-3AD203B41FA5}">
                      <a16:colId xmlns:a16="http://schemas.microsoft.com/office/drawing/2014/main" val="2168256919"/>
                    </a:ext>
                  </a:extLst>
                </a:gridCol>
                <a:gridCol w="1848924">
                  <a:extLst>
                    <a:ext uri="{9D8B030D-6E8A-4147-A177-3AD203B41FA5}">
                      <a16:colId xmlns:a16="http://schemas.microsoft.com/office/drawing/2014/main" val="2377327683"/>
                    </a:ext>
                  </a:extLst>
                </a:gridCol>
                <a:gridCol w="1718491">
                  <a:extLst>
                    <a:ext uri="{9D8B030D-6E8A-4147-A177-3AD203B41FA5}">
                      <a16:colId xmlns:a16="http://schemas.microsoft.com/office/drawing/2014/main" val="2490637180"/>
                    </a:ext>
                  </a:extLst>
                </a:gridCol>
              </a:tblGrid>
              <a:tr h="369274">
                <a:tc gridSpan="5">
                  <a:txBody>
                    <a:bodyPr/>
                    <a:lstStyle/>
                    <a:p>
                      <a:pPr algn="ctr">
                        <a:lnSpc>
                          <a:spcPct val="115000"/>
                        </a:lnSpc>
                        <a:spcAft>
                          <a:spcPts val="0"/>
                        </a:spcAft>
                        <a:tabLst>
                          <a:tab pos="1229995" algn="l"/>
                        </a:tabLst>
                      </a:pPr>
                      <a:r>
                        <a:rPr lang="fr-FR" sz="1100">
                          <a:effectLst/>
                        </a:rPr>
                        <a:t>JEUDI APRES MIDI, l’effort (Séance 2 : N3)</a:t>
                      </a:r>
                    </a:p>
                    <a:p>
                      <a:pPr algn="ctr">
                        <a:lnSpc>
                          <a:spcPct val="115000"/>
                        </a:lnSpc>
                        <a:spcAft>
                          <a:spcPts val="0"/>
                        </a:spcAft>
                        <a:tabLst>
                          <a:tab pos="1229995" algn="l"/>
                        </a:tabLs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28430929"/>
                  </a:ext>
                </a:extLst>
              </a:tr>
              <a:tr h="433919">
                <a:tc>
                  <a:txBody>
                    <a:bodyPr/>
                    <a:lstStyle/>
                    <a:p>
                      <a:pPr algn="ctr">
                        <a:lnSpc>
                          <a:spcPct val="115000"/>
                        </a:lnSpc>
                        <a:spcAft>
                          <a:spcPts val="0"/>
                        </a:spcAft>
                        <a:tabLst>
                          <a:tab pos="1229995" algn="l"/>
                        </a:tabLst>
                      </a:pPr>
                      <a:r>
                        <a:rPr lang="fr-FR" sz="1100">
                          <a:effectLst/>
                        </a:rPr>
                        <a:t>Situations d’apprentissage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ctr">
                        <a:lnSpc>
                          <a:spcPct val="115000"/>
                        </a:lnSpc>
                        <a:spcAft>
                          <a:spcPts val="0"/>
                        </a:spcAft>
                        <a:tabLst>
                          <a:tab pos="1229995" algn="l"/>
                        </a:tabLst>
                      </a:pPr>
                      <a:r>
                        <a:rPr lang="fr-FR" sz="1100">
                          <a:effectLst/>
                        </a:rPr>
                        <a:t>Dispositifs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ctr">
                        <a:lnSpc>
                          <a:spcPct val="115000"/>
                        </a:lnSpc>
                        <a:spcAft>
                          <a:spcPts val="0"/>
                        </a:spcAft>
                        <a:tabLst>
                          <a:tab pos="1229995" algn="l"/>
                        </a:tabLst>
                      </a:pPr>
                      <a:r>
                        <a:rPr lang="fr-FR" sz="1100">
                          <a:effectLst/>
                        </a:rPr>
                        <a:t>Variables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ctr">
                        <a:lnSpc>
                          <a:spcPct val="115000"/>
                        </a:lnSpc>
                        <a:spcAft>
                          <a:spcPts val="0"/>
                        </a:spcAft>
                        <a:tabLst>
                          <a:tab pos="1229995" algn="l"/>
                        </a:tabLst>
                      </a:pPr>
                      <a:r>
                        <a:rPr lang="fr-FR" sz="1100">
                          <a:effectLst/>
                        </a:rPr>
                        <a:t>Critères de réussite ou de réalisation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ctr">
                        <a:lnSpc>
                          <a:spcPct val="115000"/>
                        </a:lnSpc>
                        <a:spcAft>
                          <a:spcPts val="0"/>
                        </a:spcAft>
                        <a:tabLst>
                          <a:tab pos="1229995" algn="l"/>
                        </a:tabLst>
                      </a:pPr>
                      <a:r>
                        <a:rPr lang="fr-FR" sz="1100">
                          <a:effectLst/>
                        </a:rPr>
                        <a:t>Thèmes travaillés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extLst>
                  <a:ext uri="{0D108BD9-81ED-4DB2-BD59-A6C34878D82A}">
                    <a16:rowId xmlns:a16="http://schemas.microsoft.com/office/drawing/2014/main" val="588573810"/>
                  </a:ext>
                </a:extLst>
              </a:tr>
              <a:tr h="1319674">
                <a:tc>
                  <a:txBody>
                    <a:bodyPr/>
                    <a:lstStyle/>
                    <a:p>
                      <a:pPr>
                        <a:lnSpc>
                          <a:spcPct val="115000"/>
                        </a:lnSpc>
                        <a:spcAft>
                          <a:spcPts val="0"/>
                        </a:spcAft>
                        <a:tabLst>
                          <a:tab pos="1229995" algn="l"/>
                        </a:tabLst>
                      </a:pPr>
                      <a:r>
                        <a:rPr lang="fr-FR" sz="1100" dirty="0">
                          <a:effectLst/>
                        </a:rPr>
                        <a:t> </a:t>
                      </a:r>
                    </a:p>
                    <a:p>
                      <a:pPr>
                        <a:lnSpc>
                          <a:spcPct val="115000"/>
                        </a:lnSpc>
                        <a:spcAft>
                          <a:spcPts val="0"/>
                        </a:spcAft>
                        <a:tabLst>
                          <a:tab pos="1229995" algn="l"/>
                        </a:tabLst>
                      </a:pPr>
                      <a:r>
                        <a:rPr lang="fr-FR" sz="1100" dirty="0">
                          <a:effectLst/>
                        </a:rPr>
                        <a:t>« Duos accrochés »</a:t>
                      </a:r>
                    </a:p>
                    <a:p>
                      <a:pPr>
                        <a:lnSpc>
                          <a:spcPct val="115000"/>
                        </a:lnSpc>
                        <a:spcAft>
                          <a:spcPts val="0"/>
                        </a:spcAft>
                        <a:tabLst>
                          <a:tab pos="1229995" algn="l"/>
                        </a:tabLst>
                      </a:pPr>
                      <a:r>
                        <a:rPr lang="fr-FR" sz="1100" dirty="0">
                          <a:effectLst/>
                        </a:rPr>
                        <a:t> </a:t>
                      </a:r>
                    </a:p>
                    <a:p>
                      <a:pPr algn="ctr">
                        <a:lnSpc>
                          <a:spcPct val="115000"/>
                        </a:lnSpc>
                        <a:spcAft>
                          <a:spcPts val="0"/>
                        </a:spcAft>
                        <a:tabLst>
                          <a:tab pos="1229995" algn="l"/>
                        </a:tabLst>
                      </a:pPr>
                      <a:r>
                        <a:rPr lang="fr-FR" sz="1100" dirty="0">
                          <a:effectLst/>
                        </a:rPr>
                        <a:t> </a:t>
                      </a:r>
                    </a:p>
                    <a:p>
                      <a:pPr algn="ctr">
                        <a:lnSpc>
                          <a:spcPct val="115000"/>
                        </a:lnSpc>
                        <a:spcAft>
                          <a:spcPts val="0"/>
                        </a:spcAft>
                        <a:tabLst>
                          <a:tab pos="1229995" algn="l"/>
                        </a:tabLs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just">
                        <a:lnSpc>
                          <a:spcPct val="115000"/>
                        </a:lnSpc>
                        <a:spcAft>
                          <a:spcPts val="0"/>
                        </a:spcAft>
                        <a:tabLst>
                          <a:tab pos="1229995" algn="l"/>
                        </a:tabLst>
                      </a:pPr>
                      <a:r>
                        <a:rPr lang="fr-FR" sz="1050" dirty="0">
                          <a:effectLst/>
                        </a:rPr>
                        <a:t> </a:t>
                      </a:r>
                    </a:p>
                    <a:p>
                      <a:pPr algn="just">
                        <a:lnSpc>
                          <a:spcPct val="115000"/>
                        </a:lnSpc>
                        <a:spcAft>
                          <a:spcPts val="0"/>
                        </a:spcAft>
                        <a:tabLst>
                          <a:tab pos="1229995" algn="l"/>
                        </a:tabLst>
                      </a:pPr>
                      <a:r>
                        <a:rPr lang="fr-FR" sz="1050" dirty="0">
                          <a:effectLst/>
                        </a:rPr>
                        <a:t>Accroché par deux, les élèves doivent réaliser une routine sans se détacher</a:t>
                      </a:r>
                    </a:p>
                    <a:p>
                      <a:pPr algn="just">
                        <a:lnSpc>
                          <a:spcPct val="115000"/>
                        </a:lnSpc>
                        <a:spcAft>
                          <a:spcPts val="0"/>
                        </a:spcAft>
                        <a:tabLst>
                          <a:tab pos="1229995" algn="l"/>
                        </a:tabLst>
                      </a:pPr>
                      <a:r>
                        <a:rPr lang="fr-FR" sz="1050" dirty="0">
                          <a:effectLst/>
                        </a:rPr>
                        <a:t> </a:t>
                      </a:r>
                    </a:p>
                    <a:p>
                      <a:pPr algn="just">
                        <a:lnSpc>
                          <a:spcPct val="115000"/>
                        </a:lnSpc>
                        <a:spcAft>
                          <a:spcPts val="0"/>
                        </a:spcAft>
                        <a:tabLst>
                          <a:tab pos="1229995" algn="l"/>
                        </a:tabLs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marL="228600" algn="just">
                        <a:lnSpc>
                          <a:spcPct val="115000"/>
                        </a:lnSpc>
                        <a:spcAft>
                          <a:spcPts val="0"/>
                        </a:spcAft>
                        <a:tabLst>
                          <a:tab pos="1229995" algn="l"/>
                        </a:tabLst>
                      </a:pPr>
                      <a:r>
                        <a:rPr lang="fr-FR" sz="1050">
                          <a:effectLst/>
                        </a:rPr>
                        <a:t> </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Se tenir par la main, l’épaule</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Se tenir par 3, 4… (sirtaki)</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Ajouter des rotations et se retrouver</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Battle de duos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marL="93345">
                        <a:lnSpc>
                          <a:spcPct val="115000"/>
                        </a:lnSpc>
                        <a:spcAft>
                          <a:spcPts val="0"/>
                        </a:spcAft>
                        <a:tabLst>
                          <a:tab pos="93345" algn="l"/>
                          <a:tab pos="183515" algn="l"/>
                        </a:tabLst>
                      </a:pPr>
                      <a:r>
                        <a:rPr lang="fr-FR" sz="1050">
                          <a:effectLst/>
                        </a:rPr>
                        <a:t> </a:t>
                      </a:r>
                    </a:p>
                    <a:p>
                      <a:pPr marL="342900" lvl="0" indent="-342900">
                        <a:lnSpc>
                          <a:spcPct val="115000"/>
                        </a:lnSpc>
                        <a:spcAft>
                          <a:spcPts val="0"/>
                        </a:spcAft>
                        <a:buFont typeface="Wingdings" panose="05000000000000000000" pitchFamily="2" charset="2"/>
                        <a:buChar char=""/>
                        <a:tabLst>
                          <a:tab pos="93345" algn="l"/>
                          <a:tab pos="183515" algn="l"/>
                        </a:tabLst>
                      </a:pPr>
                      <a:r>
                        <a:rPr lang="fr-FR" sz="1050">
                          <a:effectLst/>
                        </a:rPr>
                        <a:t>Rester un maximum de temps en contact</a:t>
                      </a:r>
                    </a:p>
                    <a:p>
                      <a:pPr marL="342900" lvl="0" indent="-342900">
                        <a:lnSpc>
                          <a:spcPct val="115000"/>
                        </a:lnSpc>
                        <a:spcAft>
                          <a:spcPts val="0"/>
                        </a:spcAft>
                        <a:buFont typeface="Wingdings" panose="05000000000000000000" pitchFamily="2" charset="2"/>
                        <a:buChar char=""/>
                        <a:tabLst>
                          <a:tab pos="93345" algn="l"/>
                          <a:tab pos="183515" algn="l"/>
                        </a:tabLst>
                      </a:pPr>
                      <a:r>
                        <a:rPr lang="fr-FR" sz="1050">
                          <a:effectLst/>
                        </a:rPr>
                        <a:t>Etre synchronisés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SYNCHRO° ECOUTE</a:t>
                      </a:r>
                    </a:p>
                    <a:p>
                      <a:pPr algn="ctr">
                        <a:lnSpc>
                          <a:spcPct val="115000"/>
                        </a:lnSpc>
                        <a:spcAft>
                          <a:spcPts val="0"/>
                        </a:spcAft>
                        <a:tabLst>
                          <a:tab pos="1229995" algn="l"/>
                        </a:tabLst>
                      </a:pPr>
                      <a:r>
                        <a:rPr lang="fr-FR" sz="1050">
                          <a:effectLst/>
                        </a:rPr>
                        <a:t>RYTHME</a:t>
                      </a:r>
                    </a:p>
                    <a:p>
                      <a:pPr algn="ctr">
                        <a:lnSpc>
                          <a:spcPct val="115000"/>
                        </a:lnSpc>
                        <a:spcAft>
                          <a:spcPts val="0"/>
                        </a:spcAft>
                        <a:tabLst>
                          <a:tab pos="1229995" algn="l"/>
                        </a:tabLst>
                      </a:pPr>
                      <a:r>
                        <a:rPr lang="fr-FR" sz="1050">
                          <a:effectLst/>
                        </a:rPr>
                        <a:t>MEMORISAT°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extLst>
                  <a:ext uri="{0D108BD9-81ED-4DB2-BD59-A6C34878D82A}">
                    <a16:rowId xmlns:a16="http://schemas.microsoft.com/office/drawing/2014/main" val="2831697540"/>
                  </a:ext>
                </a:extLst>
              </a:tr>
              <a:tr h="2500683">
                <a:tc>
                  <a:txBody>
                    <a:bodyPr/>
                    <a:lstStyle/>
                    <a:p>
                      <a:pPr>
                        <a:lnSpc>
                          <a:spcPct val="115000"/>
                        </a:lnSpc>
                        <a:spcAft>
                          <a:spcPts val="0"/>
                        </a:spcAft>
                        <a:tabLst>
                          <a:tab pos="1229995" algn="l"/>
                        </a:tabLst>
                      </a:pPr>
                      <a:r>
                        <a:rPr lang="fr-FR" sz="1100" dirty="0">
                          <a:effectLst/>
                        </a:rPr>
                        <a:t> </a:t>
                      </a:r>
                    </a:p>
                    <a:p>
                      <a:pPr>
                        <a:lnSpc>
                          <a:spcPct val="115000"/>
                        </a:lnSpc>
                        <a:spcAft>
                          <a:spcPts val="0"/>
                        </a:spcAft>
                        <a:tabLst>
                          <a:tab pos="1229995" algn="l"/>
                        </a:tabLst>
                      </a:pPr>
                      <a:r>
                        <a:rPr lang="fr-FR" sz="1100" dirty="0">
                          <a:effectLst/>
                        </a:rPr>
                        <a:t>      Séquence de 7’</a:t>
                      </a:r>
                    </a:p>
                    <a:p>
                      <a:pPr>
                        <a:lnSpc>
                          <a:spcPct val="115000"/>
                        </a:lnSpc>
                        <a:spcAft>
                          <a:spcPts val="0"/>
                        </a:spcAft>
                      </a:pPr>
                      <a:r>
                        <a:rPr lang="fr-FR" sz="1100" dirty="0">
                          <a:effectLst/>
                        </a:rPr>
                        <a:t> </a:t>
                      </a:r>
                    </a:p>
                    <a:p>
                      <a:pPr>
                        <a:lnSpc>
                          <a:spcPct val="115000"/>
                        </a:lnSpc>
                        <a:spcAft>
                          <a:spcPts val="0"/>
                        </a:spcAft>
                      </a:pPr>
                      <a:endParaRPr lang="fr-FR" sz="1100" dirty="0">
                        <a:ln w="11113" cap="flat" cmpd="sng" algn="ctr">
                          <a:solidFill>
                            <a:srgbClr val="C0504D"/>
                          </a:solidFill>
                          <a:prstDash val="solid"/>
                          <a:round/>
                        </a:ln>
                        <a:effectLst/>
                      </a:endParaRPr>
                    </a:p>
                    <a:p>
                      <a:pPr>
                        <a:lnSpc>
                          <a:spcPct val="115000"/>
                        </a:lnSpc>
                        <a:spcAft>
                          <a:spcPts val="0"/>
                        </a:spcAft>
                      </a:pPr>
                      <a:endParaRPr lang="fr-FR" sz="1100" dirty="0">
                        <a:ln w="11113" cap="flat" cmpd="sng" algn="ctr">
                          <a:solidFill>
                            <a:srgbClr val="C0504D"/>
                          </a:solidFill>
                          <a:prstDash val="solid"/>
                          <a:round/>
                        </a:ln>
                        <a:effectLst/>
                      </a:endParaRPr>
                    </a:p>
                    <a:p>
                      <a:pPr>
                        <a:lnSpc>
                          <a:spcPct val="115000"/>
                        </a:lnSpc>
                        <a:spcAft>
                          <a:spcPts val="0"/>
                        </a:spcAft>
                      </a:pPr>
                      <a:r>
                        <a:rPr lang="fr-FR" sz="1100" dirty="0">
                          <a:ln w="11113" cap="flat" cmpd="sng" algn="ctr">
                            <a:solidFill>
                              <a:srgbClr val="C0504D"/>
                            </a:solidFill>
                            <a:prstDash val="solid"/>
                            <a:round/>
                          </a:ln>
                          <a:effectLst/>
                        </a:rPr>
                        <a:t>      </a:t>
                      </a:r>
                      <a:r>
                        <a:rPr lang="fr-FR" sz="3200" dirty="0">
                          <a:ln w="11113" cap="flat" cmpd="sng" algn="ctr">
                            <a:solidFill>
                              <a:srgbClr val="C0504D"/>
                            </a:solidFill>
                            <a:prstDash val="solid"/>
                            <a:round/>
                          </a:ln>
                          <a:effectLst/>
                        </a:rPr>
                        <a:t>1 x 7’</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just">
                        <a:lnSpc>
                          <a:spcPct val="115000"/>
                        </a:lnSpc>
                        <a:spcAft>
                          <a:spcPts val="0"/>
                        </a:spcAft>
                        <a:tabLst>
                          <a:tab pos="1229995" algn="l"/>
                        </a:tabLst>
                      </a:pPr>
                      <a:r>
                        <a:rPr lang="fr-FR" sz="1050" dirty="0">
                          <a:effectLst/>
                        </a:rPr>
                        <a:t> </a:t>
                      </a:r>
                    </a:p>
                    <a:p>
                      <a:pPr algn="just">
                        <a:lnSpc>
                          <a:spcPct val="115000"/>
                        </a:lnSpc>
                        <a:spcAft>
                          <a:spcPts val="0"/>
                        </a:spcAft>
                        <a:tabLst>
                          <a:tab pos="1229995" algn="l"/>
                        </a:tabLst>
                      </a:pPr>
                      <a:r>
                        <a:rPr lang="fr-FR" sz="1050" dirty="0">
                          <a:effectLst/>
                        </a:rPr>
                        <a:t>Se familiariser avec l’objectif 2 « durée » qui correspond à un effort plus long. Effectuer sa routine pendant 7’ sans s’arrêter. </a:t>
                      </a:r>
                    </a:p>
                    <a:p>
                      <a:pPr algn="just">
                        <a:lnSpc>
                          <a:spcPct val="115000"/>
                        </a:lnSpc>
                        <a:spcAft>
                          <a:spcPts val="0"/>
                        </a:spcAft>
                        <a:tabLst>
                          <a:tab pos="1229995" algn="l"/>
                        </a:tabLst>
                      </a:pPr>
                      <a:r>
                        <a:rPr lang="fr-FR" sz="1050" dirty="0">
                          <a:effectLst/>
                        </a:rPr>
                        <a:t>BPM entre 130 et 140.</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L’élève utilise des paramètres énergétiques pour atteindre la FC : lests, hauteur </a:t>
                      </a:r>
                      <a:r>
                        <a:rPr lang="fr-FR" sz="1050" dirty="0" err="1">
                          <a:effectLst/>
                        </a:rPr>
                        <a:t>step</a:t>
                      </a:r>
                      <a:r>
                        <a:rPr lang="fr-FR" sz="1050" dirty="0">
                          <a:effectLst/>
                        </a:rPr>
                        <a:t>, mettre des impulsions, bras …</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Durée de 4’, 5’ voire 6’</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2X7’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marL="342900" lvl="0" indent="-342900" algn="l">
                        <a:lnSpc>
                          <a:spcPct val="115000"/>
                        </a:lnSpc>
                        <a:spcAft>
                          <a:spcPts val="0"/>
                        </a:spcAft>
                        <a:buFont typeface="Wingdings" panose="05000000000000000000" pitchFamily="2" charset="2"/>
                        <a:buChar char=""/>
                        <a:tabLst>
                          <a:tab pos="1229995" algn="l"/>
                        </a:tabLst>
                      </a:pPr>
                      <a:r>
                        <a:rPr lang="fr-FR" sz="1050" dirty="0">
                          <a:effectLst/>
                        </a:rPr>
                        <a:t>FC élevée, entre 160 et 185 environ (consulter le tableau)</a:t>
                      </a:r>
                    </a:p>
                    <a:p>
                      <a:pPr marL="342900" lvl="0" indent="-342900" algn="l">
                        <a:lnSpc>
                          <a:spcPct val="115000"/>
                        </a:lnSpc>
                        <a:spcAft>
                          <a:spcPts val="0"/>
                        </a:spcAft>
                        <a:buFont typeface="Wingdings" panose="05000000000000000000" pitchFamily="2" charset="2"/>
                        <a:buChar char=""/>
                        <a:tabLst>
                          <a:tab pos="1229995" algn="l"/>
                        </a:tabLst>
                      </a:pPr>
                      <a:r>
                        <a:rPr lang="fr-FR" sz="1050" dirty="0">
                          <a:effectLst/>
                        </a:rPr>
                        <a:t>Pas d’arrêt</a:t>
                      </a:r>
                    </a:p>
                    <a:p>
                      <a:pPr marL="342900" lvl="0" indent="-342900" algn="l">
                        <a:lnSpc>
                          <a:spcPct val="115000"/>
                        </a:lnSpc>
                        <a:spcAft>
                          <a:spcPts val="0"/>
                        </a:spcAft>
                        <a:buFont typeface="Wingdings" panose="05000000000000000000" pitchFamily="2" charset="2"/>
                        <a:buChar char=""/>
                        <a:tabLst>
                          <a:tab pos="1229995" algn="l"/>
                        </a:tabLst>
                      </a:pPr>
                      <a:r>
                        <a:rPr lang="fr-FR" sz="1050" dirty="0">
                          <a:effectLst/>
                        </a:rPr>
                        <a:t>Ventilation accentuée mais sans gêne excessive</a:t>
                      </a:r>
                    </a:p>
                    <a:p>
                      <a:pPr marL="200660" algn="l">
                        <a:lnSpc>
                          <a:spcPct val="115000"/>
                        </a:lnSpc>
                        <a:spcAft>
                          <a:spcPts val="0"/>
                        </a:spcAft>
                        <a:tabLst>
                          <a:tab pos="1229995" algn="l"/>
                        </a:tabLs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EFFORT LONG et SOUTENU</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extLst>
                  <a:ext uri="{0D108BD9-81ED-4DB2-BD59-A6C34878D82A}">
                    <a16:rowId xmlns:a16="http://schemas.microsoft.com/office/drawing/2014/main" val="4175087581"/>
                  </a:ext>
                </a:extLst>
              </a:tr>
              <a:tr h="2057804">
                <a:tc>
                  <a:txBody>
                    <a:bodyPr/>
                    <a:lstStyle/>
                    <a:p>
                      <a:pPr algn="ctr">
                        <a:lnSpc>
                          <a:spcPct val="115000"/>
                        </a:lnSpc>
                        <a:spcAft>
                          <a:spcPts val="0"/>
                        </a:spcAft>
                        <a:tabLst>
                          <a:tab pos="1229995" algn="l"/>
                        </a:tabLst>
                      </a:pPr>
                      <a:r>
                        <a:rPr lang="fr-FR" sz="1100" dirty="0">
                          <a:effectLst/>
                        </a:rPr>
                        <a:t> </a:t>
                      </a:r>
                    </a:p>
                    <a:p>
                      <a:pPr algn="ctr">
                        <a:lnSpc>
                          <a:spcPct val="115000"/>
                        </a:lnSpc>
                        <a:spcAft>
                          <a:spcPts val="0"/>
                        </a:spcAft>
                        <a:tabLst>
                          <a:tab pos="1229995" algn="l"/>
                        </a:tabLst>
                      </a:pPr>
                      <a:r>
                        <a:rPr lang="fr-FR" sz="1100" dirty="0">
                          <a:effectLst/>
                        </a:rPr>
                        <a:t>Battle de groupe</a:t>
                      </a:r>
                    </a:p>
                    <a:p>
                      <a:pPr algn="ctr">
                        <a:lnSpc>
                          <a:spcPct val="115000"/>
                        </a:lnSpc>
                        <a:spcAft>
                          <a:spcPts val="0"/>
                        </a:spcAft>
                        <a:tabLst>
                          <a:tab pos="1229995" algn="l"/>
                        </a:tabLst>
                      </a:pPr>
                      <a:r>
                        <a:rPr lang="fr-FR" sz="1100" dirty="0">
                          <a:effectLst/>
                        </a:rPr>
                        <a:t> </a:t>
                      </a:r>
                    </a:p>
                    <a:p>
                      <a:pPr>
                        <a:lnSpc>
                          <a:spcPct val="115000"/>
                        </a:lnSpc>
                        <a:spcAft>
                          <a:spcPts val="0"/>
                        </a:spcAft>
                        <a:tabLst>
                          <a:tab pos="1229995" algn="l"/>
                        </a:tabLs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nSpc>
                          <a:spcPct val="115000"/>
                        </a:lnSpc>
                        <a:spcAft>
                          <a:spcPts val="0"/>
                        </a:spcAft>
                        <a:tabLst>
                          <a:tab pos="1229995" algn="l"/>
                        </a:tabLst>
                      </a:pPr>
                      <a:r>
                        <a:rPr lang="fr-FR" sz="1050" dirty="0">
                          <a:effectLst/>
                        </a:rPr>
                        <a:t>Après avoir révisé par groupe, les élèves s’affrontent 5 contre 5, face à face et le public vote comme dans une battle de hiphop en désignant avec le bras les vainqueurs. Trois Critères pour les juges : enchainement d’actions, synchronisation et concentration</a:t>
                      </a:r>
                    </a:p>
                    <a:p>
                      <a:pPr algn="just">
                        <a:lnSpc>
                          <a:spcPct val="115000"/>
                        </a:lnSpc>
                        <a:spcAft>
                          <a:spcPts val="0"/>
                        </a:spcAft>
                        <a:tabLst>
                          <a:tab pos="1229995" algn="l"/>
                        </a:tabLst>
                      </a:pPr>
                      <a:r>
                        <a:rPr lang="fr-FR" sz="1050" dirty="0">
                          <a:effectLst/>
                        </a:rPr>
                        <a:t> </a:t>
                      </a:r>
                    </a:p>
                    <a:p>
                      <a:pPr algn="just">
                        <a:lnSpc>
                          <a:spcPct val="115000"/>
                        </a:lnSpc>
                        <a:spcAft>
                          <a:spcPts val="0"/>
                        </a:spcAft>
                        <a:tabLst>
                          <a:tab pos="1229995" algn="l"/>
                        </a:tabLs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Enchainer avec les demi-finales, et finales.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Varier le nombre d’élèves par groupe</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Varier le BPM</a:t>
                      </a:r>
                    </a:p>
                    <a:p>
                      <a:pPr algn="just">
                        <a:lnSpc>
                          <a:spcPct val="115000"/>
                        </a:lnSpc>
                        <a:spcAft>
                          <a:spcPts val="0"/>
                        </a:spcAft>
                        <a:tabLst>
                          <a:tab pos="1229995" algn="l"/>
                        </a:tabLs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Etre l’équipe gagnante</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Travailler en groupe</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Accepter le regard des autres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Enchainement parfaitement maitrisé</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tc>
                  <a:txBody>
                    <a:bodyPr/>
                    <a:lstStyle/>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MEMORISAT°</a:t>
                      </a:r>
                    </a:p>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COOPERATION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0" marR="26250" marT="0" marB="0"/>
                </a:tc>
                <a:extLst>
                  <a:ext uri="{0D108BD9-81ED-4DB2-BD59-A6C34878D82A}">
                    <a16:rowId xmlns:a16="http://schemas.microsoft.com/office/drawing/2014/main" val="1459195038"/>
                  </a:ext>
                </a:extLst>
              </a:tr>
            </a:tbl>
          </a:graphicData>
        </a:graphic>
      </p:graphicFrame>
      <p:pic>
        <p:nvPicPr>
          <p:cNvPr id="11" name="Image 10" descr="Image result for groupe step fitness">
            <a:extLst>
              <a:ext uri="{FF2B5EF4-FFF2-40B4-BE49-F238E27FC236}">
                <a16:creationId xmlns:a16="http://schemas.microsoft.com/office/drawing/2014/main" id="{EE239767-8909-4B89-819F-4A8D112645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1653" y="5412105"/>
            <a:ext cx="1246592" cy="692667"/>
          </a:xfrm>
          <a:prstGeom prst="rect">
            <a:avLst/>
          </a:prstGeom>
          <a:noFill/>
          <a:ln>
            <a:noFill/>
          </a:ln>
        </p:spPr>
      </p:pic>
      <p:pic>
        <p:nvPicPr>
          <p:cNvPr id="12" name="Image 11" descr="Image result for deux personnes cote a cote">
            <a:extLst>
              <a:ext uri="{FF2B5EF4-FFF2-40B4-BE49-F238E27FC236}">
                <a16:creationId xmlns:a16="http://schemas.microsoft.com/office/drawing/2014/main" id="{5AA89B7B-1334-4E88-8E00-BB8E2AD5CB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403" y="1378094"/>
            <a:ext cx="651597" cy="596179"/>
          </a:xfrm>
          <a:prstGeom prst="rect">
            <a:avLst/>
          </a:prstGeom>
          <a:noFill/>
          <a:ln>
            <a:noFill/>
          </a:ln>
        </p:spPr>
      </p:pic>
    </p:spTree>
    <p:extLst>
      <p:ext uri="{BB962C8B-B14F-4D97-AF65-F5344CB8AC3E}">
        <p14:creationId xmlns:p14="http://schemas.microsoft.com/office/powerpoint/2010/main" val="1199569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2BDDF-4023-4590-9BF7-E9D1B876B089}"/>
              </a:ext>
            </a:extLst>
          </p:cNvPr>
          <p:cNvSpPr>
            <a:spLocks noGrp="1"/>
          </p:cNvSpPr>
          <p:nvPr>
            <p:ph type="title"/>
          </p:nvPr>
        </p:nvSpPr>
        <p:spPr/>
        <p:txBody>
          <a:bodyPr/>
          <a:lstStyle/>
          <a:p>
            <a:endParaRPr lang="fr-FR" dirty="0"/>
          </a:p>
        </p:txBody>
      </p:sp>
      <p:graphicFrame>
        <p:nvGraphicFramePr>
          <p:cNvPr id="4" name="Espace réservé du contenu 3">
            <a:extLst>
              <a:ext uri="{FF2B5EF4-FFF2-40B4-BE49-F238E27FC236}">
                <a16:creationId xmlns:a16="http://schemas.microsoft.com/office/drawing/2014/main" id="{B8B5AFB5-7D30-43F2-8D41-C54465A4B65C}"/>
              </a:ext>
            </a:extLst>
          </p:cNvPr>
          <p:cNvGraphicFramePr>
            <a:graphicFrameLocks noGrp="1"/>
          </p:cNvGraphicFramePr>
          <p:nvPr>
            <p:ph idx="1"/>
            <p:extLst>
              <p:ext uri="{D42A27DB-BD31-4B8C-83A1-F6EECF244321}">
                <p14:modId xmlns:p14="http://schemas.microsoft.com/office/powerpoint/2010/main" val="1110717350"/>
              </p:ext>
            </p:extLst>
          </p:nvPr>
        </p:nvGraphicFramePr>
        <p:xfrm>
          <a:off x="93519" y="83127"/>
          <a:ext cx="11897591" cy="6804374"/>
        </p:xfrm>
        <a:graphic>
          <a:graphicData uri="http://schemas.openxmlformats.org/drawingml/2006/table">
            <a:tbl>
              <a:tblPr firstRow="1" firstCol="1" bandRow="1">
                <a:tableStyleId>{5C22544A-7EE6-4342-B048-85BDC9FD1C3A}</a:tableStyleId>
              </a:tblPr>
              <a:tblGrid>
                <a:gridCol w="1707514">
                  <a:extLst>
                    <a:ext uri="{9D8B030D-6E8A-4147-A177-3AD203B41FA5}">
                      <a16:colId xmlns:a16="http://schemas.microsoft.com/office/drawing/2014/main" val="3676475722"/>
                    </a:ext>
                  </a:extLst>
                </a:gridCol>
                <a:gridCol w="3439292">
                  <a:extLst>
                    <a:ext uri="{9D8B030D-6E8A-4147-A177-3AD203B41FA5}">
                      <a16:colId xmlns:a16="http://schemas.microsoft.com/office/drawing/2014/main" val="141113039"/>
                    </a:ext>
                  </a:extLst>
                </a:gridCol>
                <a:gridCol w="3211192">
                  <a:extLst>
                    <a:ext uri="{9D8B030D-6E8A-4147-A177-3AD203B41FA5}">
                      <a16:colId xmlns:a16="http://schemas.microsoft.com/office/drawing/2014/main" val="734282156"/>
                    </a:ext>
                  </a:extLst>
                </a:gridCol>
                <a:gridCol w="1834507">
                  <a:extLst>
                    <a:ext uri="{9D8B030D-6E8A-4147-A177-3AD203B41FA5}">
                      <a16:colId xmlns:a16="http://schemas.microsoft.com/office/drawing/2014/main" val="852745831"/>
                    </a:ext>
                  </a:extLst>
                </a:gridCol>
                <a:gridCol w="1705086">
                  <a:extLst>
                    <a:ext uri="{9D8B030D-6E8A-4147-A177-3AD203B41FA5}">
                      <a16:colId xmlns:a16="http://schemas.microsoft.com/office/drawing/2014/main" val="1878517489"/>
                    </a:ext>
                  </a:extLst>
                </a:gridCol>
              </a:tblGrid>
              <a:tr h="184304">
                <a:tc gridSpan="5">
                  <a:txBody>
                    <a:bodyPr/>
                    <a:lstStyle/>
                    <a:p>
                      <a:pPr algn="ctr">
                        <a:lnSpc>
                          <a:spcPct val="115000"/>
                        </a:lnSpc>
                        <a:spcAft>
                          <a:spcPts val="0"/>
                        </a:spcAft>
                        <a:tabLst>
                          <a:tab pos="1229995" algn="l"/>
                        </a:tabLst>
                      </a:pPr>
                      <a:r>
                        <a:rPr lang="fr-FR" sz="2000" dirty="0">
                          <a:effectLst/>
                        </a:rPr>
                        <a:t>JEUDI APRES MIDI, l’effort (Séance 3 : N3)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74704906"/>
                  </a:ext>
                </a:extLst>
              </a:tr>
              <a:tr h="381188">
                <a:tc>
                  <a:txBody>
                    <a:bodyPr/>
                    <a:lstStyle/>
                    <a:p>
                      <a:pPr algn="ctr">
                        <a:lnSpc>
                          <a:spcPct val="115000"/>
                        </a:lnSpc>
                        <a:spcAft>
                          <a:spcPts val="0"/>
                        </a:spcAft>
                        <a:tabLst>
                          <a:tab pos="1229995" algn="l"/>
                        </a:tabLst>
                      </a:pPr>
                      <a:r>
                        <a:rPr lang="fr-FR" sz="1100">
                          <a:effectLst/>
                        </a:rPr>
                        <a:t>Situations d’apprentissage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100">
                          <a:effectLst/>
                        </a:rPr>
                        <a:t>Dispositifs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100" dirty="0">
                          <a:effectLst/>
                        </a:rPr>
                        <a:t>Variables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100">
                          <a:effectLst/>
                        </a:rPr>
                        <a:t>Critères de réussite ou de réalisation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100">
                          <a:effectLst/>
                        </a:rPr>
                        <a:t>Thèmes travaillés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extLst>
                  <a:ext uri="{0D108BD9-81ED-4DB2-BD59-A6C34878D82A}">
                    <a16:rowId xmlns:a16="http://schemas.microsoft.com/office/drawing/2014/main" val="1535370872"/>
                  </a:ext>
                </a:extLst>
              </a:tr>
              <a:tr h="1759377">
                <a:tc>
                  <a:txBody>
                    <a:bodyPr/>
                    <a:lstStyle/>
                    <a:p>
                      <a:pPr>
                        <a:lnSpc>
                          <a:spcPct val="115000"/>
                        </a:lnSpc>
                        <a:spcAft>
                          <a:spcPts val="0"/>
                        </a:spcAft>
                        <a:tabLst>
                          <a:tab pos="1229995" algn="l"/>
                        </a:tabLst>
                      </a:pPr>
                      <a:r>
                        <a:rPr lang="fr-FR" sz="1100" dirty="0">
                          <a:effectLst/>
                        </a:rPr>
                        <a:t> </a:t>
                      </a:r>
                    </a:p>
                    <a:p>
                      <a:pPr>
                        <a:lnSpc>
                          <a:spcPct val="115000"/>
                        </a:lnSpc>
                        <a:spcAft>
                          <a:spcPts val="0"/>
                        </a:spcAft>
                        <a:tabLst>
                          <a:tab pos="1229995" algn="l"/>
                        </a:tabLst>
                      </a:pPr>
                      <a:r>
                        <a:rPr lang="fr-FR" sz="1100" dirty="0">
                          <a:effectLst/>
                        </a:rPr>
                        <a:t>« Le mouchoir » ou </a:t>
                      </a:r>
                    </a:p>
                    <a:p>
                      <a:pPr>
                        <a:lnSpc>
                          <a:spcPct val="115000"/>
                        </a:lnSpc>
                        <a:spcAft>
                          <a:spcPts val="0"/>
                        </a:spcAft>
                        <a:tabLst>
                          <a:tab pos="1229995" algn="l"/>
                        </a:tabLst>
                      </a:pPr>
                      <a:r>
                        <a:rPr lang="fr-FR" sz="1100" dirty="0">
                          <a:effectLst/>
                        </a:rPr>
                        <a:t>« la clé de Saint Georges»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just">
                        <a:lnSpc>
                          <a:spcPct val="115000"/>
                        </a:lnSpc>
                        <a:spcAft>
                          <a:spcPts val="0"/>
                        </a:spcAft>
                        <a:tabLst>
                          <a:tab pos="1229995" algn="l"/>
                        </a:tabLst>
                      </a:pPr>
                      <a:r>
                        <a:rPr lang="fr-FR" sz="1050" dirty="0">
                          <a:effectLst/>
                        </a:rPr>
                        <a:t> </a:t>
                      </a:r>
                    </a:p>
                    <a:p>
                      <a:pPr algn="just">
                        <a:lnSpc>
                          <a:spcPct val="115000"/>
                        </a:lnSpc>
                        <a:spcAft>
                          <a:spcPts val="0"/>
                        </a:spcAft>
                        <a:tabLst>
                          <a:tab pos="1229995" algn="l"/>
                        </a:tabLst>
                      </a:pPr>
                      <a:r>
                        <a:rPr lang="fr-FR" sz="1050" dirty="0">
                          <a:effectLst/>
                        </a:rPr>
                        <a:t>Après avoir testé différents jeux de coordination (dissociation segmentaire, balle de tennis…), les élèves se placent en cercle avec un </a:t>
                      </a:r>
                      <a:r>
                        <a:rPr lang="fr-FR" sz="1050" dirty="0" err="1">
                          <a:effectLst/>
                        </a:rPr>
                        <a:t>step</a:t>
                      </a:r>
                      <a:r>
                        <a:rPr lang="fr-FR" sz="1050" dirty="0">
                          <a:effectLst/>
                        </a:rPr>
                        <a:t> chacun et réalisent 1 ou 2 blocs tous ensemble pendant qu’un élève court autour du groupe puis choisit </a:t>
                      </a:r>
                      <a:r>
                        <a:rPr lang="fr-FR" sz="1050" dirty="0" err="1">
                          <a:effectLst/>
                        </a:rPr>
                        <a:t>qqun</a:t>
                      </a:r>
                      <a:r>
                        <a:rPr lang="fr-FR" sz="1050" dirty="0">
                          <a:effectLst/>
                        </a:rPr>
                        <a:t>, lui touche l’épaule et tente de récupérer sa place avant de se faire rattraper.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203200" algn="just">
                        <a:lnSpc>
                          <a:spcPct val="115000"/>
                        </a:lnSpc>
                        <a:spcAft>
                          <a:spcPts val="0"/>
                        </a:spcAft>
                        <a:tabLst>
                          <a:tab pos="1229995" algn="l"/>
                        </a:tabLst>
                      </a:pPr>
                      <a:r>
                        <a:rPr lang="fr-FR" sz="1050">
                          <a:effectLst/>
                        </a:rPr>
                        <a:t> </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Si le facteur récupère la place il élimine l’autre élève qui se place au centre avec son step et continue la routine mas au milieu</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Les éliminés font autre chose : squats, gainage, pas d’aérobic…</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Varier le nombre de participants : 5 ou toute la classe.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200025" algn="just">
                        <a:lnSpc>
                          <a:spcPct val="115000"/>
                        </a:lnSpc>
                        <a:spcAft>
                          <a:spcPts val="0"/>
                        </a:spcAft>
                        <a:tabLst>
                          <a:tab pos="1229995" algn="l"/>
                        </a:tabLst>
                      </a:pPr>
                      <a:r>
                        <a:rPr lang="fr-FR" sz="1050">
                          <a:effectLst/>
                        </a:rPr>
                        <a:t> </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Le dernier en course gagne la partie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MEMORISAT°</a:t>
                      </a:r>
                    </a:p>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CONCENTRAT°</a:t>
                      </a:r>
                    </a:p>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COORDINATION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extLst>
                  <a:ext uri="{0D108BD9-81ED-4DB2-BD59-A6C34878D82A}">
                    <a16:rowId xmlns:a16="http://schemas.microsoft.com/office/drawing/2014/main" val="3838061439"/>
                  </a:ext>
                </a:extLst>
              </a:tr>
              <a:tr h="1123305">
                <a:tc>
                  <a:txBody>
                    <a:bodyPr/>
                    <a:lstStyle/>
                    <a:p>
                      <a:pPr>
                        <a:lnSpc>
                          <a:spcPct val="115000"/>
                        </a:lnSpc>
                        <a:spcAft>
                          <a:spcPts val="0"/>
                        </a:spcAft>
                        <a:tabLst>
                          <a:tab pos="1229995" algn="l"/>
                        </a:tabLst>
                      </a:pPr>
                      <a:r>
                        <a:rPr lang="fr-FR" sz="1100" dirty="0">
                          <a:effectLst/>
                        </a:rPr>
                        <a:t>«  Duos miroir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just">
                        <a:lnSpc>
                          <a:spcPct val="115000"/>
                        </a:lnSpc>
                        <a:spcAft>
                          <a:spcPts val="0"/>
                        </a:spcAft>
                        <a:tabLst>
                          <a:tab pos="1229995" algn="l"/>
                        </a:tabLst>
                      </a:pPr>
                      <a:r>
                        <a:rPr lang="fr-FR" sz="1050" dirty="0">
                          <a:effectLst/>
                        </a:rPr>
                        <a:t>Face à face avec deux </a:t>
                      </a:r>
                      <a:r>
                        <a:rPr lang="fr-FR" sz="1050" dirty="0" err="1">
                          <a:effectLst/>
                        </a:rPr>
                        <a:t>steps</a:t>
                      </a:r>
                      <a:r>
                        <a:rPr lang="fr-FR" sz="1050" dirty="0">
                          <a:effectLst/>
                        </a:rPr>
                        <a:t> collés sur leur longueur les élèves réalisent la même routine (</a:t>
                      </a:r>
                      <a:r>
                        <a:rPr lang="fr-FR" sz="1050" dirty="0" err="1">
                          <a:effectLst/>
                        </a:rPr>
                        <a:t>step</a:t>
                      </a:r>
                      <a:r>
                        <a:rPr lang="fr-FR" sz="1050" dirty="0">
                          <a:effectLst/>
                        </a:rPr>
                        <a:t> </a:t>
                      </a:r>
                      <a:r>
                        <a:rPr lang="fr-FR" sz="1050" dirty="0" err="1">
                          <a:effectLst/>
                        </a:rPr>
                        <a:t>touch</a:t>
                      </a:r>
                      <a:r>
                        <a:rPr lang="fr-FR" sz="1050" dirty="0">
                          <a:effectLst/>
                        </a:rPr>
                        <a:t>, genou, over the top et </a:t>
                      </a:r>
                      <a:r>
                        <a:rPr lang="fr-FR" sz="1050" dirty="0" err="1">
                          <a:effectLst/>
                        </a:rPr>
                        <a:t>rivers</a:t>
                      </a:r>
                      <a:r>
                        <a:rPr lang="fr-FR" sz="1050" dirty="0">
                          <a:effectLst/>
                        </a:rPr>
                        <a:t> par ex) en face à face.</a:t>
                      </a:r>
                    </a:p>
                    <a:p>
                      <a:pPr algn="just">
                        <a:lnSpc>
                          <a:spcPct val="115000"/>
                        </a:lnSpc>
                        <a:spcAft>
                          <a:spcPts val="0"/>
                        </a:spcAft>
                        <a:tabLst>
                          <a:tab pos="1229995" algn="l"/>
                        </a:tabLs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Miroir ou jambes opposées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Ajouter des bras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Plus ou moins de pas, pas inventé</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Par 4</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Etre synchronisés</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Réaliser sans arrêt son propre enchaînement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050">
                          <a:effectLst/>
                        </a:rPr>
                        <a:t>COOPERATION</a:t>
                      </a:r>
                    </a:p>
                    <a:p>
                      <a:pPr algn="ctr">
                        <a:lnSpc>
                          <a:spcPct val="115000"/>
                        </a:lnSpc>
                        <a:spcAft>
                          <a:spcPts val="0"/>
                        </a:spcAft>
                        <a:tabLst>
                          <a:tab pos="1229995" algn="l"/>
                        </a:tabLst>
                      </a:pPr>
                      <a:r>
                        <a:rPr lang="fr-FR" sz="1050">
                          <a:effectLst/>
                        </a:rPr>
                        <a:t>CREATIVITE</a:t>
                      </a:r>
                    </a:p>
                    <a:p>
                      <a:pPr algn="ctr">
                        <a:lnSpc>
                          <a:spcPct val="115000"/>
                        </a:lnSpc>
                        <a:spcAft>
                          <a:spcPts val="0"/>
                        </a:spcAft>
                        <a:tabLst>
                          <a:tab pos="1229995" algn="l"/>
                        </a:tabLst>
                      </a:pPr>
                      <a:r>
                        <a:rPr lang="fr-FR" sz="1050">
                          <a:effectLst/>
                        </a:rPr>
                        <a:t>REPERAGE DANS L’ESPACE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extLst>
                  <a:ext uri="{0D108BD9-81ED-4DB2-BD59-A6C34878D82A}">
                    <a16:rowId xmlns:a16="http://schemas.microsoft.com/office/drawing/2014/main" val="3947716128"/>
                  </a:ext>
                </a:extLst>
              </a:tr>
              <a:tr h="1498889">
                <a:tc>
                  <a:txBody>
                    <a:bodyPr/>
                    <a:lstStyle/>
                    <a:p>
                      <a:pPr>
                        <a:lnSpc>
                          <a:spcPct val="115000"/>
                        </a:lnSpc>
                        <a:spcAft>
                          <a:spcPts val="0"/>
                        </a:spcAft>
                        <a:tabLst>
                          <a:tab pos="1229995" algn="l"/>
                        </a:tabLst>
                      </a:pPr>
                      <a:r>
                        <a:rPr lang="fr-FR" sz="1100" dirty="0">
                          <a:effectLst/>
                        </a:rPr>
                        <a:t> </a:t>
                      </a:r>
                    </a:p>
                    <a:p>
                      <a:pPr>
                        <a:lnSpc>
                          <a:spcPct val="115000"/>
                        </a:lnSpc>
                        <a:spcAft>
                          <a:spcPts val="0"/>
                        </a:spcAft>
                        <a:tabLst>
                          <a:tab pos="1229995" algn="l"/>
                        </a:tabLst>
                      </a:pPr>
                      <a:r>
                        <a:rPr lang="fr-FR" sz="1100" dirty="0">
                          <a:effectLst/>
                        </a:rPr>
                        <a:t>Séquence de 5’</a:t>
                      </a:r>
                    </a:p>
                    <a:p>
                      <a:pPr>
                        <a:lnSpc>
                          <a:spcPct val="115000"/>
                        </a:lnSpc>
                        <a:spcAft>
                          <a:spcPts val="0"/>
                        </a:spcAft>
                        <a:tabLst>
                          <a:tab pos="1229995" algn="l"/>
                        </a:tabLs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just">
                        <a:lnSpc>
                          <a:spcPct val="115000"/>
                        </a:lnSpc>
                        <a:spcAft>
                          <a:spcPts val="0"/>
                        </a:spcAft>
                        <a:tabLst>
                          <a:tab pos="1229995" algn="l"/>
                        </a:tabLst>
                      </a:pPr>
                      <a:r>
                        <a:rPr lang="fr-FR" sz="1050">
                          <a:effectLst/>
                        </a:rPr>
                        <a:t>Se familiariser avec l’objectif 3 « coordination » qui correspond à un effort modéré et prolongé. </a:t>
                      </a:r>
                    </a:p>
                    <a:p>
                      <a:pPr algn="just">
                        <a:lnSpc>
                          <a:spcPct val="115000"/>
                        </a:lnSpc>
                        <a:spcAft>
                          <a:spcPts val="0"/>
                        </a:spcAft>
                        <a:tabLst>
                          <a:tab pos="1229995" algn="l"/>
                        </a:tabLst>
                      </a:pPr>
                      <a:r>
                        <a:rPr lang="fr-FR" sz="1050">
                          <a:effectLst/>
                        </a:rPr>
                        <a:t>BPM proche de 130. Réaliser Blocs A, B, C et D avec des bras pendant 5’.</a:t>
                      </a:r>
                    </a:p>
                    <a:p>
                      <a:pPr algn="just">
                        <a:lnSpc>
                          <a:spcPct val="115000"/>
                        </a:lnSpc>
                        <a:spcAft>
                          <a:spcPts val="0"/>
                        </a:spcAft>
                        <a:tabLst>
                          <a:tab pos="1229995" algn="l"/>
                        </a:tabLst>
                      </a:pPr>
                      <a:r>
                        <a:rPr lang="fr-FR" sz="1050">
                          <a:effectLst/>
                        </a:rPr>
                        <a:t>Disposition et effectif libre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L’élève utilise des paramètres biomécaniques : pas complexes, bras en dissociation, changement d’orientation, éléments à côté du step …</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Durée de 6’, 7’ voire 8’</a:t>
                      </a:r>
                    </a:p>
                    <a:p>
                      <a:pPr algn="just">
                        <a:lnSpc>
                          <a:spcPct val="115000"/>
                        </a:lnSpc>
                        <a:spcAft>
                          <a:spcPts val="0"/>
                        </a:spcAft>
                        <a:tabLst>
                          <a:tab pos="1229995" algn="l"/>
                        </a:tabLs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342900" lvl="0" indent="-342900" algn="l">
                        <a:lnSpc>
                          <a:spcPct val="115000"/>
                        </a:lnSpc>
                        <a:spcAft>
                          <a:spcPts val="0"/>
                        </a:spcAft>
                        <a:buFont typeface="Wingdings" panose="05000000000000000000" pitchFamily="2" charset="2"/>
                        <a:buChar char=""/>
                        <a:tabLst>
                          <a:tab pos="1229995" algn="l"/>
                        </a:tabLst>
                      </a:pPr>
                      <a:r>
                        <a:rPr lang="fr-FR" sz="1050" dirty="0">
                          <a:effectLst/>
                        </a:rPr>
                        <a:t>Fréquence cardiaque modérée (voir tableau)</a:t>
                      </a:r>
                    </a:p>
                    <a:p>
                      <a:pPr marL="342900" lvl="0" indent="-342900" algn="l">
                        <a:lnSpc>
                          <a:spcPct val="115000"/>
                        </a:lnSpc>
                        <a:spcAft>
                          <a:spcPts val="0"/>
                        </a:spcAft>
                        <a:buFont typeface="Wingdings" panose="05000000000000000000" pitchFamily="2" charset="2"/>
                        <a:buChar char=""/>
                        <a:tabLst>
                          <a:tab pos="1229995" algn="l"/>
                        </a:tabLst>
                      </a:pPr>
                      <a:r>
                        <a:rPr lang="fr-FR" sz="1050" dirty="0">
                          <a:effectLst/>
                        </a:rPr>
                        <a:t>Aisance respiratoire</a:t>
                      </a:r>
                    </a:p>
                    <a:p>
                      <a:pPr marL="342900" lvl="0" indent="-342900" algn="l">
                        <a:lnSpc>
                          <a:spcPct val="115000"/>
                        </a:lnSpc>
                        <a:spcAft>
                          <a:spcPts val="0"/>
                        </a:spcAft>
                        <a:buFont typeface="Wingdings" panose="05000000000000000000" pitchFamily="2" charset="2"/>
                        <a:buChar char=""/>
                        <a:tabLst>
                          <a:tab pos="1229995" algn="l"/>
                        </a:tabLst>
                      </a:pPr>
                      <a:r>
                        <a:rPr lang="fr-FR" sz="1050" dirty="0">
                          <a:effectLst/>
                        </a:rPr>
                        <a:t>Motricité ambitieuse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EFFORT MODERE et PROLONGE</a:t>
                      </a:r>
                    </a:p>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COORDINATION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extLst>
                  <a:ext uri="{0D108BD9-81ED-4DB2-BD59-A6C34878D82A}">
                    <a16:rowId xmlns:a16="http://schemas.microsoft.com/office/drawing/2014/main" val="1976997389"/>
                  </a:ext>
                </a:extLst>
              </a:tr>
              <a:tr h="1713510">
                <a:tc>
                  <a:txBody>
                    <a:bodyPr/>
                    <a:lstStyle/>
                    <a:p>
                      <a:pPr>
                        <a:lnSpc>
                          <a:spcPct val="115000"/>
                        </a:lnSpc>
                        <a:spcAft>
                          <a:spcPts val="0"/>
                        </a:spcAft>
                        <a:tabLst>
                          <a:tab pos="1229995" algn="l"/>
                        </a:tabLst>
                      </a:pPr>
                      <a:r>
                        <a:rPr lang="fr-FR" sz="1100" dirty="0">
                          <a:effectLst/>
                        </a:rPr>
                        <a:t>« 1 pas plus 1 pas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just">
                        <a:lnSpc>
                          <a:spcPct val="115000"/>
                        </a:lnSpc>
                        <a:spcAft>
                          <a:spcPts val="0"/>
                        </a:spcAft>
                        <a:tabLst>
                          <a:tab pos="1229995" algn="l"/>
                        </a:tabLst>
                      </a:pPr>
                      <a:r>
                        <a:rPr lang="fr-FR" sz="1050" dirty="0">
                          <a:effectLst/>
                        </a:rPr>
                        <a:t>En groupe de 4 ou 5 personnes, les élèves placent un </a:t>
                      </a:r>
                      <a:r>
                        <a:rPr lang="fr-FR" sz="1050" dirty="0" err="1">
                          <a:effectLst/>
                        </a:rPr>
                        <a:t>step</a:t>
                      </a:r>
                      <a:r>
                        <a:rPr lang="fr-FR" sz="1050" dirty="0">
                          <a:effectLst/>
                        </a:rPr>
                        <a:t> au milieu, un élève effectue un pas de son choix connu ou non puis reprend sa place, un deuxième élève vient au centre, effectue le premier pas, puis ajoute le sien…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Ajouter des bras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Modifier le nombre d’élèves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Varier le BPM de la musique</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Montrer son enchainement aux autres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dirty="0">
                          <a:effectLst/>
                        </a:rPr>
                        <a:t>Etre capable de montrer un enchainement original d’au moins un bloc avec au moins 2 bras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tc>
                  <a:txBody>
                    <a:bodyPr/>
                    <a:lstStyle/>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CREATIVITE</a:t>
                      </a:r>
                    </a:p>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COOPERATION</a:t>
                      </a:r>
                    </a:p>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MEMORISAT°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7896" marR="27896" marT="0" marB="0"/>
                </a:tc>
                <a:extLst>
                  <a:ext uri="{0D108BD9-81ED-4DB2-BD59-A6C34878D82A}">
                    <a16:rowId xmlns:a16="http://schemas.microsoft.com/office/drawing/2014/main" val="3105545809"/>
                  </a:ext>
                </a:extLst>
              </a:tr>
            </a:tbl>
          </a:graphicData>
        </a:graphic>
      </p:graphicFrame>
      <p:pic>
        <p:nvPicPr>
          <p:cNvPr id="5" name="Image 4">
            <a:extLst>
              <a:ext uri="{FF2B5EF4-FFF2-40B4-BE49-F238E27FC236}">
                <a16:creationId xmlns:a16="http://schemas.microsoft.com/office/drawing/2014/main" id="{E92E4BA5-AB21-4859-8F91-95790215202A}"/>
              </a:ext>
            </a:extLst>
          </p:cNvPr>
          <p:cNvPicPr>
            <a:picLocks noChangeAspect="1"/>
          </p:cNvPicPr>
          <p:nvPr/>
        </p:nvPicPr>
        <p:blipFill>
          <a:blip r:embed="rId2"/>
          <a:stretch>
            <a:fillRect/>
          </a:stretch>
        </p:blipFill>
        <p:spPr>
          <a:xfrm flipH="1">
            <a:off x="331027" y="1704225"/>
            <a:ext cx="1092814" cy="560993"/>
          </a:xfrm>
          <a:prstGeom prst="rect">
            <a:avLst/>
          </a:prstGeom>
        </p:spPr>
      </p:pic>
      <p:pic>
        <p:nvPicPr>
          <p:cNvPr id="8" name="Image 7">
            <a:extLst>
              <a:ext uri="{FF2B5EF4-FFF2-40B4-BE49-F238E27FC236}">
                <a16:creationId xmlns:a16="http://schemas.microsoft.com/office/drawing/2014/main" id="{1D9818D1-A284-4FF8-84AA-F27AE7FEFE44}"/>
              </a:ext>
            </a:extLst>
          </p:cNvPr>
          <p:cNvPicPr>
            <a:picLocks noChangeAspect="1"/>
          </p:cNvPicPr>
          <p:nvPr/>
        </p:nvPicPr>
        <p:blipFill>
          <a:blip r:embed="rId3"/>
          <a:stretch>
            <a:fillRect/>
          </a:stretch>
        </p:blipFill>
        <p:spPr>
          <a:xfrm>
            <a:off x="547647" y="2785163"/>
            <a:ext cx="659573" cy="820104"/>
          </a:xfrm>
          <a:prstGeom prst="rect">
            <a:avLst/>
          </a:prstGeom>
        </p:spPr>
      </p:pic>
      <p:pic>
        <p:nvPicPr>
          <p:cNvPr id="12" name="Image 11">
            <a:extLst>
              <a:ext uri="{FF2B5EF4-FFF2-40B4-BE49-F238E27FC236}">
                <a16:creationId xmlns:a16="http://schemas.microsoft.com/office/drawing/2014/main" id="{D51BDA4A-1004-49FC-B7C6-D0E5A79AC2EB}"/>
              </a:ext>
            </a:extLst>
          </p:cNvPr>
          <p:cNvPicPr>
            <a:picLocks noChangeAspect="1"/>
          </p:cNvPicPr>
          <p:nvPr/>
        </p:nvPicPr>
        <p:blipFill>
          <a:blip r:embed="rId4"/>
          <a:stretch>
            <a:fillRect/>
          </a:stretch>
        </p:blipFill>
        <p:spPr>
          <a:xfrm>
            <a:off x="432953" y="4125269"/>
            <a:ext cx="820103" cy="820103"/>
          </a:xfrm>
          <a:prstGeom prst="rect">
            <a:avLst/>
          </a:prstGeom>
        </p:spPr>
      </p:pic>
      <p:pic>
        <p:nvPicPr>
          <p:cNvPr id="14" name="Image 13">
            <a:extLst>
              <a:ext uri="{FF2B5EF4-FFF2-40B4-BE49-F238E27FC236}">
                <a16:creationId xmlns:a16="http://schemas.microsoft.com/office/drawing/2014/main" id="{FA391AB6-88AC-4D06-9DAA-3524376AFECD}"/>
              </a:ext>
            </a:extLst>
          </p:cNvPr>
          <p:cNvPicPr>
            <a:picLocks noChangeAspect="1"/>
          </p:cNvPicPr>
          <p:nvPr/>
        </p:nvPicPr>
        <p:blipFill>
          <a:blip r:embed="rId5"/>
          <a:stretch>
            <a:fillRect/>
          </a:stretch>
        </p:blipFill>
        <p:spPr>
          <a:xfrm flipH="1">
            <a:off x="210811" y="5735782"/>
            <a:ext cx="1333243" cy="540328"/>
          </a:xfrm>
          <a:prstGeom prst="rect">
            <a:avLst/>
          </a:prstGeom>
        </p:spPr>
      </p:pic>
    </p:spTree>
    <p:extLst>
      <p:ext uri="{BB962C8B-B14F-4D97-AF65-F5344CB8AC3E}">
        <p14:creationId xmlns:p14="http://schemas.microsoft.com/office/powerpoint/2010/main" val="2544188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D89A1-2B8D-454B-A447-9D7CAD05E45C}"/>
              </a:ext>
            </a:extLst>
          </p:cNvPr>
          <p:cNvSpPr>
            <a:spLocks noGrp="1"/>
          </p:cNvSpPr>
          <p:nvPr>
            <p:ph type="title"/>
          </p:nvPr>
        </p:nvSpPr>
        <p:spPr/>
        <p:txBody>
          <a:bodyPr>
            <a:normAutofit/>
          </a:bodyPr>
          <a:lstStyle/>
          <a:p>
            <a:r>
              <a:rPr lang="fr-FR" dirty="0"/>
              <a:t>Intervention des stagiaires sur la S4 du matin</a:t>
            </a:r>
          </a:p>
        </p:txBody>
      </p:sp>
      <p:sp>
        <p:nvSpPr>
          <p:cNvPr id="3" name="Espace réservé du contenu 2">
            <a:extLst>
              <a:ext uri="{FF2B5EF4-FFF2-40B4-BE49-F238E27FC236}">
                <a16:creationId xmlns:a16="http://schemas.microsoft.com/office/drawing/2014/main" id="{A9ECF136-0DDD-43A9-8733-C9215E50F070}"/>
              </a:ext>
            </a:extLst>
          </p:cNvPr>
          <p:cNvSpPr>
            <a:spLocks noGrp="1"/>
          </p:cNvSpPr>
          <p:nvPr>
            <p:ph idx="1"/>
          </p:nvPr>
        </p:nvSpPr>
        <p:spPr>
          <a:xfrm>
            <a:off x="680321" y="2336873"/>
            <a:ext cx="9613861" cy="1892227"/>
          </a:xfrm>
        </p:spPr>
        <p:txBody>
          <a:bodyPr/>
          <a:lstStyle/>
          <a:p>
            <a:pPr marL="0" indent="0">
              <a:buNone/>
            </a:pPr>
            <a:r>
              <a:rPr lang="fr-FR" i="1" dirty="0">
                <a:solidFill>
                  <a:schemeClr val="accent6">
                    <a:lumMod val="20000"/>
                    <a:lumOff val="80000"/>
                  </a:schemeClr>
                </a:solidFill>
              </a:rPr>
              <a:t>Désignation de 1 ou 2 stagiaires pour l’échauffement du vendredi matin</a:t>
            </a:r>
          </a:p>
        </p:txBody>
      </p:sp>
      <p:pic>
        <p:nvPicPr>
          <p:cNvPr id="7" name="Graphique 6" descr="Index pointant vers la droite">
            <a:extLst>
              <a:ext uri="{FF2B5EF4-FFF2-40B4-BE49-F238E27FC236}">
                <a16:creationId xmlns:a16="http://schemas.microsoft.com/office/drawing/2014/main" id="{AAA1AFB5-1977-4F9F-908C-B69A3E87D5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290" y="2336873"/>
            <a:ext cx="559031" cy="559031"/>
          </a:xfrm>
          <a:prstGeom prst="rect">
            <a:avLst/>
          </a:prstGeom>
        </p:spPr>
      </p:pic>
    </p:spTree>
    <p:extLst>
      <p:ext uri="{BB962C8B-B14F-4D97-AF65-F5344CB8AC3E}">
        <p14:creationId xmlns:p14="http://schemas.microsoft.com/office/powerpoint/2010/main" val="82807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a:latin typeface="Trebuchet MS"/>
                <a:cs typeface="Trebuchet MS"/>
              </a:rPr>
              <a:t>POURQUOI PROGRAMMER LE STEP?</a:t>
            </a:r>
          </a:p>
        </p:txBody>
      </p:sp>
      <p:sp>
        <p:nvSpPr>
          <p:cNvPr id="3" name="Espace réservé du contenu 2"/>
          <p:cNvSpPr>
            <a:spLocks noGrp="1"/>
          </p:cNvSpPr>
          <p:nvPr>
            <p:ph idx="1"/>
          </p:nvPr>
        </p:nvSpPr>
        <p:spPr/>
        <p:txBody>
          <a:bodyPr>
            <a:noAutofit/>
          </a:bodyPr>
          <a:lstStyle/>
          <a:p>
            <a:pPr marL="0" indent="0">
              <a:buNone/>
            </a:pPr>
            <a:r>
              <a:rPr lang="fr-FR" sz="2200" dirty="0">
                <a:latin typeface="Trebuchet MS"/>
                <a:cs typeface="Trebuchet MS"/>
              </a:rPr>
              <a:t>Représentations souvent positives des élèves</a:t>
            </a:r>
          </a:p>
          <a:p>
            <a:pPr marL="0" indent="0">
              <a:buNone/>
            </a:pPr>
            <a:r>
              <a:rPr lang="fr-FR" sz="2200" dirty="0">
                <a:latin typeface="Trebuchet MS"/>
                <a:cs typeface="Trebuchet MS"/>
              </a:rPr>
              <a:t>Support musical motivant et nouveau</a:t>
            </a:r>
          </a:p>
          <a:p>
            <a:pPr marL="0" indent="0">
              <a:buNone/>
            </a:pPr>
            <a:r>
              <a:rPr lang="fr-FR" sz="2200" dirty="0">
                <a:latin typeface="Trebuchet MS"/>
                <a:cs typeface="Trebuchet MS"/>
              </a:rPr>
              <a:t>Espace individuel</a:t>
            </a:r>
          </a:p>
          <a:p>
            <a:pPr marL="0" indent="0">
              <a:buNone/>
            </a:pPr>
            <a:r>
              <a:rPr lang="fr-FR" sz="2200" dirty="0">
                <a:latin typeface="Trebuchet MS"/>
                <a:cs typeface="Trebuchet MS"/>
              </a:rPr>
              <a:t>Moins traumatisant que les autres APSA de la CP5</a:t>
            </a:r>
          </a:p>
          <a:p>
            <a:pPr marL="0" indent="0">
              <a:buNone/>
            </a:pPr>
            <a:r>
              <a:rPr lang="fr-FR" sz="2200" dirty="0">
                <a:latin typeface="Trebuchet MS"/>
                <a:cs typeface="Trebuchet MS"/>
              </a:rPr>
              <a:t>Moyennes des filles au bac supérieures à celles des garçons</a:t>
            </a:r>
          </a:p>
          <a:p>
            <a:pPr marL="0" indent="0">
              <a:buNone/>
            </a:pPr>
            <a:r>
              <a:rPr lang="fr-FR" sz="2200" dirty="0">
                <a:latin typeface="Trebuchet MS"/>
                <a:cs typeface="Trebuchet MS"/>
              </a:rPr>
              <a:t>Activité qui peut se pratiquer dans un espace réduit</a:t>
            </a:r>
          </a:p>
          <a:p>
            <a:pPr marL="0" indent="0">
              <a:buNone/>
            </a:pPr>
            <a:r>
              <a:rPr lang="fr-FR" sz="2200" dirty="0">
                <a:latin typeface="Trebuchet MS"/>
                <a:cs typeface="Trebuchet MS"/>
              </a:rPr>
              <a:t>Investissement moins lourd que la musculation</a:t>
            </a:r>
          </a:p>
          <a:p>
            <a:pPr marL="0" indent="0">
              <a:buNone/>
            </a:pPr>
            <a:r>
              <a:rPr lang="fr-FR" sz="2200" dirty="0">
                <a:latin typeface="Trebuchet MS"/>
                <a:cs typeface="Trebuchet MS"/>
              </a:rPr>
              <a:t>Activité très peu pratiquée par nos élèves: pied d’égalité en début de cycle</a:t>
            </a:r>
          </a:p>
        </p:txBody>
      </p:sp>
      <p:pic>
        <p:nvPicPr>
          <p:cNvPr id="5" name="Graphique 4" descr="Flèche : courbe légère">
            <a:extLst>
              <a:ext uri="{FF2B5EF4-FFF2-40B4-BE49-F238E27FC236}">
                <a16:creationId xmlns:a16="http://schemas.microsoft.com/office/drawing/2014/main" id="{AD46551F-FCC6-4020-9055-613D617BC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425" y="2289428"/>
            <a:ext cx="556456" cy="556456"/>
          </a:xfrm>
          <a:prstGeom prst="rect">
            <a:avLst/>
          </a:prstGeom>
        </p:spPr>
      </p:pic>
      <p:pic>
        <p:nvPicPr>
          <p:cNvPr id="12" name="Graphique 11" descr="Flèche : courbe légère">
            <a:extLst>
              <a:ext uri="{FF2B5EF4-FFF2-40B4-BE49-F238E27FC236}">
                <a16:creationId xmlns:a16="http://schemas.microsoft.com/office/drawing/2014/main" id="{F413E371-13CF-431C-9FB1-2FBED84278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45" y="2724025"/>
            <a:ext cx="556456" cy="556456"/>
          </a:xfrm>
          <a:prstGeom prst="rect">
            <a:avLst/>
          </a:prstGeom>
        </p:spPr>
      </p:pic>
      <p:pic>
        <p:nvPicPr>
          <p:cNvPr id="13" name="Graphique 12" descr="Flèche : courbe légère">
            <a:extLst>
              <a:ext uri="{FF2B5EF4-FFF2-40B4-BE49-F238E27FC236}">
                <a16:creationId xmlns:a16="http://schemas.microsoft.com/office/drawing/2014/main" id="{4DBE1755-6CBC-4936-8BC5-BA05E1B1E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706" y="3135628"/>
            <a:ext cx="556456" cy="556456"/>
          </a:xfrm>
          <a:prstGeom prst="rect">
            <a:avLst/>
          </a:prstGeom>
        </p:spPr>
      </p:pic>
      <p:pic>
        <p:nvPicPr>
          <p:cNvPr id="14" name="Graphique 13" descr="Flèche : courbe légère">
            <a:extLst>
              <a:ext uri="{FF2B5EF4-FFF2-40B4-BE49-F238E27FC236}">
                <a16:creationId xmlns:a16="http://schemas.microsoft.com/office/drawing/2014/main" id="{E0C8A7BF-0838-4526-9271-8C2D90A121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3570225"/>
            <a:ext cx="556456" cy="556456"/>
          </a:xfrm>
          <a:prstGeom prst="rect">
            <a:avLst/>
          </a:prstGeom>
        </p:spPr>
      </p:pic>
      <p:pic>
        <p:nvPicPr>
          <p:cNvPr id="15" name="Graphique 14" descr="Flèche : courbe légère">
            <a:extLst>
              <a:ext uri="{FF2B5EF4-FFF2-40B4-BE49-F238E27FC236}">
                <a16:creationId xmlns:a16="http://schemas.microsoft.com/office/drawing/2014/main" id="{D6BC2395-7FF1-40CC-86DA-32A5DD33AD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85" y="4000853"/>
            <a:ext cx="556456" cy="556456"/>
          </a:xfrm>
          <a:prstGeom prst="rect">
            <a:avLst/>
          </a:prstGeom>
        </p:spPr>
      </p:pic>
      <p:pic>
        <p:nvPicPr>
          <p:cNvPr id="16" name="Graphique 15" descr="Flèche : courbe légère">
            <a:extLst>
              <a:ext uri="{FF2B5EF4-FFF2-40B4-BE49-F238E27FC236}">
                <a16:creationId xmlns:a16="http://schemas.microsoft.com/office/drawing/2014/main" id="{EEE2517F-CF21-41AD-BAF5-EF0F4411A8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975" y="4439419"/>
            <a:ext cx="556456" cy="556456"/>
          </a:xfrm>
          <a:prstGeom prst="rect">
            <a:avLst/>
          </a:prstGeom>
        </p:spPr>
      </p:pic>
      <p:pic>
        <p:nvPicPr>
          <p:cNvPr id="17" name="Graphique 16" descr="Flèche : courbe légère">
            <a:extLst>
              <a:ext uri="{FF2B5EF4-FFF2-40B4-BE49-F238E27FC236}">
                <a16:creationId xmlns:a16="http://schemas.microsoft.com/office/drawing/2014/main" id="{35B50950-FC96-40CE-9F07-F98C7EDACB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4896619"/>
            <a:ext cx="556456" cy="556456"/>
          </a:xfrm>
          <a:prstGeom prst="rect">
            <a:avLst/>
          </a:prstGeom>
        </p:spPr>
      </p:pic>
      <p:pic>
        <p:nvPicPr>
          <p:cNvPr id="18" name="Graphique 17" descr="Flèche : courbe légère">
            <a:extLst>
              <a:ext uri="{FF2B5EF4-FFF2-40B4-BE49-F238E27FC236}">
                <a16:creationId xmlns:a16="http://schemas.microsoft.com/office/drawing/2014/main" id="{D0709D68-3BBA-47F5-805C-F29D0656F8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865" y="5277290"/>
            <a:ext cx="556456" cy="556456"/>
          </a:xfrm>
          <a:prstGeom prst="rect">
            <a:avLst/>
          </a:prstGeom>
        </p:spPr>
      </p:pic>
      <p:pic>
        <p:nvPicPr>
          <p:cNvPr id="19" name="Graphique 18" descr="Flèche : courbe légère">
            <a:extLst>
              <a:ext uri="{FF2B5EF4-FFF2-40B4-BE49-F238E27FC236}">
                <a16:creationId xmlns:a16="http://schemas.microsoft.com/office/drawing/2014/main" id="{4DA847B5-451E-4DF5-806A-2EA2B92C03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486" y="2296722"/>
            <a:ext cx="556456" cy="556456"/>
          </a:xfrm>
          <a:prstGeom prst="rect">
            <a:avLst/>
          </a:prstGeom>
        </p:spPr>
      </p:pic>
      <p:pic>
        <p:nvPicPr>
          <p:cNvPr id="20" name="Graphique 19" descr="Flèche : courbe légère">
            <a:extLst>
              <a:ext uri="{FF2B5EF4-FFF2-40B4-BE49-F238E27FC236}">
                <a16:creationId xmlns:a16="http://schemas.microsoft.com/office/drawing/2014/main" id="{38021621-B9A5-4E70-AFC3-37056F8E38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706" y="2731319"/>
            <a:ext cx="556456" cy="556456"/>
          </a:xfrm>
          <a:prstGeom prst="rect">
            <a:avLst/>
          </a:prstGeom>
        </p:spPr>
      </p:pic>
      <p:sp>
        <p:nvSpPr>
          <p:cNvPr id="4" name="Rectangle 3">
            <a:extLst>
              <a:ext uri="{FF2B5EF4-FFF2-40B4-BE49-F238E27FC236}">
                <a16:creationId xmlns:a16="http://schemas.microsoft.com/office/drawing/2014/main" id="{DF678DE8-EC71-410B-B476-B732ECD39849}"/>
              </a:ext>
            </a:extLst>
          </p:cNvPr>
          <p:cNvSpPr/>
          <p:nvPr/>
        </p:nvSpPr>
        <p:spPr>
          <a:xfrm>
            <a:off x="10837718" y="1109031"/>
            <a:ext cx="969549" cy="369332"/>
          </a:xfrm>
          <a:prstGeom prst="rect">
            <a:avLst/>
          </a:prstGeom>
        </p:spPr>
        <p:txBody>
          <a:bodyPr wrap="square">
            <a:spAutoFit/>
          </a:bodyPr>
          <a:lstStyle/>
          <a:p>
            <a:r>
              <a:rPr lang="fr-FR" i="1" dirty="0">
                <a:solidFill>
                  <a:schemeClr val="accent1">
                    <a:lumMod val="40000"/>
                    <a:lumOff val="60000"/>
                  </a:schemeClr>
                </a:solidFill>
              </a:rPr>
              <a:t>Steve</a:t>
            </a:r>
          </a:p>
        </p:txBody>
      </p:sp>
    </p:spTree>
    <p:extLst>
      <p:ext uri="{BB962C8B-B14F-4D97-AF65-F5344CB8AC3E}">
        <p14:creationId xmlns:p14="http://schemas.microsoft.com/office/powerpoint/2010/main" val="3138525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7113A-4484-4513-8E1F-37B44F9C47BE}"/>
              </a:ext>
            </a:extLst>
          </p:cNvPr>
          <p:cNvSpPr>
            <a:spLocks noGrp="1"/>
          </p:cNvSpPr>
          <p:nvPr>
            <p:ph type="title"/>
          </p:nvPr>
        </p:nvSpPr>
        <p:spPr>
          <a:xfrm>
            <a:off x="1540164" y="3830256"/>
            <a:ext cx="9986688" cy="1090788"/>
          </a:xfrm>
        </p:spPr>
        <p:txBody>
          <a:bodyPr>
            <a:normAutofit fontScale="90000"/>
          </a:bodyPr>
          <a:lstStyle/>
          <a:p>
            <a:pPr algn="l"/>
            <a:br>
              <a:rPr lang="fr-FR" b="1" dirty="0"/>
            </a:br>
            <a:br>
              <a:rPr lang="fr-FR" b="1" dirty="0"/>
            </a:br>
            <a:br>
              <a:rPr lang="fr-FR" b="1" dirty="0"/>
            </a:br>
            <a:r>
              <a:rPr lang="fr-FR" sz="5300" b="1" dirty="0">
                <a:solidFill>
                  <a:srgbClr val="FF0000"/>
                </a:solidFill>
              </a:rPr>
              <a:t>LA PERSEVERANCE </a:t>
            </a:r>
            <a:br>
              <a:rPr lang="fr-FR" sz="5300" b="1" dirty="0">
                <a:solidFill>
                  <a:srgbClr val="FF0000"/>
                </a:solidFill>
              </a:rPr>
            </a:br>
            <a:br>
              <a:rPr lang="fr-FR" sz="5300" b="1" dirty="0">
                <a:solidFill>
                  <a:srgbClr val="FF0000"/>
                </a:solidFill>
              </a:rPr>
            </a:br>
            <a:r>
              <a:rPr lang="fr-FR" b="1" dirty="0"/>
              <a:t>Matin: Echauffement, ludique, construction d’un enchaînement N4</a:t>
            </a:r>
            <a:br>
              <a:rPr lang="fr-FR" b="1" dirty="0"/>
            </a:br>
            <a:br>
              <a:rPr lang="fr-FR" b="1" dirty="0"/>
            </a:br>
            <a:r>
              <a:rPr lang="fr-FR" b="1" dirty="0"/>
              <a:t>AM: Les différents rôles, les inaptitudes, le carnet d’entrainement</a:t>
            </a:r>
            <a:br>
              <a:rPr lang="fr-FR" b="1" dirty="0"/>
            </a:br>
            <a:br>
              <a:rPr lang="fr-FR" b="1" dirty="0"/>
            </a:br>
            <a:endParaRPr lang="fr-FR" dirty="0"/>
          </a:p>
        </p:txBody>
      </p:sp>
      <p:sp>
        <p:nvSpPr>
          <p:cNvPr id="3" name="Rectangle 2">
            <a:extLst>
              <a:ext uri="{FF2B5EF4-FFF2-40B4-BE49-F238E27FC236}">
                <a16:creationId xmlns:a16="http://schemas.microsoft.com/office/drawing/2014/main" id="{B8FB7BC3-24C6-4001-9CF7-381B0F8FB0E2}"/>
              </a:ext>
            </a:extLst>
          </p:cNvPr>
          <p:cNvSpPr/>
          <p:nvPr/>
        </p:nvSpPr>
        <p:spPr>
          <a:xfrm>
            <a:off x="9704060" y="272534"/>
            <a:ext cx="1156279" cy="369332"/>
          </a:xfrm>
          <a:prstGeom prst="rect">
            <a:avLst/>
          </a:prstGeom>
        </p:spPr>
        <p:txBody>
          <a:bodyPr wrap="none">
            <a:spAutoFit/>
          </a:bodyPr>
          <a:lstStyle/>
          <a:p>
            <a:r>
              <a:rPr lang="fr-FR" b="1" i="1" dirty="0">
                <a:solidFill>
                  <a:schemeClr val="bg2">
                    <a:lumMod val="60000"/>
                    <a:lumOff val="40000"/>
                  </a:schemeClr>
                </a:solidFill>
              </a:rPr>
              <a:t>Vendredi</a:t>
            </a:r>
            <a:endParaRPr lang="fr-FR" i="1" dirty="0">
              <a:solidFill>
                <a:schemeClr val="bg2">
                  <a:lumMod val="60000"/>
                  <a:lumOff val="40000"/>
                </a:schemeClr>
              </a:solidFill>
            </a:endParaRPr>
          </a:p>
        </p:txBody>
      </p:sp>
      <p:sp>
        <p:nvSpPr>
          <p:cNvPr id="4" name="Flèche : droite 3">
            <a:extLst>
              <a:ext uri="{FF2B5EF4-FFF2-40B4-BE49-F238E27FC236}">
                <a16:creationId xmlns:a16="http://schemas.microsoft.com/office/drawing/2014/main" id="{420E57D1-8AE2-49A4-98EC-5DD1866B5476}"/>
              </a:ext>
            </a:extLst>
          </p:cNvPr>
          <p:cNvSpPr/>
          <p:nvPr/>
        </p:nvSpPr>
        <p:spPr>
          <a:xfrm>
            <a:off x="650240" y="3009207"/>
            <a:ext cx="706582" cy="328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8017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BEE2A936-711B-4E9B-BE62-049272112089}"/>
              </a:ext>
            </a:extLst>
          </p:cNvPr>
          <p:cNvGraphicFramePr>
            <a:graphicFrameLocks noGrp="1"/>
          </p:cNvGraphicFramePr>
          <p:nvPr>
            <p:extLst>
              <p:ext uri="{D42A27DB-BD31-4B8C-83A1-F6EECF244321}">
                <p14:modId xmlns:p14="http://schemas.microsoft.com/office/powerpoint/2010/main" val="3287042285"/>
              </p:ext>
            </p:extLst>
          </p:nvPr>
        </p:nvGraphicFramePr>
        <p:xfrm>
          <a:off x="99751" y="139446"/>
          <a:ext cx="11986953" cy="6740163"/>
        </p:xfrm>
        <a:graphic>
          <a:graphicData uri="http://schemas.openxmlformats.org/drawingml/2006/table">
            <a:tbl>
              <a:tblPr firstRow="1" firstCol="1" bandRow="1">
                <a:tableStyleId>{5C22544A-7EE6-4342-B048-85BDC9FD1C3A}</a:tableStyleId>
              </a:tblPr>
              <a:tblGrid>
                <a:gridCol w="1720337">
                  <a:extLst>
                    <a:ext uri="{9D8B030D-6E8A-4147-A177-3AD203B41FA5}">
                      <a16:colId xmlns:a16="http://schemas.microsoft.com/office/drawing/2014/main" val="1697288237"/>
                    </a:ext>
                  </a:extLst>
                </a:gridCol>
                <a:gridCol w="3465127">
                  <a:extLst>
                    <a:ext uri="{9D8B030D-6E8A-4147-A177-3AD203B41FA5}">
                      <a16:colId xmlns:a16="http://schemas.microsoft.com/office/drawing/2014/main" val="4162193966"/>
                    </a:ext>
                  </a:extLst>
                </a:gridCol>
                <a:gridCol w="3235311">
                  <a:extLst>
                    <a:ext uri="{9D8B030D-6E8A-4147-A177-3AD203B41FA5}">
                      <a16:colId xmlns:a16="http://schemas.microsoft.com/office/drawing/2014/main" val="1486140442"/>
                    </a:ext>
                  </a:extLst>
                </a:gridCol>
                <a:gridCol w="1848284">
                  <a:extLst>
                    <a:ext uri="{9D8B030D-6E8A-4147-A177-3AD203B41FA5}">
                      <a16:colId xmlns:a16="http://schemas.microsoft.com/office/drawing/2014/main" val="3290538227"/>
                    </a:ext>
                  </a:extLst>
                </a:gridCol>
                <a:gridCol w="1717894">
                  <a:extLst>
                    <a:ext uri="{9D8B030D-6E8A-4147-A177-3AD203B41FA5}">
                      <a16:colId xmlns:a16="http://schemas.microsoft.com/office/drawing/2014/main" val="2056140431"/>
                    </a:ext>
                  </a:extLst>
                </a:gridCol>
              </a:tblGrid>
              <a:tr h="166211">
                <a:tc gridSpan="5">
                  <a:txBody>
                    <a:bodyPr/>
                    <a:lstStyle/>
                    <a:p>
                      <a:pPr algn="ctr">
                        <a:lnSpc>
                          <a:spcPct val="115000"/>
                        </a:lnSpc>
                        <a:spcAft>
                          <a:spcPts val="0"/>
                        </a:spcAft>
                        <a:tabLst>
                          <a:tab pos="1229995" algn="l"/>
                        </a:tabLst>
                      </a:pPr>
                      <a:r>
                        <a:rPr lang="fr-FR" sz="2000" dirty="0">
                          <a:effectLst/>
                        </a:rPr>
                        <a:t>VENDREDI MATIN (Persévérance N4 : jeux, personnalisation)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77815472"/>
                  </a:ext>
                </a:extLst>
              </a:tr>
              <a:tr h="346250">
                <a:tc>
                  <a:txBody>
                    <a:bodyPr/>
                    <a:lstStyle/>
                    <a:p>
                      <a:pPr algn="ctr">
                        <a:lnSpc>
                          <a:spcPct val="115000"/>
                        </a:lnSpc>
                        <a:spcAft>
                          <a:spcPts val="0"/>
                        </a:spcAft>
                        <a:tabLst>
                          <a:tab pos="1229995" algn="l"/>
                        </a:tabLst>
                      </a:pPr>
                      <a:r>
                        <a:rPr lang="fr-FR" sz="1050">
                          <a:effectLst/>
                        </a:rPr>
                        <a:t>Situations d’apprentissage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Dispositifs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Variables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Critères de réussite ou de réalisation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Thèmes travaillés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extLst>
                  <a:ext uri="{0D108BD9-81ED-4DB2-BD59-A6C34878D82A}">
                    <a16:rowId xmlns:a16="http://schemas.microsoft.com/office/drawing/2014/main" val="1623347385"/>
                  </a:ext>
                </a:extLst>
              </a:tr>
              <a:tr h="734671">
                <a:tc>
                  <a:txBody>
                    <a:bodyPr/>
                    <a:lstStyle/>
                    <a:p>
                      <a:pPr algn="ctr">
                        <a:lnSpc>
                          <a:spcPct val="115000"/>
                        </a:lnSpc>
                        <a:spcAft>
                          <a:spcPts val="0"/>
                        </a:spcAft>
                        <a:tabLst>
                          <a:tab pos="1229995" algn="l"/>
                        </a:tabLst>
                      </a:pPr>
                      <a:r>
                        <a:rPr lang="fr-FR" sz="1050" dirty="0">
                          <a:effectLst/>
                        </a:rPr>
                        <a:t>Echauffement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dirty="0">
                          <a:effectLst/>
                        </a:rPr>
                        <a:t>Echauffement des élèves (évalué)</a:t>
                      </a:r>
                    </a:p>
                    <a:p>
                      <a:pPr algn="ctr">
                        <a:lnSpc>
                          <a:spcPct val="115000"/>
                        </a:lnSpc>
                        <a:spcAft>
                          <a:spcPts val="0"/>
                        </a:spcAft>
                        <a:tabLst>
                          <a:tab pos="1229995" algn="l"/>
                        </a:tabLst>
                      </a:pPr>
                      <a:r>
                        <a:rPr lang="fr-FR" sz="1050" dirty="0">
                          <a:effectLst/>
                        </a:rPr>
                        <a:t>OU</a:t>
                      </a:r>
                    </a:p>
                    <a:p>
                      <a:pPr algn="ctr">
                        <a:lnSpc>
                          <a:spcPct val="115000"/>
                        </a:lnSpc>
                        <a:spcAft>
                          <a:spcPts val="0"/>
                        </a:spcAft>
                        <a:tabLst>
                          <a:tab pos="1229995" algn="l"/>
                        </a:tabLst>
                      </a:pPr>
                      <a:r>
                        <a:rPr lang="fr-FR" sz="1050" dirty="0">
                          <a:effectLst/>
                        </a:rPr>
                        <a:t>Proposition d’échauffement du prof avec ou sans step avec des nouveaux pas de step ou d’aérobic (fiche)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Seul ou par 2</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Jouer sur les formes de groupement et la nouveauté des pas</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Varier le BPM</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FC à 120 à la fin de l’échauffement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PREPARATION A L’EFFORT</a:t>
                      </a:r>
                    </a:p>
                    <a:p>
                      <a:pPr algn="ctr">
                        <a:lnSpc>
                          <a:spcPct val="115000"/>
                        </a:lnSpc>
                        <a:spcAft>
                          <a:spcPts val="0"/>
                        </a:spcAft>
                        <a:tabLst>
                          <a:tab pos="1229995" algn="l"/>
                        </a:tabLst>
                      </a:pPr>
                      <a:r>
                        <a:rPr lang="fr-FR" sz="1050">
                          <a:effectLst/>
                        </a:rPr>
                        <a:t>AUTONOMIE FUTURE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extLst>
                  <a:ext uri="{0D108BD9-81ED-4DB2-BD59-A6C34878D82A}">
                    <a16:rowId xmlns:a16="http://schemas.microsoft.com/office/drawing/2014/main" val="3487908307"/>
                  </a:ext>
                </a:extLst>
              </a:tr>
              <a:tr h="698843">
                <a:tc>
                  <a:txBody>
                    <a:bodyPr/>
                    <a:lstStyle/>
                    <a:p>
                      <a:pPr>
                        <a:lnSpc>
                          <a:spcPct val="115000"/>
                        </a:lnSpc>
                        <a:spcAft>
                          <a:spcPts val="0"/>
                        </a:spcAft>
                        <a:tabLst>
                          <a:tab pos="1229995" algn="l"/>
                        </a:tabLst>
                      </a:pPr>
                      <a:r>
                        <a:rPr lang="fr-FR" sz="1050" dirty="0">
                          <a:effectLst/>
                        </a:rPr>
                        <a:t>« Mémo bloc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just">
                        <a:lnSpc>
                          <a:spcPct val="115000"/>
                        </a:lnSpc>
                        <a:spcAft>
                          <a:spcPts val="0"/>
                        </a:spcAft>
                        <a:tabLst>
                          <a:tab pos="1229995" algn="l"/>
                        </a:tabLst>
                      </a:pPr>
                      <a:r>
                        <a:rPr lang="fr-FR" sz="1050">
                          <a:effectLst/>
                        </a:rPr>
                        <a:t>Le professeur annonce à l’oral 1, 2 ou plusieurs blocs dans un ordre défini et les élèves doivent les réaliser comme demandé</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Avec ou sans l’enseignant</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Eliminations </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Réviser les blocs avant</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Nouveaux pas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Réaliser les pas dans l’ordre demandé sans faute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MEMORISATION</a:t>
                      </a:r>
                    </a:p>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ECHAUFFEMENT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extLst>
                  <a:ext uri="{0D108BD9-81ED-4DB2-BD59-A6C34878D82A}">
                    <a16:rowId xmlns:a16="http://schemas.microsoft.com/office/drawing/2014/main" val="2478872884"/>
                  </a:ext>
                </a:extLst>
              </a:tr>
              <a:tr h="876387">
                <a:tc>
                  <a:txBody>
                    <a:bodyPr/>
                    <a:lstStyle/>
                    <a:p>
                      <a:pPr>
                        <a:lnSpc>
                          <a:spcPct val="115000"/>
                        </a:lnSpc>
                        <a:spcAft>
                          <a:spcPts val="0"/>
                        </a:spcAft>
                        <a:tabLst>
                          <a:tab pos="1229995" algn="l"/>
                        </a:tabLst>
                      </a:pPr>
                      <a:r>
                        <a:rPr lang="fr-FR" sz="1050" dirty="0">
                          <a:effectLst/>
                        </a:rPr>
                        <a:t>« Les canons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just">
                        <a:lnSpc>
                          <a:spcPct val="115000"/>
                        </a:lnSpc>
                        <a:spcAft>
                          <a:spcPts val="0"/>
                        </a:spcAft>
                        <a:tabLst>
                          <a:tab pos="1229995" algn="l"/>
                        </a:tabLst>
                      </a:pPr>
                      <a:r>
                        <a:rPr lang="fr-FR" sz="1050" dirty="0">
                          <a:effectLst/>
                        </a:rPr>
                        <a:t>Les élèves se placent en lignes avec leur groupe de travail et vont effectuer un canon avec les autres groupes de la classe sur les 4 blocs.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Ajout de Bras</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Décalage plus ou moins important (4 temps, 8 temps…), varier BPM</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Les élèves le réalisent en autonomie</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Changer d’orientation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a:effectLst/>
                        </a:rPr>
                        <a:t>Le canon est clairement visible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PROCEDE DE COMPOSITION</a:t>
                      </a:r>
                    </a:p>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CONCENTRAT°</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extLst>
                  <a:ext uri="{0D108BD9-81ED-4DB2-BD59-A6C34878D82A}">
                    <a16:rowId xmlns:a16="http://schemas.microsoft.com/office/drawing/2014/main" val="4127319025"/>
                  </a:ext>
                </a:extLst>
              </a:tr>
              <a:tr h="1105761">
                <a:tc>
                  <a:txBody>
                    <a:bodyPr/>
                    <a:lstStyle/>
                    <a:p>
                      <a:pPr>
                        <a:lnSpc>
                          <a:spcPct val="115000"/>
                        </a:lnSpc>
                        <a:spcAft>
                          <a:spcPts val="0"/>
                        </a:spcAft>
                        <a:tabLst>
                          <a:tab pos="1229995" algn="l"/>
                        </a:tabLst>
                      </a:pPr>
                      <a:r>
                        <a:rPr lang="fr-FR" sz="1050">
                          <a:effectLst/>
                        </a:rPr>
                        <a:t>« Complexifier un pas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just">
                        <a:lnSpc>
                          <a:spcPct val="115000"/>
                        </a:lnSpc>
                        <a:spcAft>
                          <a:spcPts val="0"/>
                        </a:spcAft>
                        <a:tabLst>
                          <a:tab pos="1229995" algn="l"/>
                        </a:tabLst>
                      </a:pPr>
                      <a:r>
                        <a:rPr lang="fr-FR" sz="1050">
                          <a:effectLst/>
                        </a:rPr>
                        <a:t>Chaque groupe choisi un bloc et doit modifier 2 pas en les complexifiant.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Complexifier en : ajoutant des bras, une rotation, une traversée, un contre temps, des impulsions…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Passage devant un autre groupe, échanges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2 pas plus difficiles sont repérés</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Les élèves gardent leur travail pour leur CCF</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dirty="0">
                          <a:effectLst/>
                        </a:rPr>
                        <a:t>CREATIVITE</a:t>
                      </a:r>
                    </a:p>
                    <a:p>
                      <a:pPr algn="ctr">
                        <a:lnSpc>
                          <a:spcPct val="115000"/>
                        </a:lnSpc>
                        <a:spcAft>
                          <a:spcPts val="0"/>
                        </a:spcAft>
                        <a:tabLst>
                          <a:tab pos="1229995" algn="l"/>
                        </a:tabLst>
                      </a:pPr>
                      <a:r>
                        <a:rPr lang="fr-FR" sz="1050" dirty="0">
                          <a:effectLst/>
                        </a:rPr>
                        <a:t>CONCENTRAT°</a:t>
                      </a:r>
                    </a:p>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COORDINATION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extLst>
                  <a:ext uri="{0D108BD9-81ED-4DB2-BD59-A6C34878D82A}">
                    <a16:rowId xmlns:a16="http://schemas.microsoft.com/office/drawing/2014/main" val="569129255"/>
                  </a:ext>
                </a:extLst>
              </a:tr>
              <a:tr h="858368">
                <a:tc>
                  <a:txBody>
                    <a:bodyPr/>
                    <a:lstStyle/>
                    <a:p>
                      <a:pPr>
                        <a:lnSpc>
                          <a:spcPct val="115000"/>
                        </a:lnSpc>
                        <a:spcAft>
                          <a:spcPts val="0"/>
                        </a:spcAft>
                        <a:tabLst>
                          <a:tab pos="1229995" algn="l"/>
                        </a:tabLst>
                      </a:pPr>
                      <a:r>
                        <a:rPr lang="fr-FR" sz="1050" dirty="0">
                          <a:effectLst/>
                        </a:rPr>
                        <a:t>« Montante-descendante »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just">
                        <a:lnSpc>
                          <a:spcPct val="115000"/>
                        </a:lnSpc>
                        <a:spcAft>
                          <a:spcPts val="0"/>
                        </a:spcAft>
                        <a:tabLst>
                          <a:tab pos="1229995" algn="l"/>
                        </a:tabLst>
                      </a:pPr>
                      <a:r>
                        <a:rPr lang="fr-FR" sz="1050">
                          <a:effectLst/>
                        </a:rPr>
                        <a:t>Effectuer une montante descendante de 30’’ avec un arbitre en 1 contre 1. Les élèves effectuent un match de 4 blocs en même temps et l’arbitre détermine le vainqueur au coup de sifflet du professeur</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Varier la durée des matchs</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Varier le nombre de bloc</a:t>
                      </a:r>
                    </a:p>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Varier le BPM</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a:effectLst/>
                        </a:rPr>
                        <a:t>Arriver le plus haut possible dans sa ligne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CONCENTRAT°</a:t>
                      </a:r>
                    </a:p>
                    <a:p>
                      <a:pPr algn="ctr">
                        <a:lnSpc>
                          <a:spcPct val="115000"/>
                        </a:lnSpc>
                        <a:spcAft>
                          <a:spcPts val="0"/>
                        </a:spcAft>
                        <a:tabLst>
                          <a:tab pos="1229995" algn="l"/>
                        </a:tabLst>
                      </a:pPr>
                      <a:r>
                        <a:rPr lang="fr-FR" sz="1050">
                          <a:effectLst/>
                        </a:rPr>
                        <a:t> </a:t>
                      </a:r>
                    </a:p>
                    <a:p>
                      <a:pPr algn="ctr">
                        <a:lnSpc>
                          <a:spcPct val="115000"/>
                        </a:lnSpc>
                        <a:spcAft>
                          <a:spcPts val="0"/>
                        </a:spcAft>
                        <a:tabLst>
                          <a:tab pos="1229995" algn="l"/>
                        </a:tabLst>
                      </a:pPr>
                      <a:r>
                        <a:rPr lang="fr-FR" sz="1050">
                          <a:effectLst/>
                        </a:rPr>
                        <a:t>MEMORISATION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extLst>
                  <a:ext uri="{0D108BD9-81ED-4DB2-BD59-A6C34878D82A}">
                    <a16:rowId xmlns:a16="http://schemas.microsoft.com/office/drawing/2014/main" val="2458358906"/>
                  </a:ext>
                </a:extLst>
              </a:tr>
              <a:tr h="1724246">
                <a:tc>
                  <a:txBody>
                    <a:bodyPr/>
                    <a:lstStyle/>
                    <a:p>
                      <a:pPr>
                        <a:lnSpc>
                          <a:spcPct val="115000"/>
                        </a:lnSpc>
                        <a:spcAft>
                          <a:spcPts val="0"/>
                        </a:spcAft>
                        <a:tabLst>
                          <a:tab pos="1229995" algn="l"/>
                        </a:tabLst>
                      </a:pPr>
                      <a:r>
                        <a:rPr lang="fr-FR" sz="1050" dirty="0">
                          <a:effectLst/>
                        </a:rPr>
                        <a:t>Création de ses propres blocs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just">
                        <a:lnSpc>
                          <a:spcPct val="115000"/>
                        </a:lnSpc>
                        <a:spcAft>
                          <a:spcPts val="0"/>
                        </a:spcAft>
                        <a:tabLst>
                          <a:tab pos="1229995" algn="l"/>
                        </a:tabLst>
                      </a:pPr>
                      <a:r>
                        <a:rPr lang="fr-FR" sz="1050" dirty="0">
                          <a:effectLst/>
                        </a:rPr>
                        <a:t>Créer 1 ou 2 blocs et les personnaliser en fonction de l’objectif choisi puis déterminer les temps de répétitions et de repos avec l’aide de la fiche (modalités d’entrainement)</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Modifier ou inventer des pas en lien avec son objectif</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Montrer son travail aux autres groupes</a:t>
                      </a:r>
                    </a:p>
                    <a:p>
                      <a:pPr marL="342900" lvl="0" indent="-342900" algn="just">
                        <a:lnSpc>
                          <a:spcPct val="115000"/>
                        </a:lnSpc>
                        <a:spcAft>
                          <a:spcPts val="0"/>
                        </a:spcAft>
                        <a:buFont typeface="Wingdings" panose="05000000000000000000" pitchFamily="2" charset="2"/>
                        <a:buChar char=""/>
                        <a:tabLst>
                          <a:tab pos="1229995" algn="l"/>
                        </a:tabLst>
                      </a:pPr>
                      <a:r>
                        <a:rPr lang="fr-FR" sz="1050" dirty="0">
                          <a:effectLst/>
                        </a:rPr>
                        <a:t>Varier les temps de répétitions et de repos pour tester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marL="342900" lvl="0" indent="-342900">
                        <a:lnSpc>
                          <a:spcPct val="115000"/>
                        </a:lnSpc>
                        <a:spcAft>
                          <a:spcPts val="0"/>
                        </a:spcAft>
                        <a:buFont typeface="Wingdings" panose="05000000000000000000" pitchFamily="2" charset="2"/>
                        <a:buChar char=""/>
                        <a:tabLst>
                          <a:tab pos="1229995" algn="l"/>
                        </a:tabLst>
                      </a:pPr>
                      <a:r>
                        <a:rPr lang="fr-FR" sz="1050">
                          <a:effectLst/>
                        </a:rPr>
                        <a:t>DANS CHAQUE BLOC : 4 pas dans un ordre nouveau, 2 bras, 1 déplacement. </a:t>
                      </a:r>
                    </a:p>
                    <a:p>
                      <a:pPr marL="342900" lvl="0" indent="-342900">
                        <a:lnSpc>
                          <a:spcPct val="115000"/>
                        </a:lnSpc>
                        <a:spcAft>
                          <a:spcPts val="0"/>
                        </a:spcAft>
                        <a:buFont typeface="Wingdings" panose="05000000000000000000" pitchFamily="2" charset="2"/>
                        <a:buChar char=""/>
                        <a:tabLst>
                          <a:tab pos="1229995" algn="l"/>
                        </a:tabLst>
                      </a:pPr>
                      <a:r>
                        <a:rPr lang="fr-FR" sz="1050">
                          <a:effectLst/>
                        </a:rPr>
                        <a:t>Les enchainer selon les modalités du CCF</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tc>
                  <a:txBody>
                    <a:bodyPr/>
                    <a:lstStyle/>
                    <a:p>
                      <a:pPr algn="ctr">
                        <a:lnSpc>
                          <a:spcPct val="115000"/>
                        </a:lnSpc>
                        <a:spcAft>
                          <a:spcPts val="0"/>
                        </a:spcAft>
                        <a:tabLst>
                          <a:tab pos="1229995" algn="l"/>
                        </a:tabLst>
                      </a:pPr>
                      <a:r>
                        <a:rPr lang="fr-FR" sz="1050" dirty="0">
                          <a:effectLst/>
                        </a:rPr>
                        <a:t> </a:t>
                      </a:r>
                    </a:p>
                    <a:p>
                      <a:pPr algn="ctr">
                        <a:lnSpc>
                          <a:spcPct val="115000"/>
                        </a:lnSpc>
                        <a:spcAft>
                          <a:spcPts val="0"/>
                        </a:spcAft>
                        <a:tabLst>
                          <a:tab pos="1229995" algn="l"/>
                        </a:tabLst>
                      </a:pPr>
                      <a:r>
                        <a:rPr lang="fr-FR" sz="1050" dirty="0">
                          <a:effectLst/>
                        </a:rPr>
                        <a:t>PERSONNALISER</a:t>
                      </a:r>
                    </a:p>
                    <a:p>
                      <a:pPr algn="ctr">
                        <a:lnSpc>
                          <a:spcPct val="115000"/>
                        </a:lnSpc>
                        <a:spcAft>
                          <a:spcPts val="0"/>
                        </a:spcAft>
                        <a:tabLst>
                          <a:tab pos="1229995" algn="l"/>
                        </a:tabLst>
                      </a:pPr>
                      <a:r>
                        <a:rPr lang="fr-FR" sz="1050" dirty="0">
                          <a:effectLst/>
                        </a:rPr>
                        <a:t>CREATIVITE</a:t>
                      </a:r>
                    </a:p>
                    <a:p>
                      <a:pPr algn="ctr">
                        <a:lnSpc>
                          <a:spcPct val="115000"/>
                        </a:lnSpc>
                        <a:spcAft>
                          <a:spcPts val="0"/>
                        </a:spcAft>
                        <a:tabLst>
                          <a:tab pos="1229995" algn="l"/>
                        </a:tabLst>
                      </a:pPr>
                      <a:r>
                        <a:rPr lang="fr-FR" sz="1050" dirty="0">
                          <a:effectLst/>
                        </a:rPr>
                        <a:t>COOPERATION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5947" marR="25947" marT="0" marB="0"/>
                </a:tc>
                <a:extLst>
                  <a:ext uri="{0D108BD9-81ED-4DB2-BD59-A6C34878D82A}">
                    <a16:rowId xmlns:a16="http://schemas.microsoft.com/office/drawing/2014/main" val="917536748"/>
                  </a:ext>
                </a:extLst>
              </a:tr>
            </a:tbl>
          </a:graphicData>
        </a:graphic>
      </p:graphicFrame>
      <p:pic>
        <p:nvPicPr>
          <p:cNvPr id="4" name="Image 3">
            <a:extLst>
              <a:ext uri="{FF2B5EF4-FFF2-40B4-BE49-F238E27FC236}">
                <a16:creationId xmlns:a16="http://schemas.microsoft.com/office/drawing/2014/main" id="{4FCF551E-005F-4B3F-9D60-0FA38B64AE12}"/>
              </a:ext>
            </a:extLst>
          </p:cNvPr>
          <p:cNvPicPr>
            <a:picLocks noChangeAspect="1"/>
          </p:cNvPicPr>
          <p:nvPr/>
        </p:nvPicPr>
        <p:blipFill>
          <a:blip r:embed="rId2"/>
          <a:stretch>
            <a:fillRect/>
          </a:stretch>
        </p:blipFill>
        <p:spPr>
          <a:xfrm>
            <a:off x="495621" y="1714500"/>
            <a:ext cx="1014684" cy="554958"/>
          </a:xfrm>
          <a:prstGeom prst="rect">
            <a:avLst/>
          </a:prstGeom>
        </p:spPr>
      </p:pic>
      <p:pic>
        <p:nvPicPr>
          <p:cNvPr id="6" name="Image 5">
            <a:extLst>
              <a:ext uri="{FF2B5EF4-FFF2-40B4-BE49-F238E27FC236}">
                <a16:creationId xmlns:a16="http://schemas.microsoft.com/office/drawing/2014/main" id="{CFBEB200-BE9D-49E8-BED0-4B0221C52313}"/>
              </a:ext>
            </a:extLst>
          </p:cNvPr>
          <p:cNvPicPr>
            <a:picLocks noChangeAspect="1"/>
          </p:cNvPicPr>
          <p:nvPr/>
        </p:nvPicPr>
        <p:blipFill>
          <a:blip r:embed="rId3"/>
          <a:stretch>
            <a:fillRect/>
          </a:stretch>
        </p:blipFill>
        <p:spPr>
          <a:xfrm flipH="1">
            <a:off x="495621" y="2486550"/>
            <a:ext cx="1014685" cy="634178"/>
          </a:xfrm>
          <a:prstGeom prst="rect">
            <a:avLst/>
          </a:prstGeom>
        </p:spPr>
      </p:pic>
      <p:pic>
        <p:nvPicPr>
          <p:cNvPr id="8" name="Image 7">
            <a:extLst>
              <a:ext uri="{FF2B5EF4-FFF2-40B4-BE49-F238E27FC236}">
                <a16:creationId xmlns:a16="http://schemas.microsoft.com/office/drawing/2014/main" id="{F99701BC-DDEC-4FC3-AF0C-E54497DAECDB}"/>
              </a:ext>
            </a:extLst>
          </p:cNvPr>
          <p:cNvPicPr>
            <a:picLocks noChangeAspect="1"/>
          </p:cNvPicPr>
          <p:nvPr/>
        </p:nvPicPr>
        <p:blipFill>
          <a:blip r:embed="rId4"/>
          <a:stretch>
            <a:fillRect/>
          </a:stretch>
        </p:blipFill>
        <p:spPr>
          <a:xfrm>
            <a:off x="442047" y="3429000"/>
            <a:ext cx="794472" cy="794472"/>
          </a:xfrm>
          <a:prstGeom prst="rect">
            <a:avLst/>
          </a:prstGeom>
        </p:spPr>
      </p:pic>
      <p:pic>
        <p:nvPicPr>
          <p:cNvPr id="10" name="Graphique 9" descr="Flèche : courbe dans le sens des aiguilles d’une montre">
            <a:extLst>
              <a:ext uri="{FF2B5EF4-FFF2-40B4-BE49-F238E27FC236}">
                <a16:creationId xmlns:a16="http://schemas.microsoft.com/office/drawing/2014/main" id="{9225DB7A-E66D-4F31-999C-3B105A13E3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288" y="4474241"/>
            <a:ext cx="632782" cy="632782"/>
          </a:xfrm>
          <a:prstGeom prst="rect">
            <a:avLst/>
          </a:prstGeom>
        </p:spPr>
      </p:pic>
      <p:pic>
        <p:nvPicPr>
          <p:cNvPr id="12" name="Graphique 11" descr="Flèche : pivoter à droite">
            <a:extLst>
              <a:ext uri="{FF2B5EF4-FFF2-40B4-BE49-F238E27FC236}">
                <a16:creationId xmlns:a16="http://schemas.microsoft.com/office/drawing/2014/main" id="{E8EA857A-2240-45CF-95B6-0C90AF34AD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600" y="4474241"/>
            <a:ext cx="632782" cy="632782"/>
          </a:xfrm>
          <a:prstGeom prst="rect">
            <a:avLst/>
          </a:prstGeom>
        </p:spPr>
      </p:pic>
      <p:pic>
        <p:nvPicPr>
          <p:cNvPr id="14" name="Image 13">
            <a:extLst>
              <a:ext uri="{FF2B5EF4-FFF2-40B4-BE49-F238E27FC236}">
                <a16:creationId xmlns:a16="http://schemas.microsoft.com/office/drawing/2014/main" id="{686C33F5-3A1D-4ED5-A3FF-6A4D244CFD98}"/>
              </a:ext>
            </a:extLst>
          </p:cNvPr>
          <p:cNvPicPr>
            <a:picLocks noChangeAspect="1"/>
          </p:cNvPicPr>
          <p:nvPr/>
        </p:nvPicPr>
        <p:blipFill>
          <a:blip r:embed="rId9"/>
          <a:stretch>
            <a:fillRect/>
          </a:stretch>
        </p:blipFill>
        <p:spPr>
          <a:xfrm>
            <a:off x="189114" y="5776104"/>
            <a:ext cx="1553948" cy="634178"/>
          </a:xfrm>
          <a:prstGeom prst="rect">
            <a:avLst/>
          </a:prstGeom>
        </p:spPr>
      </p:pic>
    </p:spTree>
    <p:extLst>
      <p:ext uri="{BB962C8B-B14F-4D97-AF65-F5344CB8AC3E}">
        <p14:creationId xmlns:p14="http://schemas.microsoft.com/office/powerpoint/2010/main" val="4236063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1">
                <a:lumMod val="85000"/>
                <a:lumOff val="15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8A94F-B2D9-4E87-98D5-DE586A7351B1}"/>
              </a:ext>
            </a:extLst>
          </p:cNvPr>
          <p:cNvSpPr>
            <a:spLocks noGrp="1"/>
          </p:cNvSpPr>
          <p:nvPr>
            <p:ph type="ctrTitle"/>
          </p:nvPr>
        </p:nvSpPr>
        <p:spPr/>
        <p:txBody>
          <a:bodyPr/>
          <a:lstStyle/>
          <a:p>
            <a:r>
              <a:rPr lang="fr-FR" b="1" u="sng" dirty="0"/>
              <a:t>INAPTITUDES</a:t>
            </a:r>
          </a:p>
        </p:txBody>
      </p:sp>
      <p:sp>
        <p:nvSpPr>
          <p:cNvPr id="3" name="Sous-titre 2">
            <a:extLst>
              <a:ext uri="{FF2B5EF4-FFF2-40B4-BE49-F238E27FC236}">
                <a16:creationId xmlns:a16="http://schemas.microsoft.com/office/drawing/2014/main" id="{305B530D-4982-489F-B3C9-1E30ED8CBAE7}"/>
              </a:ext>
            </a:extLst>
          </p:cNvPr>
          <p:cNvSpPr>
            <a:spLocks noGrp="1"/>
          </p:cNvSpPr>
          <p:nvPr>
            <p:ph type="subTitle" idx="1"/>
          </p:nvPr>
        </p:nvSpPr>
        <p:spPr/>
        <p:txBody>
          <a:bodyPr/>
          <a:lstStyle/>
          <a:p>
            <a:endParaRPr lang="fr-FR" dirty="0"/>
          </a:p>
        </p:txBody>
      </p:sp>
      <p:sp>
        <p:nvSpPr>
          <p:cNvPr id="4" name="Rectangle 3">
            <a:extLst>
              <a:ext uri="{FF2B5EF4-FFF2-40B4-BE49-F238E27FC236}">
                <a16:creationId xmlns:a16="http://schemas.microsoft.com/office/drawing/2014/main" id="{85EC157A-1977-4241-B44C-2A1D359AA5EA}"/>
              </a:ext>
            </a:extLst>
          </p:cNvPr>
          <p:cNvSpPr/>
          <p:nvPr/>
        </p:nvSpPr>
        <p:spPr>
          <a:xfrm>
            <a:off x="9472429" y="3420244"/>
            <a:ext cx="676788" cy="369332"/>
          </a:xfrm>
          <a:prstGeom prst="rect">
            <a:avLst/>
          </a:prstGeom>
        </p:spPr>
        <p:txBody>
          <a:bodyPr wrap="none">
            <a:spAutoFit/>
          </a:bodyPr>
          <a:lstStyle/>
          <a:p>
            <a:r>
              <a:rPr lang="fr-FR" i="1" dirty="0">
                <a:solidFill>
                  <a:schemeClr val="accent1">
                    <a:lumMod val="60000"/>
                    <a:lumOff val="40000"/>
                  </a:schemeClr>
                </a:solidFill>
              </a:rPr>
              <a:t>Cyril</a:t>
            </a:r>
          </a:p>
        </p:txBody>
      </p:sp>
    </p:spTree>
    <p:extLst>
      <p:ext uri="{BB962C8B-B14F-4D97-AF65-F5344CB8AC3E}">
        <p14:creationId xmlns:p14="http://schemas.microsoft.com/office/powerpoint/2010/main" val="3281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1">
                <a:lumMod val="85000"/>
                <a:lumOff val="15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9" name="Phylactère : pensées 8">
            <a:extLst>
              <a:ext uri="{FF2B5EF4-FFF2-40B4-BE49-F238E27FC236}">
                <a16:creationId xmlns:a16="http://schemas.microsoft.com/office/drawing/2014/main" id="{B89E41AF-6C17-409E-B864-8966A988A77E}"/>
              </a:ext>
            </a:extLst>
          </p:cNvPr>
          <p:cNvSpPr/>
          <p:nvPr/>
        </p:nvSpPr>
        <p:spPr>
          <a:xfrm rot="19787493">
            <a:off x="380323" y="563371"/>
            <a:ext cx="2421968" cy="2353404"/>
          </a:xfrm>
          <a:prstGeom prst="cloudCallout">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999999" lon="0" rev="21299999"/>
              </a:camera>
              <a:lightRig rig="threePt" dir="t"/>
            </a:scene3d>
          </a:bodyPr>
          <a:lstStyle/>
          <a:p>
            <a:pPr algn="ctr"/>
            <a:r>
              <a:rPr lang="fr-FR" dirty="0">
                <a:solidFill>
                  <a:schemeClr val="bg1"/>
                </a:solidFill>
              </a:rPr>
              <a:t>Pratique sans step ou aucune impulsion</a:t>
            </a:r>
            <a:r>
              <a:rPr lang="fr-FR" dirty="0"/>
              <a:t> </a:t>
            </a:r>
          </a:p>
        </p:txBody>
      </p:sp>
      <p:sp>
        <p:nvSpPr>
          <p:cNvPr id="11" name="Phylactère : pensées 10">
            <a:extLst>
              <a:ext uri="{FF2B5EF4-FFF2-40B4-BE49-F238E27FC236}">
                <a16:creationId xmlns:a16="http://schemas.microsoft.com/office/drawing/2014/main" id="{C0CB18A6-7CFB-47E1-8BF2-1C084728ECF6}"/>
              </a:ext>
            </a:extLst>
          </p:cNvPr>
          <p:cNvSpPr/>
          <p:nvPr/>
        </p:nvSpPr>
        <p:spPr>
          <a:xfrm rot="981582">
            <a:off x="6926409" y="316045"/>
            <a:ext cx="2502131" cy="2353404"/>
          </a:xfrm>
          <a:prstGeom prst="cloudCallout">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Jouer sur le BPM de la musique</a:t>
            </a:r>
          </a:p>
        </p:txBody>
      </p:sp>
      <p:sp>
        <p:nvSpPr>
          <p:cNvPr id="13" name="Phylactère : pensées 12">
            <a:extLst>
              <a:ext uri="{FF2B5EF4-FFF2-40B4-BE49-F238E27FC236}">
                <a16:creationId xmlns:a16="http://schemas.microsoft.com/office/drawing/2014/main" id="{12F657A0-A2C0-4E1E-BAE4-CDCA6FEA1BDD}"/>
              </a:ext>
            </a:extLst>
          </p:cNvPr>
          <p:cNvSpPr/>
          <p:nvPr/>
        </p:nvSpPr>
        <p:spPr>
          <a:xfrm rot="1275856">
            <a:off x="9500357" y="1009837"/>
            <a:ext cx="2637649" cy="2353404"/>
          </a:xfrm>
          <a:prstGeom prst="cloudCallout">
            <a:avLst/>
          </a:prstGeom>
          <a:solidFill>
            <a:schemeClr val="accent3">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Aménagement des temps de répétition et de repos</a:t>
            </a:r>
          </a:p>
        </p:txBody>
      </p:sp>
      <p:sp>
        <p:nvSpPr>
          <p:cNvPr id="15" name="Titre 14">
            <a:extLst>
              <a:ext uri="{FF2B5EF4-FFF2-40B4-BE49-F238E27FC236}">
                <a16:creationId xmlns:a16="http://schemas.microsoft.com/office/drawing/2014/main" id="{2385033A-85BD-4872-A3CD-6A378873B857}"/>
              </a:ext>
            </a:extLst>
          </p:cNvPr>
          <p:cNvSpPr>
            <a:spLocks noGrp="1"/>
          </p:cNvSpPr>
          <p:nvPr>
            <p:ph type="title"/>
          </p:nvPr>
        </p:nvSpPr>
        <p:spPr>
          <a:xfrm>
            <a:off x="670951" y="2911969"/>
            <a:ext cx="9613860" cy="1090788"/>
          </a:xfrm>
        </p:spPr>
        <p:txBody>
          <a:bodyPr>
            <a:normAutofit/>
          </a:bodyPr>
          <a:lstStyle/>
          <a:p>
            <a:pPr algn="ctr"/>
            <a:r>
              <a:rPr lang="fr-FR" dirty="0"/>
              <a:t>       Astuces pour les inaptes partiels</a:t>
            </a:r>
          </a:p>
        </p:txBody>
      </p:sp>
      <p:sp>
        <p:nvSpPr>
          <p:cNvPr id="20" name="Phylactère : pensées 19">
            <a:extLst>
              <a:ext uri="{FF2B5EF4-FFF2-40B4-BE49-F238E27FC236}">
                <a16:creationId xmlns:a16="http://schemas.microsoft.com/office/drawing/2014/main" id="{F6062622-5382-41A3-81C1-44BC6F7282BE}"/>
              </a:ext>
            </a:extLst>
          </p:cNvPr>
          <p:cNvSpPr/>
          <p:nvPr/>
        </p:nvSpPr>
        <p:spPr>
          <a:xfrm rot="20458509">
            <a:off x="3527833" y="317660"/>
            <a:ext cx="2889130" cy="2149827"/>
          </a:xfrm>
          <a:prstGeom prst="cloudCallout">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Autres rôles: entraineur, DJ, chronométreur, scribe </a:t>
            </a:r>
          </a:p>
        </p:txBody>
      </p:sp>
      <p:sp>
        <p:nvSpPr>
          <p:cNvPr id="18" name="Phylactère : pensées 17">
            <a:extLst>
              <a:ext uri="{FF2B5EF4-FFF2-40B4-BE49-F238E27FC236}">
                <a16:creationId xmlns:a16="http://schemas.microsoft.com/office/drawing/2014/main" id="{307AF646-7B25-4EEE-A48E-DDFAB9AE4E4D}"/>
              </a:ext>
            </a:extLst>
          </p:cNvPr>
          <p:cNvSpPr/>
          <p:nvPr/>
        </p:nvSpPr>
        <p:spPr>
          <a:xfrm rot="1275856">
            <a:off x="9500357" y="1009838"/>
            <a:ext cx="2637649" cy="2353404"/>
          </a:xfrm>
          <a:prstGeom prst="cloudCallout">
            <a:avLst/>
          </a:prstGeom>
          <a:solidFill>
            <a:schemeClr val="accent3">
              <a:lumMod val="40000"/>
              <a:lumOff val="6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Aménagement des temps de répétition et de repos</a:t>
            </a:r>
          </a:p>
        </p:txBody>
      </p:sp>
      <p:sp>
        <p:nvSpPr>
          <p:cNvPr id="21" name="Phylactère : pensées 20">
            <a:extLst>
              <a:ext uri="{FF2B5EF4-FFF2-40B4-BE49-F238E27FC236}">
                <a16:creationId xmlns:a16="http://schemas.microsoft.com/office/drawing/2014/main" id="{C340345F-C420-4A61-BD6D-E56F57B3AD9F}"/>
              </a:ext>
            </a:extLst>
          </p:cNvPr>
          <p:cNvSpPr/>
          <p:nvPr/>
        </p:nvSpPr>
        <p:spPr>
          <a:xfrm rot="12666538">
            <a:off x="553072" y="3841374"/>
            <a:ext cx="2502131" cy="2353404"/>
          </a:xfrm>
          <a:prstGeom prst="cloudCallout">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17700000"/>
              </a:camera>
              <a:lightRig rig="threePt" dir="t"/>
            </a:scene3d>
          </a:bodyPr>
          <a:lstStyle/>
          <a:p>
            <a:pPr algn="ctr"/>
            <a:r>
              <a:rPr lang="fr-FR" dirty="0">
                <a:solidFill>
                  <a:schemeClr val="bg1"/>
                </a:solidFill>
              </a:rPr>
              <a:t>Privilégier le mobile 2: DUREE</a:t>
            </a:r>
          </a:p>
        </p:txBody>
      </p:sp>
      <p:sp>
        <p:nvSpPr>
          <p:cNvPr id="22" name="Phylactère : pensées 21">
            <a:extLst>
              <a:ext uri="{FF2B5EF4-FFF2-40B4-BE49-F238E27FC236}">
                <a16:creationId xmlns:a16="http://schemas.microsoft.com/office/drawing/2014/main" id="{A879A175-0E10-4364-9224-D904BE1547BA}"/>
              </a:ext>
            </a:extLst>
          </p:cNvPr>
          <p:cNvSpPr/>
          <p:nvPr/>
        </p:nvSpPr>
        <p:spPr>
          <a:xfrm rot="10800000">
            <a:off x="4210809" y="4274409"/>
            <a:ext cx="2534143" cy="2028665"/>
          </a:xfrm>
          <a:prstGeom prst="cloudCallout">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21299999" rev="10799999"/>
              </a:camera>
              <a:lightRig rig="threePt" dir="t"/>
            </a:scene3d>
          </a:bodyPr>
          <a:lstStyle/>
          <a:p>
            <a:pPr algn="ctr"/>
            <a:r>
              <a:rPr lang="fr-FR" dirty="0">
                <a:solidFill>
                  <a:schemeClr val="bg1"/>
                </a:solidFill>
              </a:rPr>
              <a:t>Simplification des pas (pas de base ou dédoublés)</a:t>
            </a:r>
          </a:p>
        </p:txBody>
      </p:sp>
      <p:sp>
        <p:nvSpPr>
          <p:cNvPr id="23" name="Phylactère : pensées 22">
            <a:extLst>
              <a:ext uri="{FF2B5EF4-FFF2-40B4-BE49-F238E27FC236}">
                <a16:creationId xmlns:a16="http://schemas.microsoft.com/office/drawing/2014/main" id="{A2EC149B-FE71-4C0F-8C1E-103CDEF1535B}"/>
              </a:ext>
            </a:extLst>
          </p:cNvPr>
          <p:cNvSpPr/>
          <p:nvPr/>
        </p:nvSpPr>
        <p:spPr>
          <a:xfrm rot="6673633">
            <a:off x="8563125" y="4026877"/>
            <a:ext cx="2502131" cy="2353404"/>
          </a:xfrm>
          <a:prstGeom prst="cloudCallout">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dirty="0">
                <a:solidFill>
                  <a:schemeClr val="bg1"/>
                </a:solidFill>
              </a:rPr>
              <a:t>Pas ou peu de bras (changement tous les 8 temps)</a:t>
            </a:r>
          </a:p>
        </p:txBody>
      </p:sp>
      <p:sp>
        <p:nvSpPr>
          <p:cNvPr id="24" name="Phylactère : pensées 23">
            <a:extLst>
              <a:ext uri="{FF2B5EF4-FFF2-40B4-BE49-F238E27FC236}">
                <a16:creationId xmlns:a16="http://schemas.microsoft.com/office/drawing/2014/main" id="{31A480B0-3553-4208-8AED-3408D3E94B98}"/>
              </a:ext>
            </a:extLst>
          </p:cNvPr>
          <p:cNvSpPr/>
          <p:nvPr/>
        </p:nvSpPr>
        <p:spPr>
          <a:xfrm rot="1275856">
            <a:off x="9500358" y="1009838"/>
            <a:ext cx="2637649" cy="2353404"/>
          </a:xfrm>
          <a:prstGeom prst="cloudCallout">
            <a:avLst/>
          </a:prstGeom>
          <a:solidFill>
            <a:schemeClr val="accent5">
              <a:lumMod val="60000"/>
              <a:lumOff val="40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Aménagement des temps de répétition et de repos</a:t>
            </a:r>
          </a:p>
        </p:txBody>
      </p:sp>
    </p:spTree>
    <p:extLst>
      <p:ext uri="{BB962C8B-B14F-4D97-AF65-F5344CB8AC3E}">
        <p14:creationId xmlns:p14="http://schemas.microsoft.com/office/powerpoint/2010/main" val="43491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C08B09-9631-488A-B89D-7854776A3001}"/>
              </a:ext>
            </a:extLst>
          </p:cNvPr>
          <p:cNvSpPr>
            <a:spLocks noGrp="1"/>
          </p:cNvSpPr>
          <p:nvPr>
            <p:ph type="title"/>
          </p:nvPr>
        </p:nvSpPr>
        <p:spPr/>
        <p:txBody>
          <a:bodyPr/>
          <a:lstStyle/>
          <a:p>
            <a:r>
              <a:rPr lang="fr-FR" dirty="0"/>
              <a:t>ANNEXES</a:t>
            </a:r>
          </a:p>
        </p:txBody>
      </p:sp>
      <p:sp>
        <p:nvSpPr>
          <p:cNvPr id="3" name="Espace réservé du texte 2">
            <a:extLst>
              <a:ext uri="{FF2B5EF4-FFF2-40B4-BE49-F238E27FC236}">
                <a16:creationId xmlns:a16="http://schemas.microsoft.com/office/drawing/2014/main" id="{5ED772CF-2DC6-4ACA-A204-C619FF5B22A2}"/>
              </a:ext>
            </a:extLst>
          </p:cNvPr>
          <p:cNvSpPr>
            <a:spLocks noGrp="1"/>
          </p:cNvSpPr>
          <p:nvPr>
            <p:ph type="body" idx="1"/>
          </p:nvPr>
        </p:nvSpPr>
        <p:spPr/>
        <p:txBody>
          <a:bodyPr>
            <a:normAutofit/>
          </a:bodyPr>
          <a:lstStyle/>
          <a:p>
            <a:pPr algn="l"/>
            <a:r>
              <a:rPr lang="fr-FR" dirty="0"/>
              <a:t>BLOCS</a:t>
            </a:r>
          </a:p>
          <a:p>
            <a:pPr algn="l"/>
            <a:r>
              <a:rPr lang="fr-FR" dirty="0"/>
              <a:t>Fiches d’évaluation</a:t>
            </a:r>
          </a:p>
          <a:p>
            <a:pPr algn="l"/>
            <a:endParaRPr lang="fr-FR" dirty="0"/>
          </a:p>
        </p:txBody>
      </p:sp>
    </p:spTree>
    <p:extLst>
      <p:ext uri="{BB962C8B-B14F-4D97-AF65-F5344CB8AC3E}">
        <p14:creationId xmlns:p14="http://schemas.microsoft.com/office/powerpoint/2010/main" val="1757426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5B87A1-0043-4C41-B254-DECB371C761F}"/>
              </a:ext>
            </a:extLst>
          </p:cNvPr>
          <p:cNvSpPr/>
          <p:nvPr/>
        </p:nvSpPr>
        <p:spPr>
          <a:xfrm>
            <a:off x="405939" y="1494017"/>
            <a:ext cx="3786447" cy="1899944"/>
          </a:xfrm>
          <a:prstGeom prst="rect">
            <a:avLst/>
          </a:prstGeom>
        </p:spPr>
        <p:txBody>
          <a:bodyPr wrap="square">
            <a:spAutoFit/>
          </a:bodyPr>
          <a:lstStyle/>
          <a:p>
            <a:pPr algn="ctr">
              <a:spcAft>
                <a:spcPts val="0"/>
              </a:spcAft>
            </a:pPr>
            <a:r>
              <a:rPr lang="en-GB" b="1" dirty="0">
                <a:solidFill>
                  <a:schemeClr val="accent6">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BLOC A Facile </a:t>
            </a:r>
            <a:endParaRPr lang="fr-FR" sz="800" b="1" dirty="0">
              <a:solidFill>
                <a:schemeClr val="accent6">
                  <a:lumMod val="50000"/>
                </a:schemeClr>
              </a:solidFill>
              <a:latin typeface="Times New Roman" panose="02020603050405020304" pitchFamily="18" charset="0"/>
              <a:ea typeface="Times New Roman" panose="02020603050405020304" pitchFamily="18" charset="0"/>
            </a:endParaRPr>
          </a:p>
          <a:p>
            <a:pPr marL="4046220" indent="449580" algn="ctr">
              <a:spcAft>
                <a:spcPts val="0"/>
              </a:spcAft>
            </a:pPr>
            <a:r>
              <a:rPr lang="en-GB" sz="900" dirty="0">
                <a:latin typeface="Century Gothic" panose="020B0502020202020204" pitchFamily="34" charset="0"/>
                <a:ea typeface="Arial Unicode MS" panose="020B0604020202020204" pitchFamily="34" charset="-128"/>
                <a:cs typeface="Arial Unicode MS" panose="020B0604020202020204" pitchFamily="34" charset="-128"/>
              </a:rPr>
              <a:t> </a:t>
            </a:r>
            <a:endParaRPr lang="fr-FR" sz="800" dirty="0">
              <a:latin typeface="Times New Roman" panose="02020603050405020304" pitchFamily="18" charset="0"/>
              <a:ea typeface="Times New Roman" panose="02020603050405020304" pitchFamily="18" charset="0"/>
            </a:endParaRPr>
          </a:p>
          <a:p>
            <a:pPr>
              <a:lnSpc>
                <a:spcPct val="115000"/>
              </a:lnSpc>
              <a:spcAft>
                <a:spcPts val="0"/>
              </a:spcAft>
              <a:tabLst>
                <a:tab pos="1229995" algn="l"/>
              </a:tabLst>
            </a:pPr>
            <a:r>
              <a:rPr lang="fr-FR" sz="1600" dirty="0"/>
              <a:t>BASIC (monter descendre)</a:t>
            </a:r>
          </a:p>
          <a:p>
            <a:pPr>
              <a:lnSpc>
                <a:spcPct val="115000"/>
              </a:lnSpc>
              <a:spcAft>
                <a:spcPts val="0"/>
              </a:spcAft>
              <a:tabLst>
                <a:tab pos="1229995" algn="l"/>
              </a:tabLst>
            </a:pPr>
            <a:r>
              <a:rPr lang="fr-FR" sz="1600" dirty="0"/>
              <a:t>V STEP (idem pieds écartés)</a:t>
            </a:r>
          </a:p>
          <a:p>
            <a:pPr>
              <a:lnSpc>
                <a:spcPct val="115000"/>
              </a:lnSpc>
              <a:spcAft>
                <a:spcPts val="0"/>
              </a:spcAft>
              <a:tabLst>
                <a:tab pos="1229995" algn="l"/>
              </a:tabLst>
            </a:pPr>
            <a:r>
              <a:rPr lang="fr-FR" sz="1600" dirty="0"/>
              <a:t>OVER THE TOP (traverser le step en pas chassé)</a:t>
            </a:r>
          </a:p>
          <a:p>
            <a:pPr>
              <a:lnSpc>
                <a:spcPct val="115000"/>
              </a:lnSpc>
              <a:spcAft>
                <a:spcPts val="0"/>
              </a:spcAft>
              <a:tabLst>
                <a:tab pos="1229995" algn="l"/>
              </a:tabLst>
            </a:pPr>
            <a:r>
              <a:rPr lang="fr-FR" sz="1600" dirty="0"/>
              <a:t>KICK (coup de pied)</a:t>
            </a:r>
          </a:p>
        </p:txBody>
      </p:sp>
      <p:sp>
        <p:nvSpPr>
          <p:cNvPr id="5" name="Rectangle 4">
            <a:extLst>
              <a:ext uri="{FF2B5EF4-FFF2-40B4-BE49-F238E27FC236}">
                <a16:creationId xmlns:a16="http://schemas.microsoft.com/office/drawing/2014/main" id="{53795E94-FD7D-40CD-BDCC-F66DDC597DBE}"/>
              </a:ext>
            </a:extLst>
          </p:cNvPr>
          <p:cNvSpPr/>
          <p:nvPr/>
        </p:nvSpPr>
        <p:spPr>
          <a:xfrm>
            <a:off x="439882" y="3741356"/>
            <a:ext cx="3851564" cy="1616789"/>
          </a:xfrm>
          <a:prstGeom prst="rect">
            <a:avLst/>
          </a:prstGeom>
        </p:spPr>
        <p:txBody>
          <a:bodyPr wrap="square">
            <a:spAutoFit/>
          </a:bodyPr>
          <a:lstStyle/>
          <a:p>
            <a:pPr algn="ctr">
              <a:spcAft>
                <a:spcPts val="0"/>
              </a:spcAft>
            </a:pPr>
            <a:r>
              <a:rPr lang="en-GB" b="1" dirty="0">
                <a:solidFill>
                  <a:srgbClr val="92D050"/>
                </a:solidFill>
                <a:latin typeface="Century Gothic" panose="020B0502020202020204" pitchFamily="34" charset="0"/>
                <a:ea typeface="Arial Unicode MS" panose="020B0604020202020204" pitchFamily="34" charset="-128"/>
                <a:cs typeface="Arial Unicode MS" panose="020B0604020202020204" pitchFamily="34" charset="-128"/>
              </a:rPr>
              <a:t>BLOC B  Sportif</a:t>
            </a:r>
            <a:endParaRPr lang="fr-FR" sz="800" b="1" dirty="0">
              <a:solidFill>
                <a:srgbClr val="92D050"/>
              </a:solidFill>
              <a:latin typeface="Times New Roman" panose="02020603050405020304" pitchFamily="18" charset="0"/>
              <a:ea typeface="Times New Roman" panose="02020603050405020304" pitchFamily="18" charset="0"/>
            </a:endParaRPr>
          </a:p>
          <a:p>
            <a:pPr marL="4046220" indent="449580" algn="ctr">
              <a:spcAft>
                <a:spcPts val="0"/>
              </a:spcAft>
            </a:pPr>
            <a:r>
              <a:rPr lang="en-GB" sz="900" dirty="0">
                <a:latin typeface="Century Gothic" panose="020B0502020202020204" pitchFamily="34" charset="0"/>
                <a:ea typeface="Arial Unicode MS" panose="020B0604020202020204" pitchFamily="34" charset="-128"/>
                <a:cs typeface="Arial Unicode MS" panose="020B0604020202020204" pitchFamily="34" charset="-128"/>
              </a:rPr>
              <a:t> </a:t>
            </a:r>
            <a:endParaRPr lang="fr-FR" sz="800" dirty="0">
              <a:latin typeface="Times New Roman" panose="02020603050405020304" pitchFamily="18" charset="0"/>
              <a:ea typeface="Times New Roman" panose="02020603050405020304" pitchFamily="18" charset="0"/>
            </a:endParaRPr>
          </a:p>
          <a:p>
            <a:pPr>
              <a:lnSpc>
                <a:spcPct val="115000"/>
              </a:lnSpc>
              <a:spcAft>
                <a:spcPts val="0"/>
              </a:spcAft>
              <a:tabLst>
                <a:tab pos="1229995" algn="l"/>
              </a:tabLst>
            </a:pPr>
            <a:r>
              <a:rPr lang="fr-FR" sz="1600" dirty="0"/>
              <a:t>RUN (course en montant sur le step)</a:t>
            </a:r>
          </a:p>
          <a:p>
            <a:pPr>
              <a:lnSpc>
                <a:spcPct val="115000"/>
              </a:lnSpc>
              <a:spcAft>
                <a:spcPts val="0"/>
              </a:spcAft>
              <a:tabLst>
                <a:tab pos="1229995" algn="l"/>
              </a:tabLst>
            </a:pPr>
            <a:r>
              <a:rPr lang="fr-FR" sz="1600" dirty="0"/>
              <a:t>CHARLESTON (genou et pas derrière)</a:t>
            </a:r>
          </a:p>
          <a:p>
            <a:pPr>
              <a:lnSpc>
                <a:spcPct val="115000"/>
              </a:lnSpc>
              <a:spcAft>
                <a:spcPts val="0"/>
              </a:spcAft>
              <a:tabLst>
                <a:tab pos="1229995" algn="l"/>
              </a:tabLst>
            </a:pPr>
            <a:r>
              <a:rPr lang="fr-FR" sz="1600" dirty="0"/>
              <a:t>HELICO (cloche demi-tour)</a:t>
            </a:r>
          </a:p>
          <a:p>
            <a:pPr>
              <a:lnSpc>
                <a:spcPct val="115000"/>
              </a:lnSpc>
              <a:spcAft>
                <a:spcPts val="0"/>
              </a:spcAft>
              <a:tabLst>
                <a:tab pos="1229995" algn="l"/>
              </a:tabLst>
            </a:pPr>
            <a:r>
              <a:rPr lang="fr-FR" sz="1600" dirty="0"/>
              <a:t>SQUAT (squat en sautant sur le step)</a:t>
            </a:r>
          </a:p>
        </p:txBody>
      </p:sp>
      <p:sp>
        <p:nvSpPr>
          <p:cNvPr id="6" name="Rectangle 5">
            <a:extLst>
              <a:ext uri="{FF2B5EF4-FFF2-40B4-BE49-F238E27FC236}">
                <a16:creationId xmlns:a16="http://schemas.microsoft.com/office/drawing/2014/main" id="{148262D8-6AC4-4AA5-AA13-D43878ABD2F6}"/>
              </a:ext>
            </a:extLst>
          </p:cNvPr>
          <p:cNvSpPr/>
          <p:nvPr/>
        </p:nvSpPr>
        <p:spPr>
          <a:xfrm>
            <a:off x="4433454" y="1483884"/>
            <a:ext cx="3695008" cy="1899944"/>
          </a:xfrm>
          <a:prstGeom prst="rect">
            <a:avLst/>
          </a:prstGeom>
        </p:spPr>
        <p:txBody>
          <a:bodyPr wrap="square">
            <a:spAutoFit/>
          </a:bodyPr>
          <a:lstStyle/>
          <a:p>
            <a:pPr algn="ctr">
              <a:spcAft>
                <a:spcPts val="0"/>
              </a:spcAft>
            </a:pPr>
            <a:r>
              <a:rPr lang="en-GB" b="1" dirty="0">
                <a:solidFill>
                  <a:srgbClr val="FF3300"/>
                </a:solidFill>
                <a:latin typeface="Century Gothic" panose="020B0502020202020204" pitchFamily="34" charset="0"/>
                <a:ea typeface="Arial Unicode MS" panose="020B0604020202020204" pitchFamily="34" charset="-128"/>
                <a:cs typeface="Arial Unicode MS" panose="020B0604020202020204" pitchFamily="34" charset="-128"/>
              </a:rPr>
              <a:t>BLOC C  funky</a:t>
            </a:r>
            <a:endParaRPr lang="fr-FR" sz="800" b="1" dirty="0">
              <a:solidFill>
                <a:srgbClr val="FF3300"/>
              </a:solidFill>
              <a:latin typeface="Times New Roman" panose="02020603050405020304" pitchFamily="18" charset="0"/>
              <a:ea typeface="Times New Roman" panose="02020603050405020304" pitchFamily="18" charset="0"/>
            </a:endParaRPr>
          </a:p>
          <a:p>
            <a:pPr marL="4046220" indent="449580" algn="ctr">
              <a:spcAft>
                <a:spcPts val="0"/>
              </a:spcAft>
            </a:pPr>
            <a:r>
              <a:rPr lang="en-GB" sz="900" dirty="0">
                <a:latin typeface="Century Gothic" panose="020B0502020202020204" pitchFamily="34" charset="0"/>
                <a:ea typeface="Arial Unicode MS" panose="020B0604020202020204" pitchFamily="34" charset="-128"/>
                <a:cs typeface="Arial Unicode MS" panose="020B0604020202020204" pitchFamily="34" charset="-128"/>
              </a:rPr>
              <a:t> </a:t>
            </a:r>
            <a:endParaRPr lang="fr-FR" sz="1600" dirty="0"/>
          </a:p>
          <a:p>
            <a:pPr>
              <a:lnSpc>
                <a:spcPct val="115000"/>
              </a:lnSpc>
              <a:spcAft>
                <a:spcPts val="0"/>
              </a:spcAft>
              <a:tabLst>
                <a:tab pos="1229995" algn="l"/>
              </a:tabLst>
            </a:pPr>
            <a:r>
              <a:rPr lang="fr-FR" sz="1600" dirty="0"/>
              <a:t>ESSUIE GLACE (va et vient avec pied droit au sol)</a:t>
            </a:r>
          </a:p>
          <a:p>
            <a:pPr>
              <a:lnSpc>
                <a:spcPct val="115000"/>
              </a:lnSpc>
              <a:spcAft>
                <a:spcPts val="0"/>
              </a:spcAft>
              <a:tabLst>
                <a:tab pos="1229995" algn="l"/>
              </a:tabLst>
            </a:pPr>
            <a:r>
              <a:rPr lang="fr-FR" sz="1600" dirty="0"/>
              <a:t>TAP UP (le </a:t>
            </a:r>
            <a:r>
              <a:rPr lang="fr-FR" sz="1600" dirty="0" err="1"/>
              <a:t>mia</a:t>
            </a:r>
            <a:r>
              <a:rPr lang="fr-FR" sz="1600" dirty="0"/>
              <a:t>)</a:t>
            </a:r>
          </a:p>
          <a:p>
            <a:pPr>
              <a:lnSpc>
                <a:spcPct val="115000"/>
              </a:lnSpc>
              <a:spcAft>
                <a:spcPts val="0"/>
              </a:spcAft>
              <a:tabLst>
                <a:tab pos="1229995" algn="l"/>
              </a:tabLst>
            </a:pPr>
            <a:r>
              <a:rPr lang="fr-FR" sz="1600" dirty="0"/>
              <a:t>CISEAUX </a:t>
            </a:r>
          </a:p>
          <a:p>
            <a:pPr>
              <a:lnSpc>
                <a:spcPct val="115000"/>
              </a:lnSpc>
              <a:spcAft>
                <a:spcPts val="0"/>
              </a:spcAft>
              <a:tabLst>
                <a:tab pos="1229995" algn="l"/>
              </a:tabLst>
            </a:pPr>
            <a:r>
              <a:rPr lang="fr-FR" sz="1600" dirty="0"/>
              <a:t>MAMBO CHACHACHA</a:t>
            </a:r>
          </a:p>
        </p:txBody>
      </p:sp>
      <p:sp>
        <p:nvSpPr>
          <p:cNvPr id="7" name="Rectangle 6">
            <a:extLst>
              <a:ext uri="{FF2B5EF4-FFF2-40B4-BE49-F238E27FC236}">
                <a16:creationId xmlns:a16="http://schemas.microsoft.com/office/drawing/2014/main" id="{7333B018-6D27-4ED5-AA90-D7B49B502390}"/>
              </a:ext>
            </a:extLst>
          </p:cNvPr>
          <p:cNvSpPr/>
          <p:nvPr/>
        </p:nvSpPr>
        <p:spPr>
          <a:xfrm>
            <a:off x="4433454" y="3807884"/>
            <a:ext cx="3048000" cy="1766959"/>
          </a:xfrm>
          <a:prstGeom prst="rect">
            <a:avLst/>
          </a:prstGeom>
        </p:spPr>
        <p:txBody>
          <a:bodyPr wrap="square">
            <a:spAutoFit/>
          </a:bodyPr>
          <a:lstStyle/>
          <a:p>
            <a:pPr algn="ctr">
              <a:spcAft>
                <a:spcPts val="0"/>
              </a:spcAft>
            </a:pPr>
            <a:r>
              <a:rPr lang="en-GB" b="1" dirty="0">
                <a:solidFill>
                  <a:srgbClr val="DBDB00"/>
                </a:solidFill>
                <a:latin typeface="Century Gothic" panose="020B0502020202020204" pitchFamily="34" charset="0"/>
                <a:ea typeface="Arial Unicode MS" panose="020B0604020202020204" pitchFamily="34" charset="-128"/>
                <a:cs typeface="Arial Unicode MS" panose="020B0604020202020204" pitchFamily="34" charset="-128"/>
              </a:rPr>
              <a:t>BLOC D Kuduro</a:t>
            </a:r>
            <a:r>
              <a:rPr lang="en-GB" sz="900" dirty="0">
                <a:latin typeface="Century Gothic" panose="020B0502020202020204" pitchFamily="34" charset="0"/>
                <a:ea typeface="Arial Unicode MS" panose="020B0604020202020204" pitchFamily="34" charset="-128"/>
                <a:cs typeface="Arial Unicode MS" panose="020B0604020202020204" pitchFamily="34" charset="-128"/>
              </a:rPr>
              <a:t> </a:t>
            </a:r>
            <a:endParaRPr lang="fr-FR" sz="800" dirty="0">
              <a:latin typeface="Times New Roman" panose="02020603050405020304" pitchFamily="18" charset="0"/>
              <a:ea typeface="Times New Roman" panose="02020603050405020304" pitchFamily="18" charset="0"/>
            </a:endParaRPr>
          </a:p>
          <a:p>
            <a:pPr>
              <a:lnSpc>
                <a:spcPct val="115000"/>
              </a:lnSpc>
              <a:spcAft>
                <a:spcPts val="0"/>
              </a:spcAft>
              <a:tabLst>
                <a:tab pos="1229995" algn="l"/>
              </a:tabLst>
            </a:pPr>
            <a:r>
              <a:rPr lang="fr-FR" sz="1600" dirty="0"/>
              <a:t>GRAPE WINE (hors step)</a:t>
            </a:r>
          </a:p>
          <a:p>
            <a:pPr>
              <a:lnSpc>
                <a:spcPct val="115000"/>
              </a:lnSpc>
              <a:spcAft>
                <a:spcPts val="0"/>
              </a:spcAft>
              <a:tabLst>
                <a:tab pos="1229995" algn="l"/>
              </a:tabLst>
            </a:pPr>
            <a:r>
              <a:rPr lang="fr-FR" sz="1600" dirty="0"/>
              <a:t>RIVERS</a:t>
            </a:r>
          </a:p>
          <a:p>
            <a:pPr>
              <a:lnSpc>
                <a:spcPct val="115000"/>
              </a:lnSpc>
              <a:spcAft>
                <a:spcPts val="0"/>
              </a:spcAft>
              <a:tabLst>
                <a:tab pos="1229995" algn="l"/>
              </a:tabLst>
            </a:pPr>
            <a:r>
              <a:rPr lang="fr-FR" sz="1600" dirty="0"/>
              <a:t>Z STEP</a:t>
            </a:r>
          </a:p>
          <a:p>
            <a:pPr>
              <a:lnSpc>
                <a:spcPct val="115000"/>
              </a:lnSpc>
              <a:spcAft>
                <a:spcPts val="0"/>
              </a:spcAft>
              <a:tabLst>
                <a:tab pos="1229995" algn="l"/>
              </a:tabLst>
            </a:pPr>
            <a:r>
              <a:rPr lang="fr-FR" sz="1600" dirty="0"/>
              <a:t>BOX (4 TEMPS) + A STEP (4 TEMPS)</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D8FBB0A-A396-4B7D-81E9-1D8722097AC7}"/>
              </a:ext>
            </a:extLst>
          </p:cNvPr>
          <p:cNvSpPr/>
          <p:nvPr/>
        </p:nvSpPr>
        <p:spPr>
          <a:xfrm>
            <a:off x="8242069" y="1433353"/>
            <a:ext cx="3543992" cy="2585323"/>
          </a:xfrm>
          <a:prstGeom prst="rect">
            <a:avLst/>
          </a:prstGeom>
        </p:spPr>
        <p:txBody>
          <a:bodyPr wrap="square">
            <a:spAutoFit/>
          </a:bodyPr>
          <a:lstStyle/>
          <a:p>
            <a:pPr>
              <a:spcAft>
                <a:spcPts val="0"/>
              </a:spcAft>
              <a:tabLst>
                <a:tab pos="1260475" algn="l"/>
              </a:tabLst>
            </a:pPr>
            <a:r>
              <a:rPr lang="en-GB" b="1" dirty="0">
                <a:solidFill>
                  <a:srgbClr val="CC6600"/>
                </a:solidFill>
                <a:latin typeface="Century Gothic" panose="020B0502020202020204" pitchFamily="34" charset="0"/>
                <a:ea typeface="Arial Unicode MS" panose="020B0604020202020204" pitchFamily="34" charset="-128"/>
                <a:cs typeface="Arial Unicode MS" panose="020B0604020202020204" pitchFamily="34" charset="-128"/>
              </a:rPr>
              <a:t>D’autres PAS  </a:t>
            </a:r>
          </a:p>
          <a:p>
            <a:pPr>
              <a:spcAft>
                <a:spcPts val="0"/>
              </a:spcAft>
              <a:tabLst>
                <a:tab pos="1260475" algn="l"/>
              </a:tabLst>
            </a:pPr>
            <a:r>
              <a:rPr lang="en-GB" b="1" dirty="0">
                <a:solidFill>
                  <a:srgbClr val="CC6600"/>
                </a:solidFill>
                <a:latin typeface="Century Gothic" panose="020B0502020202020204" pitchFamily="34" charset="0"/>
                <a:ea typeface="Arial Unicode MS" panose="020B0604020202020204" pitchFamily="34" charset="-128"/>
                <a:cs typeface="Arial Unicode MS" panose="020B0604020202020204" pitchFamily="34" charset="-128"/>
              </a:rPr>
              <a:t>    </a:t>
            </a:r>
          </a:p>
          <a:p>
            <a:pPr>
              <a:spcAft>
                <a:spcPts val="0"/>
              </a:spcAft>
              <a:tabLst>
                <a:tab pos="1260475" algn="l"/>
              </a:tabLst>
            </a:pPr>
            <a:r>
              <a:rPr lang="en-GB" dirty="0">
                <a:latin typeface="Century Gothic" panose="020B0502020202020204" pitchFamily="34" charset="0"/>
                <a:ea typeface="Arial Unicode MS" panose="020B0604020202020204" pitchFamily="34" charset="-128"/>
                <a:cs typeface="Arial Unicode MS" panose="020B0604020202020204" pitchFamily="34" charset="-128"/>
              </a:rPr>
              <a:t>GENOU, TALON FESSE, MARCHE ou JOG, TAP UP, HIPS, CISEAUX, SIDE LIFT, ESSUIE-GLACE, T STEP, L STEP, CHEVAL, JUMPING JACK, TWIST,DEGAGE ARRIERE, PENDULUM,</a:t>
            </a:r>
            <a:r>
              <a:rPr lang="fr-FR" sz="800" dirty="0">
                <a:latin typeface="Times New Roman" panose="02020603050405020304" pitchFamily="18" charset="0"/>
                <a:ea typeface="Arial Unicode MS" panose="020B0604020202020204" pitchFamily="34" charset="-128"/>
              </a:rPr>
              <a:t> </a:t>
            </a:r>
            <a:r>
              <a:rPr lang="en-GB" dirty="0">
                <a:latin typeface="Century Gothic" panose="020B0502020202020204" pitchFamily="34" charset="0"/>
                <a:ea typeface="Arial Unicode MS" panose="020B0604020202020204" pitchFamily="34" charset="-128"/>
                <a:cs typeface="Arial Unicode MS" panose="020B0604020202020204" pitchFamily="34" charset="-128"/>
              </a:rPr>
              <a:t>RUN…</a:t>
            </a:r>
            <a:endParaRPr lang="fr-FR" sz="800" dirty="0">
              <a:effectLst/>
              <a:latin typeface="Times New Roman" panose="02020603050405020304" pitchFamily="18" charset="0"/>
              <a:ea typeface="Times New Roman" panose="02020603050405020304" pitchFamily="18" charset="0"/>
            </a:endParaRPr>
          </a:p>
        </p:txBody>
      </p:sp>
      <p:sp>
        <p:nvSpPr>
          <p:cNvPr id="10" name="Titre 9">
            <a:extLst>
              <a:ext uri="{FF2B5EF4-FFF2-40B4-BE49-F238E27FC236}">
                <a16:creationId xmlns:a16="http://schemas.microsoft.com/office/drawing/2014/main" id="{EA479E5A-79F3-44F5-88BD-CEB4450A0C3F}"/>
              </a:ext>
            </a:extLst>
          </p:cNvPr>
          <p:cNvSpPr>
            <a:spLocks noGrp="1"/>
          </p:cNvSpPr>
          <p:nvPr>
            <p:ph type="title" idx="4294967295"/>
          </p:nvPr>
        </p:nvSpPr>
        <p:spPr>
          <a:xfrm>
            <a:off x="0" y="260350"/>
            <a:ext cx="9602788" cy="1049338"/>
          </a:xfrm>
        </p:spPr>
        <p:txBody>
          <a:bodyPr/>
          <a:lstStyle/>
          <a:p>
            <a:pPr algn="r"/>
            <a:r>
              <a:rPr lang="fr-FR" dirty="0"/>
              <a:t>LES BLOCS</a:t>
            </a:r>
          </a:p>
        </p:txBody>
      </p:sp>
      <p:sp>
        <p:nvSpPr>
          <p:cNvPr id="12" name="Rectangle 11">
            <a:extLst>
              <a:ext uri="{FF2B5EF4-FFF2-40B4-BE49-F238E27FC236}">
                <a16:creationId xmlns:a16="http://schemas.microsoft.com/office/drawing/2014/main" id="{673D44E7-35E3-447E-B813-BA8821016656}"/>
              </a:ext>
            </a:extLst>
          </p:cNvPr>
          <p:cNvSpPr/>
          <p:nvPr/>
        </p:nvSpPr>
        <p:spPr>
          <a:xfrm>
            <a:off x="8166561" y="4169364"/>
            <a:ext cx="3695008" cy="1754326"/>
          </a:xfrm>
          <a:prstGeom prst="rect">
            <a:avLst/>
          </a:prstGeom>
        </p:spPr>
        <p:txBody>
          <a:bodyPr wrap="square">
            <a:spAutoFit/>
          </a:bodyPr>
          <a:lstStyle/>
          <a:p>
            <a:pPr>
              <a:spcAft>
                <a:spcPts val="0"/>
              </a:spcAft>
              <a:tabLst>
                <a:tab pos="1260475" algn="l"/>
              </a:tabLst>
            </a:pPr>
            <a:r>
              <a:rPr lang="en-GB" b="1" dirty="0">
                <a:solidFill>
                  <a:srgbClr val="CC6600"/>
                </a:solidFill>
                <a:latin typeface="Century Gothic" panose="020B0502020202020204" pitchFamily="34" charset="0"/>
                <a:ea typeface="Arial Unicode MS" panose="020B0604020202020204" pitchFamily="34" charset="-128"/>
                <a:cs typeface="Arial Unicode MS" panose="020B0604020202020204" pitchFamily="34" charset="-128"/>
              </a:rPr>
              <a:t>PAS </a:t>
            </a:r>
            <a:r>
              <a:rPr lang="en-GB" b="1" dirty="0" err="1">
                <a:solidFill>
                  <a:srgbClr val="CC6600"/>
                </a:solidFill>
                <a:latin typeface="Century Gothic" panose="020B0502020202020204" pitchFamily="34" charset="0"/>
                <a:ea typeface="Arial Unicode MS" panose="020B0604020202020204" pitchFamily="34" charset="-128"/>
                <a:cs typeface="Arial Unicode MS" panose="020B0604020202020204" pitchFamily="34" charset="-128"/>
              </a:rPr>
              <a:t>d’AEROBIC</a:t>
            </a:r>
            <a:r>
              <a:rPr lang="en-GB" b="1" dirty="0">
                <a:solidFill>
                  <a:srgbClr val="CC6600"/>
                </a:solidFill>
                <a:latin typeface="Century Gothic" panose="020B0502020202020204" pitchFamily="34" charset="0"/>
                <a:ea typeface="Arial Unicode MS" panose="020B0604020202020204" pitchFamily="34" charset="-128"/>
                <a:cs typeface="Arial Unicode MS" panose="020B0604020202020204" pitchFamily="34" charset="-128"/>
              </a:rPr>
              <a:t> </a:t>
            </a:r>
          </a:p>
          <a:p>
            <a:pPr>
              <a:spcAft>
                <a:spcPts val="0"/>
              </a:spcAft>
              <a:tabLst>
                <a:tab pos="1260475" algn="l"/>
              </a:tabLst>
            </a:pPr>
            <a:r>
              <a:rPr lang="en-GB" b="1" dirty="0">
                <a:solidFill>
                  <a:srgbClr val="CC6600"/>
                </a:solidFill>
                <a:latin typeface="Century Gothic" panose="020B0502020202020204" pitchFamily="34" charset="0"/>
                <a:ea typeface="Arial Unicode MS" panose="020B0604020202020204" pitchFamily="34" charset="-128"/>
                <a:cs typeface="Arial Unicode MS" panose="020B0604020202020204" pitchFamily="34" charset="-128"/>
              </a:rPr>
              <a:t>    </a:t>
            </a:r>
          </a:p>
          <a:p>
            <a:pPr>
              <a:spcAft>
                <a:spcPts val="0"/>
              </a:spcAft>
              <a:tabLst>
                <a:tab pos="1260475" algn="l"/>
              </a:tabLst>
            </a:pPr>
            <a:r>
              <a:rPr lang="fr-FR" dirty="0">
                <a:latin typeface="Century Gothic" panose="020B0502020202020204" pitchFamily="34" charset="0"/>
                <a:ea typeface="Arial Unicode MS" panose="020B0604020202020204" pitchFamily="34" charset="-128"/>
                <a:cs typeface="Arial Unicode MS" panose="020B0604020202020204" pitchFamily="34" charset="-128"/>
              </a:rPr>
              <a:t>STEP TOUCH(double), GRAPPEWINE SAUTE, SKIP, PENDULUM, SWITCH, TOUR NATUREL….</a:t>
            </a:r>
            <a:endParaRPr lang="fr-FR" sz="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9907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C3DA70-BE53-42D8-A075-6E3E18995A2F}"/>
              </a:ext>
            </a:extLst>
          </p:cNvPr>
          <p:cNvSpPr>
            <a:spLocks noGrp="1"/>
          </p:cNvSpPr>
          <p:nvPr>
            <p:ph type="title"/>
          </p:nvPr>
        </p:nvSpPr>
        <p:spPr/>
        <p:txBody>
          <a:bodyPr/>
          <a:lstStyle/>
          <a:p>
            <a:endParaRPr lang="fr-FR"/>
          </a:p>
        </p:txBody>
      </p:sp>
      <p:graphicFrame>
        <p:nvGraphicFramePr>
          <p:cNvPr id="4" name="Espace réservé du contenu 3">
            <a:extLst>
              <a:ext uri="{FF2B5EF4-FFF2-40B4-BE49-F238E27FC236}">
                <a16:creationId xmlns:a16="http://schemas.microsoft.com/office/drawing/2014/main" id="{65F34935-DACA-4289-8879-A5E97A52EC6E}"/>
              </a:ext>
            </a:extLst>
          </p:cNvPr>
          <p:cNvGraphicFramePr>
            <a:graphicFrameLocks noGrp="1"/>
          </p:cNvGraphicFramePr>
          <p:nvPr>
            <p:ph idx="1"/>
            <p:extLst>
              <p:ext uri="{D42A27DB-BD31-4B8C-83A1-F6EECF244321}">
                <p14:modId xmlns:p14="http://schemas.microsoft.com/office/powerpoint/2010/main" val="4038747422"/>
              </p:ext>
            </p:extLst>
          </p:nvPr>
        </p:nvGraphicFramePr>
        <p:xfrm>
          <a:off x="91440" y="91441"/>
          <a:ext cx="11937074" cy="6689037"/>
        </p:xfrm>
        <a:graphic>
          <a:graphicData uri="http://schemas.openxmlformats.org/drawingml/2006/table">
            <a:tbl>
              <a:tblPr>
                <a:tableStyleId>{5C22544A-7EE6-4342-B048-85BDC9FD1C3A}</a:tableStyleId>
              </a:tblPr>
              <a:tblGrid>
                <a:gridCol w="1175973">
                  <a:extLst>
                    <a:ext uri="{9D8B030D-6E8A-4147-A177-3AD203B41FA5}">
                      <a16:colId xmlns:a16="http://schemas.microsoft.com/office/drawing/2014/main" val="3641092194"/>
                    </a:ext>
                  </a:extLst>
                </a:gridCol>
                <a:gridCol w="1175973">
                  <a:extLst>
                    <a:ext uri="{9D8B030D-6E8A-4147-A177-3AD203B41FA5}">
                      <a16:colId xmlns:a16="http://schemas.microsoft.com/office/drawing/2014/main" val="2852775274"/>
                    </a:ext>
                  </a:extLst>
                </a:gridCol>
                <a:gridCol w="1233338">
                  <a:extLst>
                    <a:ext uri="{9D8B030D-6E8A-4147-A177-3AD203B41FA5}">
                      <a16:colId xmlns:a16="http://schemas.microsoft.com/office/drawing/2014/main" val="803528922"/>
                    </a:ext>
                  </a:extLst>
                </a:gridCol>
                <a:gridCol w="1158446">
                  <a:extLst>
                    <a:ext uri="{9D8B030D-6E8A-4147-A177-3AD203B41FA5}">
                      <a16:colId xmlns:a16="http://schemas.microsoft.com/office/drawing/2014/main" val="1979082524"/>
                    </a:ext>
                  </a:extLst>
                </a:gridCol>
                <a:gridCol w="1136138">
                  <a:extLst>
                    <a:ext uri="{9D8B030D-6E8A-4147-A177-3AD203B41FA5}">
                      <a16:colId xmlns:a16="http://schemas.microsoft.com/office/drawing/2014/main" val="2533960792"/>
                    </a:ext>
                  </a:extLst>
                </a:gridCol>
                <a:gridCol w="1175973">
                  <a:extLst>
                    <a:ext uri="{9D8B030D-6E8A-4147-A177-3AD203B41FA5}">
                      <a16:colId xmlns:a16="http://schemas.microsoft.com/office/drawing/2014/main" val="1131483143"/>
                    </a:ext>
                  </a:extLst>
                </a:gridCol>
                <a:gridCol w="1175973">
                  <a:extLst>
                    <a:ext uri="{9D8B030D-6E8A-4147-A177-3AD203B41FA5}">
                      <a16:colId xmlns:a16="http://schemas.microsoft.com/office/drawing/2014/main" val="3749961595"/>
                    </a:ext>
                  </a:extLst>
                </a:gridCol>
                <a:gridCol w="1237322">
                  <a:extLst>
                    <a:ext uri="{9D8B030D-6E8A-4147-A177-3AD203B41FA5}">
                      <a16:colId xmlns:a16="http://schemas.microsoft.com/office/drawing/2014/main" val="3763671850"/>
                    </a:ext>
                  </a:extLst>
                </a:gridCol>
                <a:gridCol w="1114626">
                  <a:extLst>
                    <a:ext uri="{9D8B030D-6E8A-4147-A177-3AD203B41FA5}">
                      <a16:colId xmlns:a16="http://schemas.microsoft.com/office/drawing/2014/main" val="594513761"/>
                    </a:ext>
                  </a:extLst>
                </a:gridCol>
                <a:gridCol w="198052">
                  <a:extLst>
                    <a:ext uri="{9D8B030D-6E8A-4147-A177-3AD203B41FA5}">
                      <a16:colId xmlns:a16="http://schemas.microsoft.com/office/drawing/2014/main" val="3097946324"/>
                    </a:ext>
                  </a:extLst>
                </a:gridCol>
                <a:gridCol w="1155260">
                  <a:extLst>
                    <a:ext uri="{9D8B030D-6E8A-4147-A177-3AD203B41FA5}">
                      <a16:colId xmlns:a16="http://schemas.microsoft.com/office/drawing/2014/main" val="115009011"/>
                    </a:ext>
                  </a:extLst>
                </a:gridCol>
              </a:tblGrid>
              <a:tr h="198866">
                <a:tc>
                  <a:txBody>
                    <a:bodyPr/>
                    <a:lstStyle/>
                    <a:p>
                      <a:pPr algn="ctr">
                        <a:spcAft>
                          <a:spcPts val="0"/>
                        </a:spcAft>
                      </a:pPr>
                      <a:r>
                        <a:rPr lang="fr-FR" sz="1200">
                          <a:effectLst/>
                        </a:rPr>
                        <a:t>S1</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S2</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S3</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S4</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S5</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S6</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S7</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S8</a:t>
                      </a:r>
                      <a:endParaRPr lang="fr-FR" sz="120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200">
                          <a:effectLst/>
                        </a:rPr>
                        <a:t>S9</a:t>
                      </a:r>
                      <a:endParaRPr lang="fr-FR" sz="1200">
                        <a:effectLst/>
                        <a:latin typeface="Times New Roman" panose="02020603050405020304" pitchFamily="18" charset="0"/>
                        <a:ea typeface="Times New Roman" panose="02020603050405020304" pitchFamily="18" charset="0"/>
                      </a:endParaRPr>
                    </a:p>
                  </a:txBody>
                  <a:tcPr marL="30672" marR="30672" marT="0" marB="0"/>
                </a:tc>
                <a:tc gridSpan="2">
                  <a:txBody>
                    <a:bodyPr/>
                    <a:lstStyle/>
                    <a:p>
                      <a:pPr algn="ctr">
                        <a:spcAft>
                          <a:spcPts val="0"/>
                        </a:spcAft>
                      </a:pPr>
                      <a:r>
                        <a:rPr lang="fr-FR" sz="1200">
                          <a:effectLst/>
                        </a:rPr>
                        <a:t>S10</a:t>
                      </a:r>
                      <a:endParaRPr lang="fr-FR" sz="1200">
                        <a:effectLst/>
                        <a:latin typeface="Times New Roman" panose="02020603050405020304" pitchFamily="18" charset="0"/>
                        <a:ea typeface="Times New Roman" panose="02020603050405020304" pitchFamily="18" charset="0"/>
                      </a:endParaRPr>
                    </a:p>
                  </a:txBody>
                  <a:tcPr marL="30672" marR="30672" marT="0" marB="0"/>
                </a:tc>
                <a:tc hMerge="1">
                  <a:txBody>
                    <a:bodyPr/>
                    <a:lstStyle/>
                    <a:p>
                      <a:endParaRPr lang="fr-FR"/>
                    </a:p>
                  </a:txBody>
                  <a:tcPr/>
                </a:tc>
                <a:extLst>
                  <a:ext uri="{0D108BD9-81ED-4DB2-BD59-A6C34878D82A}">
                    <a16:rowId xmlns:a16="http://schemas.microsoft.com/office/drawing/2014/main" val="3481598102"/>
                  </a:ext>
                </a:extLst>
              </a:tr>
              <a:tr h="518362">
                <a:tc gridSpan="3">
                  <a:txBody>
                    <a:bodyPr/>
                    <a:lstStyle/>
                    <a:p>
                      <a:pPr algn="ctr">
                        <a:spcAft>
                          <a:spcPts val="0"/>
                        </a:spcAft>
                      </a:pPr>
                      <a:r>
                        <a:rPr lang="fr-FR" sz="1050" dirty="0">
                          <a:effectLst/>
                        </a:rPr>
                        <a:t>Apprentissage des blocs et découverte de l’activité et des mobiles</a:t>
                      </a:r>
                      <a:endParaRPr lang="fr-FR" sz="1050" dirty="0">
                        <a:effectLst/>
                        <a:latin typeface="Times New Roman" panose="02020603050405020304" pitchFamily="18" charset="0"/>
                        <a:ea typeface="Times New Roman" panose="02020603050405020304" pitchFamily="18" charset="0"/>
                      </a:endParaRPr>
                    </a:p>
                  </a:txBody>
                  <a:tcPr marL="30672" marR="30672" marT="0" marB="0"/>
                </a:tc>
                <a:tc hMerge="1">
                  <a:txBody>
                    <a:bodyPr/>
                    <a:lstStyle/>
                    <a:p>
                      <a:endParaRPr lang="fr-FR"/>
                    </a:p>
                  </a:txBody>
                  <a:tcPr/>
                </a:tc>
                <a:tc hMerge="1">
                  <a:txBody>
                    <a:bodyPr/>
                    <a:lstStyle/>
                    <a:p>
                      <a:endParaRPr lang="fr-FR"/>
                    </a:p>
                  </a:txBody>
                  <a:tcPr/>
                </a:tc>
                <a:tc gridSpan="5">
                  <a:txBody>
                    <a:bodyPr/>
                    <a:lstStyle/>
                    <a:p>
                      <a:pPr algn="ctr">
                        <a:spcAft>
                          <a:spcPts val="0"/>
                        </a:spcAft>
                      </a:pPr>
                      <a:r>
                        <a:rPr lang="fr-FR" sz="1050" dirty="0">
                          <a:effectLst/>
                        </a:rPr>
                        <a:t>Concevoir la chorégraphie</a:t>
                      </a:r>
                    </a:p>
                    <a:p>
                      <a:pPr algn="ctr">
                        <a:spcAft>
                          <a:spcPts val="0"/>
                        </a:spcAft>
                      </a:pPr>
                      <a:r>
                        <a:rPr lang="fr-FR" sz="1050" dirty="0">
                          <a:effectLst/>
                        </a:rPr>
                        <a:t>Réaliser et répéter la chorégraphie</a:t>
                      </a:r>
                    </a:p>
                    <a:p>
                      <a:pPr algn="ctr">
                        <a:spcAft>
                          <a:spcPts val="0"/>
                        </a:spcAft>
                      </a:pPr>
                      <a:r>
                        <a:rPr lang="fr-FR" sz="1050" dirty="0">
                          <a:effectLst/>
                        </a:rPr>
                        <a:t>+ FCE et récupération</a:t>
                      </a:r>
                      <a:endParaRPr lang="fr-FR" sz="1050" dirty="0">
                        <a:effectLst/>
                        <a:latin typeface="Times New Roman" panose="02020603050405020304" pitchFamily="18" charset="0"/>
                        <a:ea typeface="Times New Roman" panose="02020603050405020304" pitchFamily="18" charset="0"/>
                      </a:endParaRPr>
                    </a:p>
                  </a:txBody>
                  <a:tcPr marL="30672" marR="30672"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spcAft>
                          <a:spcPts val="0"/>
                        </a:spcAft>
                      </a:pPr>
                      <a:endParaRPr lang="fr-FR" sz="1050" dirty="0">
                        <a:effectLst/>
                      </a:endParaRPr>
                    </a:p>
                    <a:p>
                      <a:pPr algn="ctr">
                        <a:spcAft>
                          <a:spcPts val="0"/>
                        </a:spcAft>
                      </a:pPr>
                      <a:r>
                        <a:rPr lang="fr-FR" sz="1050" dirty="0">
                          <a:effectLst/>
                        </a:rPr>
                        <a:t>Evaluer</a:t>
                      </a:r>
                    </a:p>
                    <a:p>
                      <a:pPr algn="ctr">
                        <a:spcAft>
                          <a:spcPts val="0"/>
                        </a:spcAft>
                      </a:pPr>
                      <a:r>
                        <a:rPr lang="fr-FR" sz="1050" dirty="0">
                          <a:effectLst/>
                        </a:rPr>
                        <a:t> </a:t>
                      </a:r>
                      <a:endParaRPr lang="fr-FR" sz="1050" dirty="0">
                        <a:effectLst/>
                        <a:latin typeface="Times New Roman" panose="02020603050405020304" pitchFamily="18" charset="0"/>
                        <a:ea typeface="Times New Roman" panose="02020603050405020304" pitchFamily="18" charset="0"/>
                      </a:endParaRPr>
                    </a:p>
                  </a:txBody>
                  <a:tcPr marL="30672" marR="30672"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12520639"/>
                  </a:ext>
                </a:extLst>
              </a:tr>
              <a:tr h="691149">
                <a:tc>
                  <a:txBody>
                    <a:bodyPr/>
                    <a:lstStyle/>
                    <a:p>
                      <a:pPr algn="ctr">
                        <a:spcAft>
                          <a:spcPts val="0"/>
                        </a:spcAft>
                      </a:pPr>
                      <a:r>
                        <a:rPr lang="fr-FR" sz="1050">
                          <a:effectLst/>
                        </a:rPr>
                        <a:t>Apprentissage blocs A et B. Découverte de l’objectif 1</a:t>
                      </a:r>
                      <a:endParaRPr lang="fr-FR" sz="105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050">
                          <a:effectLst/>
                        </a:rPr>
                        <a:t>Apprentissage bloc C </a:t>
                      </a:r>
                    </a:p>
                    <a:p>
                      <a:pPr algn="ctr">
                        <a:spcAft>
                          <a:spcPts val="0"/>
                        </a:spcAft>
                      </a:pPr>
                      <a:r>
                        <a:rPr lang="fr-FR" sz="1050">
                          <a:effectLst/>
                        </a:rPr>
                        <a:t>Découverte de l’objectif  2</a:t>
                      </a:r>
                      <a:endParaRPr lang="fr-FR" sz="105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050">
                          <a:effectLst/>
                        </a:rPr>
                        <a:t>Apprentissage bloc D.  Découverte de l’objectif  3</a:t>
                      </a:r>
                      <a:endParaRPr lang="fr-FR" sz="105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050">
                          <a:effectLst/>
                        </a:rPr>
                        <a:t>Concevoir sa chorégraphie.</a:t>
                      </a:r>
                      <a:endParaRPr lang="fr-FR" sz="105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050">
                          <a:effectLst/>
                        </a:rPr>
                        <a:t>Concevoir sa chorégraphie.</a:t>
                      </a:r>
                      <a:endParaRPr lang="fr-FR" sz="105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050">
                          <a:effectLst/>
                        </a:rPr>
                        <a:t>Concevoir sa chorégraphie.</a:t>
                      </a:r>
                      <a:endParaRPr lang="fr-FR" sz="105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050">
                          <a:effectLst/>
                        </a:rPr>
                        <a:t>Concevoir sa chorégraphie.</a:t>
                      </a:r>
                      <a:endParaRPr lang="fr-FR" sz="1050">
                        <a:effectLst/>
                        <a:latin typeface="Times New Roman" panose="02020603050405020304" pitchFamily="18" charset="0"/>
                        <a:ea typeface="Times New Roman" panose="02020603050405020304" pitchFamily="18" charset="0"/>
                      </a:endParaRPr>
                    </a:p>
                  </a:txBody>
                  <a:tcPr marL="30672" marR="30672" marT="0" marB="0"/>
                </a:tc>
                <a:tc>
                  <a:txBody>
                    <a:bodyPr/>
                    <a:lstStyle/>
                    <a:p>
                      <a:pPr algn="ctr">
                        <a:spcAft>
                          <a:spcPts val="0"/>
                        </a:spcAft>
                      </a:pPr>
                      <a:r>
                        <a:rPr lang="fr-FR" sz="1050">
                          <a:effectLst/>
                        </a:rPr>
                        <a:t>Répéter sa chorégraphie + </a:t>
                      </a:r>
                    </a:p>
                    <a:p>
                      <a:pPr algn="ctr">
                        <a:spcAft>
                          <a:spcPts val="0"/>
                        </a:spcAft>
                      </a:pPr>
                      <a:r>
                        <a:rPr lang="fr-FR" sz="1050">
                          <a:effectLst/>
                        </a:rPr>
                        <a:t>FCE.</a:t>
                      </a:r>
                      <a:endParaRPr lang="fr-FR" sz="1050">
                        <a:effectLst/>
                        <a:latin typeface="Times New Roman" panose="02020603050405020304" pitchFamily="18" charset="0"/>
                        <a:ea typeface="Times New Roman" panose="02020603050405020304" pitchFamily="18" charset="0"/>
                      </a:endParaRPr>
                    </a:p>
                  </a:txBody>
                  <a:tcPr marL="30672" marR="30672" marT="0" marB="0"/>
                </a:tc>
                <a:tc gridSpan="2">
                  <a:txBody>
                    <a:bodyPr/>
                    <a:lstStyle/>
                    <a:p>
                      <a:pPr algn="ctr">
                        <a:spcAft>
                          <a:spcPts val="0"/>
                        </a:spcAft>
                      </a:pPr>
                      <a:r>
                        <a:rPr lang="fr-FR" sz="1050">
                          <a:effectLst/>
                        </a:rPr>
                        <a:t>Evaluation terminale</a:t>
                      </a:r>
                      <a:endParaRPr lang="fr-FR" sz="1050">
                        <a:effectLst/>
                        <a:latin typeface="Times New Roman" panose="02020603050405020304" pitchFamily="18" charset="0"/>
                        <a:ea typeface="Times New Roman" panose="02020603050405020304" pitchFamily="18" charset="0"/>
                      </a:endParaRPr>
                    </a:p>
                  </a:txBody>
                  <a:tcPr marL="30672" marR="30672" marT="0" marB="0"/>
                </a:tc>
                <a:tc hMerge="1">
                  <a:txBody>
                    <a:bodyPr/>
                    <a:lstStyle/>
                    <a:p>
                      <a:endParaRPr lang="fr-FR"/>
                    </a:p>
                  </a:txBody>
                  <a:tcPr/>
                </a:tc>
                <a:tc>
                  <a:txBody>
                    <a:bodyPr/>
                    <a:lstStyle/>
                    <a:p>
                      <a:pPr algn="ctr">
                        <a:spcAft>
                          <a:spcPts val="0"/>
                        </a:spcAft>
                      </a:pPr>
                      <a:r>
                        <a:rPr lang="fr-FR" sz="1050">
                          <a:effectLst/>
                        </a:rPr>
                        <a:t>Rattrapage</a:t>
                      </a:r>
                      <a:endParaRPr lang="fr-FR" sz="1050">
                        <a:effectLst/>
                        <a:latin typeface="Times New Roman" panose="02020603050405020304" pitchFamily="18" charset="0"/>
                        <a:ea typeface="Times New Roman" panose="02020603050405020304" pitchFamily="18" charset="0"/>
                      </a:endParaRPr>
                    </a:p>
                  </a:txBody>
                  <a:tcPr marL="30672" marR="30672" marT="0" marB="0"/>
                </a:tc>
                <a:extLst>
                  <a:ext uri="{0D108BD9-81ED-4DB2-BD59-A6C34878D82A}">
                    <a16:rowId xmlns:a16="http://schemas.microsoft.com/office/drawing/2014/main" val="1144983654"/>
                  </a:ext>
                </a:extLst>
              </a:tr>
              <a:tr h="5183616">
                <a:tc>
                  <a:txBody>
                    <a:bodyPr/>
                    <a:lstStyle/>
                    <a:p>
                      <a:pPr>
                        <a:spcAft>
                          <a:spcPts val="0"/>
                        </a:spcAft>
                      </a:pPr>
                      <a:r>
                        <a:rPr lang="fr-FR" sz="1050" u="sng" dirty="0">
                          <a:effectLst/>
                        </a:rPr>
                        <a:t>Echauffement </a:t>
                      </a:r>
                      <a:r>
                        <a:rPr lang="fr-FR" sz="1050" dirty="0">
                          <a:effectLst/>
                        </a:rPr>
                        <a:t>(travail sur rythme)</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Apprentissage</a:t>
                      </a:r>
                      <a:endParaRPr lang="fr-FR" sz="1050" dirty="0">
                        <a:effectLst/>
                      </a:endParaRPr>
                    </a:p>
                    <a:p>
                      <a:pPr>
                        <a:spcAft>
                          <a:spcPts val="0"/>
                        </a:spcAft>
                      </a:pPr>
                      <a:r>
                        <a:rPr lang="fr-FR" sz="1050" dirty="0">
                          <a:effectLst/>
                        </a:rPr>
                        <a:t>blocs A et B.</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Découverte</a:t>
                      </a:r>
                      <a:endParaRPr lang="fr-FR" sz="1050" dirty="0">
                        <a:effectLst/>
                      </a:endParaRPr>
                    </a:p>
                    <a:p>
                      <a:pPr>
                        <a:spcAft>
                          <a:spcPts val="0"/>
                        </a:spcAft>
                      </a:pPr>
                      <a:r>
                        <a:rPr lang="fr-FR" sz="1050" dirty="0">
                          <a:effectLst/>
                        </a:rPr>
                        <a:t>Mobile 1: </a:t>
                      </a:r>
                    </a:p>
                    <a:p>
                      <a:pPr algn="ctr">
                        <a:spcAft>
                          <a:spcPts val="0"/>
                        </a:spcAft>
                      </a:pPr>
                      <a:r>
                        <a:rPr lang="fr-FR" sz="1050" dirty="0">
                          <a:effectLst/>
                        </a:rPr>
                        <a:t>«  </a:t>
                      </a:r>
                      <a:r>
                        <a:rPr lang="fr-FR" sz="1050" u="sng" dirty="0">
                          <a:effectLst/>
                        </a:rPr>
                        <a:t>Intensité </a:t>
                      </a:r>
                      <a:r>
                        <a:rPr lang="fr-FR" sz="1050" dirty="0">
                          <a:effectLst/>
                        </a:rPr>
                        <a:t>», effort bref et intense</a:t>
                      </a:r>
                    </a:p>
                    <a:p>
                      <a:pPr>
                        <a:spcAft>
                          <a:spcPts val="0"/>
                        </a:spcAft>
                      </a:pPr>
                      <a:r>
                        <a:rPr lang="fr-FR" sz="1050" dirty="0">
                          <a:effectLst/>
                        </a:rPr>
                        <a:t> </a:t>
                      </a:r>
                    </a:p>
                    <a:p>
                      <a:pPr>
                        <a:spcAft>
                          <a:spcPts val="0"/>
                        </a:spcAft>
                      </a:pPr>
                      <a:r>
                        <a:rPr lang="fr-FR" sz="1050" u="sng" dirty="0">
                          <a:effectLst/>
                        </a:rPr>
                        <a:t>Répétition :</a:t>
                      </a:r>
                      <a:endParaRPr lang="fr-FR" sz="1050" dirty="0">
                        <a:effectLst/>
                      </a:endParaRPr>
                    </a:p>
                    <a:p>
                      <a:pPr>
                        <a:spcAft>
                          <a:spcPts val="0"/>
                        </a:spcAft>
                      </a:pPr>
                      <a:r>
                        <a:rPr lang="fr-FR" sz="1050" dirty="0">
                          <a:effectLst/>
                        </a:rPr>
                        <a:t>8 X 2’ (repos 2’) par exemple</a:t>
                      </a:r>
                    </a:p>
                    <a:p>
                      <a:pPr>
                        <a:spcAft>
                          <a:spcPts val="0"/>
                        </a:spcAft>
                      </a:pPr>
                      <a:r>
                        <a:rPr lang="fr-FR" sz="1050" dirty="0">
                          <a:effectLst/>
                        </a:rPr>
                        <a:t>donc commencer par 3X2’ (repos 2’)</a:t>
                      </a:r>
                    </a:p>
                    <a:p>
                      <a:pPr>
                        <a:spcAft>
                          <a:spcPts val="0"/>
                        </a:spcAft>
                      </a:pPr>
                      <a:r>
                        <a:rPr lang="fr-FR" sz="1050" dirty="0">
                          <a:effectLst/>
                        </a:rPr>
                        <a:t> </a:t>
                      </a:r>
                    </a:p>
                    <a:p>
                      <a:pPr>
                        <a:spcAft>
                          <a:spcPts val="0"/>
                        </a:spcAft>
                      </a:pPr>
                      <a:r>
                        <a:rPr lang="fr-FR" sz="1050" dirty="0">
                          <a:solidFill>
                            <a:schemeClr val="accent5">
                              <a:lumMod val="75000"/>
                            </a:schemeClr>
                          </a:solidFill>
                          <a:effectLst/>
                        </a:rPr>
                        <a:t>BPM&gt; ou =135</a:t>
                      </a:r>
                    </a:p>
                    <a:p>
                      <a:pPr>
                        <a:spcAft>
                          <a:spcPts val="0"/>
                        </a:spcAft>
                      </a:pPr>
                      <a:r>
                        <a:rPr lang="fr-FR" sz="1050" dirty="0">
                          <a:solidFill>
                            <a:schemeClr val="accent5">
                              <a:lumMod val="75000"/>
                            </a:schemeClr>
                          </a:solidFill>
                          <a:effectLst/>
                        </a:rPr>
                        <a:t>FCE &gt; à 170</a:t>
                      </a:r>
                    </a:p>
                    <a:p>
                      <a:pPr>
                        <a:spcAft>
                          <a:spcPts val="0"/>
                        </a:spcAft>
                      </a:pPr>
                      <a:r>
                        <a:rPr lang="fr-FR" sz="1050" dirty="0">
                          <a:effectLst/>
                        </a:rPr>
                        <a:t> </a:t>
                      </a:r>
                    </a:p>
                    <a:p>
                      <a:pPr>
                        <a:spcAft>
                          <a:spcPts val="0"/>
                        </a:spcAft>
                      </a:pPr>
                      <a:r>
                        <a:rPr lang="fr-FR" sz="1050" u="sng" dirty="0">
                          <a:solidFill>
                            <a:schemeClr val="accent5">
                              <a:lumMod val="75000"/>
                            </a:schemeClr>
                          </a:solidFill>
                          <a:effectLst/>
                        </a:rPr>
                        <a:t>Vérifier sa FCE </a:t>
                      </a:r>
                      <a:endParaRPr lang="fr-FR" sz="1050" dirty="0">
                        <a:solidFill>
                          <a:schemeClr val="accent5">
                            <a:lumMod val="75000"/>
                          </a:schemeClr>
                        </a:solidFill>
                        <a:effectLst/>
                      </a:endParaRPr>
                    </a:p>
                    <a:p>
                      <a:pPr>
                        <a:spcAft>
                          <a:spcPts val="0"/>
                        </a:spcAft>
                      </a:pPr>
                      <a:r>
                        <a:rPr lang="fr-FR" sz="1050" u="none" strike="noStrike" dirty="0">
                          <a:effectLst/>
                        </a:rPr>
                        <a:t> </a:t>
                      </a:r>
                      <a:endParaRPr lang="fr-FR" sz="1050" dirty="0">
                        <a:effectLst/>
                      </a:endParaRPr>
                    </a:p>
                    <a:p>
                      <a:pPr>
                        <a:spcAft>
                          <a:spcPts val="0"/>
                        </a:spcAft>
                      </a:pPr>
                      <a:r>
                        <a:rPr lang="fr-FR" sz="1050" u="none" dirty="0">
                          <a:solidFill>
                            <a:srgbClr val="FF0000"/>
                          </a:solidFill>
                          <a:effectLst/>
                        </a:rPr>
                        <a:t>Jeu de rythmique, Eliminations</a:t>
                      </a:r>
                    </a:p>
                    <a:p>
                      <a:pPr>
                        <a:spcAft>
                          <a:spcPts val="0"/>
                        </a:spcAft>
                      </a:pPr>
                      <a:r>
                        <a:rPr lang="fr-FR" sz="1050" u="none" dirty="0">
                          <a:solidFill>
                            <a:srgbClr val="FF0000"/>
                          </a:solidFill>
                          <a:effectLst/>
                        </a:rPr>
                        <a:t> </a:t>
                      </a:r>
                      <a:endParaRPr lang="fr-FR" sz="1050" u="none" dirty="0">
                        <a:solidFill>
                          <a:srgbClr val="FF0000"/>
                        </a:solidFill>
                        <a:effectLst/>
                        <a:latin typeface="Times New Roman" panose="02020603050405020304" pitchFamily="18" charset="0"/>
                        <a:ea typeface="Times New Roman" panose="02020603050405020304" pitchFamily="18" charset="0"/>
                      </a:endParaRPr>
                    </a:p>
                  </a:txBody>
                  <a:tcPr marL="30672" marR="30672" marT="0" marB="0"/>
                </a:tc>
                <a:tc>
                  <a:txBody>
                    <a:bodyPr/>
                    <a:lstStyle/>
                    <a:p>
                      <a:pPr>
                        <a:spcAft>
                          <a:spcPts val="0"/>
                        </a:spcAft>
                      </a:pPr>
                      <a:r>
                        <a:rPr lang="fr-FR" sz="1050" u="sng" dirty="0">
                          <a:effectLst/>
                        </a:rPr>
                        <a:t>Echauffement</a:t>
                      </a:r>
                      <a:endParaRPr lang="fr-FR" sz="1050" dirty="0">
                        <a:effectLst/>
                      </a:endParaRPr>
                    </a:p>
                    <a:p>
                      <a:pPr>
                        <a:spcAft>
                          <a:spcPts val="0"/>
                        </a:spcAft>
                      </a:pPr>
                      <a:r>
                        <a:rPr lang="fr-FR" sz="1050" dirty="0">
                          <a:effectLst/>
                        </a:rPr>
                        <a:t>(travail sur rythme)</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Apprentissage</a:t>
                      </a:r>
                      <a:endParaRPr lang="fr-FR" sz="1050" dirty="0">
                        <a:effectLst/>
                      </a:endParaRPr>
                    </a:p>
                    <a:p>
                      <a:pPr>
                        <a:spcAft>
                          <a:spcPts val="0"/>
                        </a:spcAft>
                      </a:pPr>
                      <a:r>
                        <a:rPr lang="fr-FR" sz="1050" dirty="0">
                          <a:effectLst/>
                        </a:rPr>
                        <a:t>Bloc C </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Découverte</a:t>
                      </a:r>
                      <a:endParaRPr lang="fr-FR" sz="1050" dirty="0">
                        <a:effectLst/>
                      </a:endParaRPr>
                    </a:p>
                    <a:p>
                      <a:pPr>
                        <a:spcAft>
                          <a:spcPts val="0"/>
                        </a:spcAft>
                      </a:pPr>
                      <a:r>
                        <a:rPr lang="fr-FR" sz="1050" dirty="0">
                          <a:effectLst/>
                        </a:rPr>
                        <a:t>Mobile 2 : </a:t>
                      </a:r>
                    </a:p>
                    <a:p>
                      <a:pPr algn="ctr">
                        <a:spcAft>
                          <a:spcPts val="0"/>
                        </a:spcAft>
                      </a:pPr>
                      <a:r>
                        <a:rPr lang="fr-FR" sz="1050" dirty="0">
                          <a:effectLst/>
                        </a:rPr>
                        <a:t>« </a:t>
                      </a:r>
                      <a:r>
                        <a:rPr lang="fr-FR" sz="1050" u="sng" dirty="0">
                          <a:effectLst/>
                        </a:rPr>
                        <a:t>durée</a:t>
                      </a:r>
                      <a:r>
                        <a:rPr lang="fr-FR" sz="1050" dirty="0">
                          <a:effectLst/>
                        </a:rPr>
                        <a:t> »</a:t>
                      </a:r>
                    </a:p>
                    <a:p>
                      <a:pPr algn="ctr">
                        <a:spcAft>
                          <a:spcPts val="0"/>
                        </a:spcAft>
                      </a:pPr>
                      <a:r>
                        <a:rPr lang="fr-FR" sz="1050" dirty="0">
                          <a:effectLst/>
                        </a:rPr>
                        <a:t>effort long et soutenu</a:t>
                      </a:r>
                    </a:p>
                    <a:p>
                      <a:pPr>
                        <a:spcAft>
                          <a:spcPts val="0"/>
                        </a:spcAft>
                      </a:pPr>
                      <a:r>
                        <a:rPr lang="fr-FR" sz="1050" dirty="0">
                          <a:effectLst/>
                        </a:rPr>
                        <a:t> </a:t>
                      </a:r>
                    </a:p>
                    <a:p>
                      <a:pPr>
                        <a:spcAft>
                          <a:spcPts val="0"/>
                        </a:spcAft>
                      </a:pPr>
                      <a:r>
                        <a:rPr lang="fr-FR" sz="1050" u="sng" dirty="0">
                          <a:effectLst/>
                        </a:rPr>
                        <a:t>Répétition :</a:t>
                      </a:r>
                      <a:endParaRPr lang="fr-FR" sz="1050" dirty="0">
                        <a:effectLst/>
                      </a:endParaRPr>
                    </a:p>
                    <a:p>
                      <a:pPr>
                        <a:spcAft>
                          <a:spcPts val="0"/>
                        </a:spcAft>
                      </a:pPr>
                      <a:r>
                        <a:rPr lang="fr-FR" sz="1050" dirty="0">
                          <a:effectLst/>
                        </a:rPr>
                        <a:t>3 X 7’ (repos 4’) par exemple donc commencer par 1X7’  </a:t>
                      </a:r>
                    </a:p>
                    <a:p>
                      <a:pPr>
                        <a:spcAft>
                          <a:spcPts val="0"/>
                        </a:spcAft>
                      </a:pPr>
                      <a:r>
                        <a:rPr lang="fr-FR" sz="1050" dirty="0">
                          <a:effectLst/>
                        </a:rPr>
                        <a:t> </a:t>
                      </a:r>
                    </a:p>
                    <a:p>
                      <a:pPr>
                        <a:spcAft>
                          <a:spcPts val="0"/>
                        </a:spcAft>
                      </a:pPr>
                      <a:r>
                        <a:rPr lang="fr-FR" sz="1050" dirty="0">
                          <a:effectLst/>
                        </a:rPr>
                        <a:t> </a:t>
                      </a:r>
                    </a:p>
                    <a:p>
                      <a:pPr>
                        <a:spcAft>
                          <a:spcPts val="0"/>
                        </a:spcAft>
                      </a:pPr>
                      <a:r>
                        <a:rPr lang="fr-FR" sz="1050" dirty="0">
                          <a:solidFill>
                            <a:schemeClr val="accent5">
                              <a:lumMod val="75000"/>
                            </a:schemeClr>
                          </a:solidFill>
                          <a:effectLst/>
                        </a:rPr>
                        <a:t>130&lt;BPM&lt;140</a:t>
                      </a:r>
                    </a:p>
                    <a:p>
                      <a:pPr>
                        <a:spcAft>
                          <a:spcPts val="0"/>
                        </a:spcAft>
                      </a:pPr>
                      <a:r>
                        <a:rPr lang="fr-FR" sz="1050" dirty="0">
                          <a:solidFill>
                            <a:schemeClr val="accent5">
                              <a:lumMod val="75000"/>
                            </a:schemeClr>
                          </a:solidFill>
                          <a:effectLst/>
                        </a:rPr>
                        <a:t>150&lt;FCE &gt;170</a:t>
                      </a:r>
                    </a:p>
                    <a:p>
                      <a:pPr>
                        <a:spcAft>
                          <a:spcPts val="0"/>
                        </a:spcAft>
                      </a:pPr>
                      <a:r>
                        <a:rPr lang="fr-FR" sz="1050" dirty="0">
                          <a:effectLst/>
                        </a:rPr>
                        <a:t> </a:t>
                      </a:r>
                    </a:p>
                    <a:p>
                      <a:pPr>
                        <a:spcAft>
                          <a:spcPts val="0"/>
                        </a:spcAft>
                      </a:pPr>
                      <a:r>
                        <a:rPr lang="fr-FR" sz="1050" u="sng" dirty="0">
                          <a:solidFill>
                            <a:schemeClr val="accent5">
                              <a:lumMod val="75000"/>
                            </a:schemeClr>
                          </a:solidFill>
                          <a:effectLst/>
                        </a:rPr>
                        <a:t>Vérifier sa FCE</a:t>
                      </a:r>
                      <a:endParaRPr lang="fr-FR" sz="1050" dirty="0">
                        <a:solidFill>
                          <a:schemeClr val="accent5">
                            <a:lumMod val="75000"/>
                          </a:schemeClr>
                        </a:solidFill>
                        <a:effectLst/>
                      </a:endParaRPr>
                    </a:p>
                    <a:p>
                      <a:pPr>
                        <a:spcAft>
                          <a:spcPts val="0"/>
                        </a:spcAft>
                      </a:pPr>
                      <a:r>
                        <a:rPr lang="fr-FR" sz="1050" u="none" strike="noStrike" dirty="0">
                          <a:effectLst/>
                        </a:rPr>
                        <a:t> </a:t>
                      </a:r>
                      <a:endParaRPr lang="fr-FR" sz="1050" dirty="0">
                        <a:effectLst/>
                      </a:endParaRPr>
                    </a:p>
                    <a:p>
                      <a:pPr>
                        <a:spcAft>
                          <a:spcPts val="0"/>
                        </a:spcAft>
                      </a:pPr>
                      <a:r>
                        <a:rPr lang="fr-FR" sz="1050" u="none" dirty="0">
                          <a:solidFill>
                            <a:srgbClr val="FF0000"/>
                          </a:solidFill>
                          <a:effectLst/>
                        </a:rPr>
                        <a:t>Battle de groupes, duos accrochés, blocs à l’envers</a:t>
                      </a:r>
                    </a:p>
                    <a:p>
                      <a:pPr>
                        <a:spcAft>
                          <a:spcPts val="0"/>
                        </a:spcAft>
                      </a:pPr>
                      <a:r>
                        <a:rPr lang="fr-FR" sz="1050" dirty="0">
                          <a:effectLst/>
                        </a:rPr>
                        <a:t> </a:t>
                      </a:r>
                      <a:endParaRPr lang="fr-FR" sz="1050" dirty="0">
                        <a:effectLst/>
                        <a:latin typeface="Times New Roman" panose="02020603050405020304" pitchFamily="18" charset="0"/>
                        <a:ea typeface="Times New Roman" panose="02020603050405020304" pitchFamily="18" charset="0"/>
                      </a:endParaRPr>
                    </a:p>
                  </a:txBody>
                  <a:tcPr marL="30672" marR="30672" marT="0" marB="0"/>
                </a:tc>
                <a:tc>
                  <a:txBody>
                    <a:bodyPr/>
                    <a:lstStyle/>
                    <a:p>
                      <a:pPr>
                        <a:spcAft>
                          <a:spcPts val="0"/>
                        </a:spcAft>
                      </a:pPr>
                      <a:r>
                        <a:rPr lang="fr-FR" sz="1050" u="sng" dirty="0">
                          <a:effectLst/>
                        </a:rPr>
                        <a:t>Echauffement </a:t>
                      </a:r>
                      <a:r>
                        <a:rPr lang="fr-FR" sz="1050" dirty="0">
                          <a:effectLst/>
                        </a:rPr>
                        <a:t>(duos face à face et jeux de coordination)</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Apprentissage</a:t>
                      </a:r>
                      <a:endParaRPr lang="fr-FR" sz="1050" dirty="0">
                        <a:effectLst/>
                      </a:endParaRPr>
                    </a:p>
                    <a:p>
                      <a:pPr>
                        <a:spcAft>
                          <a:spcPts val="0"/>
                        </a:spcAft>
                      </a:pPr>
                      <a:r>
                        <a:rPr lang="fr-FR" sz="1050" dirty="0">
                          <a:effectLst/>
                        </a:rPr>
                        <a:t>bloc  D et bras sur A,B,C qui changent tous les 2 temps (coaching)</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Découverte</a:t>
                      </a:r>
                      <a:endParaRPr lang="fr-FR" sz="1050" dirty="0">
                        <a:effectLst/>
                      </a:endParaRPr>
                    </a:p>
                    <a:p>
                      <a:pPr>
                        <a:spcAft>
                          <a:spcPts val="0"/>
                        </a:spcAft>
                      </a:pPr>
                      <a:r>
                        <a:rPr lang="fr-FR" sz="1050" dirty="0">
                          <a:effectLst/>
                        </a:rPr>
                        <a:t>Mobile 3:</a:t>
                      </a:r>
                    </a:p>
                    <a:p>
                      <a:pPr algn="ctr">
                        <a:spcAft>
                          <a:spcPts val="0"/>
                        </a:spcAft>
                      </a:pPr>
                      <a:r>
                        <a:rPr lang="fr-FR" sz="1050" dirty="0">
                          <a:effectLst/>
                        </a:rPr>
                        <a:t>«  </a:t>
                      </a:r>
                      <a:r>
                        <a:rPr lang="fr-FR" sz="1050" u="sng" dirty="0">
                          <a:effectLst/>
                        </a:rPr>
                        <a:t>coordination »</a:t>
                      </a:r>
                      <a:endParaRPr lang="fr-FR" sz="1050" dirty="0">
                        <a:effectLst/>
                      </a:endParaRPr>
                    </a:p>
                    <a:p>
                      <a:pPr algn="ctr">
                        <a:spcAft>
                          <a:spcPts val="0"/>
                        </a:spcAft>
                      </a:pPr>
                      <a:r>
                        <a:rPr lang="fr-FR" sz="1050" dirty="0">
                          <a:effectLst/>
                        </a:rPr>
                        <a:t>effort modéré et prolongé</a:t>
                      </a:r>
                    </a:p>
                    <a:p>
                      <a:pPr algn="ctr">
                        <a:spcAft>
                          <a:spcPts val="0"/>
                        </a:spcAft>
                      </a:pPr>
                      <a:r>
                        <a:rPr lang="fr-FR" sz="1050" dirty="0">
                          <a:effectLst/>
                        </a:rPr>
                        <a:t> </a:t>
                      </a:r>
                    </a:p>
                    <a:p>
                      <a:pPr>
                        <a:spcAft>
                          <a:spcPts val="0"/>
                        </a:spcAft>
                      </a:pPr>
                      <a:r>
                        <a:rPr lang="fr-FR" sz="1050" u="sng" dirty="0">
                          <a:effectLst/>
                        </a:rPr>
                        <a:t>Répétition :</a:t>
                      </a:r>
                      <a:endParaRPr lang="fr-FR" sz="1050" dirty="0">
                        <a:effectLst/>
                      </a:endParaRPr>
                    </a:p>
                    <a:p>
                      <a:pPr>
                        <a:spcAft>
                          <a:spcPts val="0"/>
                        </a:spcAft>
                      </a:pPr>
                      <a:r>
                        <a:rPr lang="fr-FR" sz="1050" dirty="0">
                          <a:effectLst/>
                        </a:rPr>
                        <a:t>4 X 5’ (repos 4’) par exemple donc commencer par 1X5’</a:t>
                      </a:r>
                    </a:p>
                    <a:p>
                      <a:pPr>
                        <a:spcAft>
                          <a:spcPts val="0"/>
                        </a:spcAft>
                      </a:pPr>
                      <a:r>
                        <a:rPr lang="fr-FR" sz="1050" dirty="0">
                          <a:effectLst/>
                        </a:rPr>
                        <a:t> </a:t>
                      </a:r>
                    </a:p>
                    <a:p>
                      <a:pPr>
                        <a:spcAft>
                          <a:spcPts val="0"/>
                        </a:spcAft>
                      </a:pPr>
                      <a:r>
                        <a:rPr lang="fr-FR" sz="1050" dirty="0">
                          <a:solidFill>
                            <a:schemeClr val="accent5">
                              <a:lumMod val="75000"/>
                            </a:schemeClr>
                          </a:solidFill>
                          <a:effectLst/>
                        </a:rPr>
                        <a:t>BPM : 130</a:t>
                      </a:r>
                    </a:p>
                    <a:p>
                      <a:pPr>
                        <a:spcAft>
                          <a:spcPts val="0"/>
                        </a:spcAft>
                      </a:pPr>
                      <a:r>
                        <a:rPr lang="fr-FR" sz="1050" dirty="0">
                          <a:solidFill>
                            <a:schemeClr val="accent5">
                              <a:lumMod val="75000"/>
                            </a:schemeClr>
                          </a:solidFill>
                          <a:effectLst/>
                        </a:rPr>
                        <a:t>130&lt;FCE &gt;150</a:t>
                      </a:r>
                    </a:p>
                    <a:p>
                      <a:pPr>
                        <a:spcAft>
                          <a:spcPts val="0"/>
                        </a:spcAft>
                      </a:pPr>
                      <a:r>
                        <a:rPr lang="fr-FR" sz="1050" u="none" strike="noStrike" dirty="0">
                          <a:effectLst/>
                        </a:rPr>
                        <a:t> </a:t>
                      </a:r>
                      <a:endParaRPr lang="fr-FR" sz="1050" dirty="0">
                        <a:effectLst/>
                      </a:endParaRPr>
                    </a:p>
                    <a:p>
                      <a:pPr>
                        <a:spcAft>
                          <a:spcPts val="0"/>
                        </a:spcAft>
                      </a:pPr>
                      <a:r>
                        <a:rPr lang="fr-FR" sz="1050" u="none" dirty="0">
                          <a:solidFill>
                            <a:srgbClr val="FF0000"/>
                          </a:solidFill>
                          <a:effectLst/>
                        </a:rPr>
                        <a:t>Répétition : </a:t>
                      </a:r>
                    </a:p>
                    <a:p>
                      <a:pPr>
                        <a:spcAft>
                          <a:spcPts val="0"/>
                        </a:spcAft>
                      </a:pPr>
                      <a:r>
                        <a:rPr lang="fr-FR" sz="1050" u="none" dirty="0">
                          <a:solidFill>
                            <a:srgbClr val="FF0000"/>
                          </a:solidFill>
                          <a:effectLst/>
                        </a:rPr>
                        <a:t>Constitution des groupes de mobile</a:t>
                      </a:r>
                    </a:p>
                    <a:p>
                      <a:pPr>
                        <a:spcAft>
                          <a:spcPts val="0"/>
                        </a:spcAft>
                      </a:pPr>
                      <a:r>
                        <a:rPr lang="fr-FR" sz="1050" u="none" dirty="0">
                          <a:solidFill>
                            <a:srgbClr val="FF0000"/>
                          </a:solidFill>
                          <a:effectLst/>
                          <a:latin typeface="+mn-lt"/>
                        </a:rPr>
                        <a:t>(2 à 6 maximum)</a:t>
                      </a:r>
                    </a:p>
                    <a:p>
                      <a:pPr>
                        <a:spcAft>
                          <a:spcPts val="0"/>
                        </a:spcAft>
                      </a:pPr>
                      <a:endParaRPr lang="fr-FR" sz="1050" u="none" dirty="0">
                        <a:solidFill>
                          <a:srgbClr val="FF0000"/>
                        </a:solidFill>
                        <a:effectLst/>
                        <a:latin typeface="+mn-lt"/>
                      </a:endParaRPr>
                    </a:p>
                    <a:p>
                      <a:pPr>
                        <a:spcAft>
                          <a:spcPts val="0"/>
                        </a:spcAft>
                      </a:pPr>
                      <a:r>
                        <a:rPr lang="fr-FR" sz="1050" u="none" dirty="0">
                          <a:solidFill>
                            <a:srgbClr val="FF0000"/>
                          </a:solidFill>
                          <a:effectLst/>
                          <a:latin typeface="+mn-lt"/>
                          <a:ea typeface="Times New Roman" panose="02020603050405020304" pitchFamily="18" charset="0"/>
                        </a:rPr>
                        <a:t> duos miroirs, 1 pas + 1 pas</a:t>
                      </a:r>
                    </a:p>
                  </a:txBody>
                  <a:tcPr marL="30672" marR="30672" marT="0" marB="0"/>
                </a:tc>
                <a:tc>
                  <a:txBody>
                    <a:bodyPr/>
                    <a:lstStyle/>
                    <a:p>
                      <a:pPr>
                        <a:spcAft>
                          <a:spcPts val="0"/>
                        </a:spcAft>
                      </a:pPr>
                      <a:r>
                        <a:rPr lang="fr-FR" sz="1050" u="sng" dirty="0">
                          <a:effectLst/>
                          <a:latin typeface="+mj-lt"/>
                        </a:rPr>
                        <a:t>Echauffement de 2 élèves</a:t>
                      </a:r>
                      <a:endParaRPr lang="fr-FR" sz="1050" dirty="0">
                        <a:effectLst/>
                        <a:latin typeface="+mj-lt"/>
                      </a:endParaRP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 Concevoir</a:t>
                      </a:r>
                      <a:r>
                        <a:rPr lang="fr-FR" sz="1050" dirty="0">
                          <a:effectLst/>
                          <a:latin typeface="+mj-lt"/>
                        </a:rPr>
                        <a:t> </a:t>
                      </a:r>
                      <a:r>
                        <a:rPr lang="fr-FR" sz="1050" u="sng" dirty="0">
                          <a:effectLst/>
                          <a:latin typeface="+mj-lt"/>
                        </a:rPr>
                        <a:t>BLOC A</a:t>
                      </a:r>
                      <a:r>
                        <a:rPr lang="fr-FR" sz="1050" dirty="0">
                          <a:effectLst/>
                          <a:latin typeface="+mj-lt"/>
                        </a:rPr>
                        <a:t> en tenant compte  des paramètres (2 bras, déplacement)</a:t>
                      </a:r>
                    </a:p>
                    <a:p>
                      <a:pPr>
                        <a:spcAft>
                          <a:spcPts val="0"/>
                        </a:spcAft>
                      </a:pPr>
                      <a:r>
                        <a:rPr lang="fr-FR" sz="1050" dirty="0">
                          <a:effectLst/>
                          <a:latin typeface="+mj-lt"/>
                        </a:rPr>
                        <a:t> </a:t>
                      </a:r>
                    </a:p>
                    <a:p>
                      <a:pPr>
                        <a:spcAft>
                          <a:spcPts val="0"/>
                        </a:spcAft>
                      </a:pPr>
                      <a:r>
                        <a:rPr lang="fr-FR" sz="1050" dirty="0">
                          <a:effectLst/>
                          <a:latin typeface="+mj-lt"/>
                        </a:rPr>
                        <a:t>Les paramètres seront individuels</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Répétition</a:t>
                      </a:r>
                      <a:r>
                        <a:rPr lang="fr-FR" sz="1050" dirty="0">
                          <a:effectLst/>
                          <a:latin typeface="+mj-lt"/>
                        </a:rPr>
                        <a:t> :</a:t>
                      </a:r>
                    </a:p>
                    <a:p>
                      <a:pPr>
                        <a:spcAft>
                          <a:spcPts val="0"/>
                        </a:spcAft>
                      </a:pPr>
                      <a:r>
                        <a:rPr lang="fr-FR" sz="1050" dirty="0">
                          <a:effectLst/>
                          <a:latin typeface="+mj-lt"/>
                        </a:rPr>
                        <a:t> </a:t>
                      </a:r>
                    </a:p>
                    <a:p>
                      <a:pPr>
                        <a:spcAft>
                          <a:spcPts val="0"/>
                        </a:spcAft>
                      </a:pPr>
                      <a:r>
                        <a:rPr lang="fr-FR" sz="1050" u="sng" dirty="0">
                          <a:effectLst/>
                          <a:latin typeface="+mj-lt"/>
                        </a:rPr>
                        <a:t>M1</a:t>
                      </a:r>
                      <a:r>
                        <a:rPr lang="fr-FR" sz="1050" dirty="0">
                          <a:effectLst/>
                          <a:latin typeface="+mj-lt"/>
                        </a:rPr>
                        <a:t>: 2 X2’ (2’ de récupération) </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M2: </a:t>
                      </a:r>
                      <a:r>
                        <a:rPr lang="fr-FR" sz="1050" dirty="0">
                          <a:effectLst/>
                          <a:latin typeface="+mj-lt"/>
                        </a:rPr>
                        <a:t>1 X7’ </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M3: </a:t>
                      </a:r>
                      <a:r>
                        <a:rPr lang="fr-FR" sz="1050" dirty="0">
                          <a:effectLst/>
                          <a:latin typeface="+mj-lt"/>
                        </a:rPr>
                        <a:t>1 X5' </a:t>
                      </a:r>
                    </a:p>
                    <a:p>
                      <a:pPr>
                        <a:spcAft>
                          <a:spcPts val="0"/>
                        </a:spcAft>
                      </a:pPr>
                      <a:r>
                        <a:rPr lang="fr-FR" sz="1050" dirty="0">
                          <a:effectLst/>
                          <a:latin typeface="+mj-lt"/>
                        </a:rPr>
                        <a:t> </a:t>
                      </a:r>
                    </a:p>
                    <a:p>
                      <a:pPr>
                        <a:spcAft>
                          <a:spcPts val="0"/>
                        </a:spcAft>
                      </a:pPr>
                      <a:r>
                        <a:rPr lang="fr-FR" sz="1050" u="sng" dirty="0">
                          <a:effectLst/>
                          <a:latin typeface="+mj-lt"/>
                        </a:rPr>
                        <a:t>Répétition</a:t>
                      </a:r>
                      <a:r>
                        <a:rPr lang="fr-FR" sz="1050" dirty="0">
                          <a:effectLst/>
                          <a:latin typeface="+mj-lt"/>
                        </a:rPr>
                        <a:t> : par groupe de mobile</a:t>
                      </a:r>
                    </a:p>
                    <a:p>
                      <a:pPr>
                        <a:spcAft>
                          <a:spcPts val="0"/>
                        </a:spcAft>
                      </a:pPr>
                      <a:r>
                        <a:rPr lang="fr-FR" sz="1050" dirty="0">
                          <a:effectLst/>
                          <a:latin typeface="+mj-lt"/>
                        </a:rPr>
                        <a:t> </a:t>
                      </a:r>
                    </a:p>
                    <a:p>
                      <a:pPr>
                        <a:spcAft>
                          <a:spcPts val="0"/>
                        </a:spcAft>
                      </a:pPr>
                      <a:r>
                        <a:rPr lang="fr-FR" sz="1050" u="sng" dirty="0">
                          <a:solidFill>
                            <a:schemeClr val="accent5">
                              <a:lumMod val="75000"/>
                            </a:schemeClr>
                          </a:solidFill>
                          <a:effectLst/>
                          <a:latin typeface="+mj-lt"/>
                        </a:rPr>
                        <a:t>Vérifier sa FCE</a:t>
                      </a:r>
                    </a:p>
                    <a:p>
                      <a:pPr>
                        <a:spcAft>
                          <a:spcPts val="0"/>
                        </a:spcAft>
                      </a:pPr>
                      <a:endParaRPr lang="fr-FR" sz="1050" u="sng" dirty="0">
                        <a:effectLst/>
                        <a:latin typeface="+mj-lt"/>
                        <a:ea typeface="Times New Roman" panose="02020603050405020304" pitchFamily="18" charset="0"/>
                      </a:endParaRPr>
                    </a:p>
                    <a:p>
                      <a:pPr>
                        <a:spcAft>
                          <a:spcPts val="0"/>
                        </a:spcAft>
                      </a:pPr>
                      <a:r>
                        <a:rPr lang="fr-FR" sz="1050" dirty="0">
                          <a:solidFill>
                            <a:srgbClr val="FF0000"/>
                          </a:solidFill>
                          <a:effectLst/>
                          <a:latin typeface="+mj-lt"/>
                          <a:ea typeface="Times New Roman" panose="02020603050405020304" pitchFamily="18" charset="0"/>
                        </a:rPr>
                        <a:t>Mémo bloc</a:t>
                      </a:r>
                    </a:p>
                    <a:p>
                      <a:pPr>
                        <a:spcAft>
                          <a:spcPts val="0"/>
                        </a:spcAft>
                      </a:pPr>
                      <a:r>
                        <a:rPr lang="fr-FR" sz="1050" dirty="0">
                          <a:solidFill>
                            <a:srgbClr val="FF0000"/>
                          </a:solidFill>
                          <a:effectLst/>
                          <a:latin typeface="+mj-lt"/>
                          <a:ea typeface="Times New Roman" panose="02020603050405020304" pitchFamily="18" charset="0"/>
                        </a:rPr>
                        <a:t>Montante- descendante</a:t>
                      </a:r>
                    </a:p>
                  </a:txBody>
                  <a:tcPr marL="30672" marR="30672" marT="0" marB="0"/>
                </a:tc>
                <a:tc>
                  <a:txBody>
                    <a:bodyPr/>
                    <a:lstStyle/>
                    <a:p>
                      <a:pPr>
                        <a:spcAft>
                          <a:spcPts val="0"/>
                        </a:spcAft>
                      </a:pPr>
                      <a:r>
                        <a:rPr lang="fr-FR" sz="1050" u="sng" dirty="0">
                          <a:effectLst/>
                          <a:latin typeface="+mj-lt"/>
                        </a:rPr>
                        <a:t>Echauffement de 2 élèves</a:t>
                      </a:r>
                      <a:endParaRPr lang="fr-FR" sz="1050" dirty="0">
                        <a:effectLst/>
                        <a:latin typeface="+mj-lt"/>
                      </a:endParaRP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Concevoir  BLOC B </a:t>
                      </a:r>
                      <a:r>
                        <a:rPr lang="fr-FR" sz="1050" dirty="0">
                          <a:effectLst/>
                          <a:latin typeface="+mj-lt"/>
                        </a:rPr>
                        <a:t>en tenant compte  des paramètres</a:t>
                      </a:r>
                    </a:p>
                    <a:p>
                      <a:pPr>
                        <a:spcAft>
                          <a:spcPts val="0"/>
                        </a:spcAft>
                      </a:pPr>
                      <a:r>
                        <a:rPr lang="fr-FR" sz="1050" dirty="0">
                          <a:effectLst/>
                          <a:latin typeface="+mj-lt"/>
                        </a:rPr>
                        <a:t>(2 bras, déplacement)</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Répétition :</a:t>
                      </a:r>
                      <a:endParaRPr lang="fr-FR" sz="1050" dirty="0">
                        <a:effectLst/>
                        <a:latin typeface="+mj-lt"/>
                      </a:endParaRP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M1</a:t>
                      </a:r>
                      <a:r>
                        <a:rPr lang="fr-FR" sz="1050" dirty="0">
                          <a:effectLst/>
                          <a:latin typeface="+mj-lt"/>
                        </a:rPr>
                        <a:t>: 3 X2’ (récupération 2’)</a:t>
                      </a:r>
                    </a:p>
                    <a:p>
                      <a:pPr>
                        <a:spcAft>
                          <a:spcPts val="0"/>
                        </a:spcAft>
                      </a:pPr>
                      <a:r>
                        <a:rPr lang="fr-FR" sz="1050" dirty="0">
                          <a:effectLst/>
                          <a:latin typeface="+mj-lt"/>
                        </a:rPr>
                        <a:t> </a:t>
                      </a:r>
                    </a:p>
                    <a:p>
                      <a:pPr>
                        <a:spcAft>
                          <a:spcPts val="0"/>
                        </a:spcAft>
                      </a:pPr>
                      <a:r>
                        <a:rPr lang="fr-FR" sz="1050" u="sng" dirty="0">
                          <a:effectLst/>
                          <a:latin typeface="+mj-lt"/>
                        </a:rPr>
                        <a:t>M2</a:t>
                      </a:r>
                      <a:r>
                        <a:rPr lang="fr-FR" sz="1050" dirty="0">
                          <a:effectLst/>
                          <a:latin typeface="+mj-lt"/>
                        </a:rPr>
                        <a:t>: 2 X5' (4’ récupération)</a:t>
                      </a:r>
                    </a:p>
                    <a:p>
                      <a:pPr>
                        <a:spcAft>
                          <a:spcPts val="0"/>
                        </a:spcAft>
                      </a:pPr>
                      <a:r>
                        <a:rPr lang="fr-FR" sz="1050" dirty="0">
                          <a:effectLst/>
                          <a:latin typeface="+mj-lt"/>
                        </a:rPr>
                        <a:t> </a:t>
                      </a:r>
                    </a:p>
                    <a:p>
                      <a:pPr>
                        <a:spcAft>
                          <a:spcPts val="0"/>
                        </a:spcAft>
                      </a:pPr>
                      <a:r>
                        <a:rPr lang="fr-FR" sz="1050" u="sng" dirty="0">
                          <a:effectLst/>
                          <a:latin typeface="+mj-lt"/>
                        </a:rPr>
                        <a:t>M3</a:t>
                      </a:r>
                      <a:r>
                        <a:rPr lang="fr-FR" sz="1050" dirty="0">
                          <a:effectLst/>
                          <a:latin typeface="+mj-lt"/>
                        </a:rPr>
                        <a:t>: 2 X5' (4’ récupération)</a:t>
                      </a:r>
                    </a:p>
                    <a:p>
                      <a:pPr>
                        <a:spcAft>
                          <a:spcPts val="0"/>
                        </a:spcAft>
                      </a:pPr>
                      <a:r>
                        <a:rPr lang="fr-FR" sz="1050" dirty="0">
                          <a:effectLst/>
                          <a:latin typeface="+mj-lt"/>
                        </a:rPr>
                        <a:t> </a:t>
                      </a:r>
                    </a:p>
                    <a:p>
                      <a:pPr>
                        <a:spcAft>
                          <a:spcPts val="0"/>
                        </a:spcAft>
                      </a:pPr>
                      <a:r>
                        <a:rPr lang="fr-FR" sz="1050" u="sng" dirty="0">
                          <a:effectLst/>
                          <a:latin typeface="+mj-lt"/>
                        </a:rPr>
                        <a:t>Répétition</a:t>
                      </a:r>
                      <a:r>
                        <a:rPr lang="fr-FR" sz="1050" dirty="0">
                          <a:effectLst/>
                          <a:latin typeface="+mj-lt"/>
                        </a:rPr>
                        <a:t> : par groupe de mobile</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solidFill>
                            <a:schemeClr val="accent5">
                              <a:lumMod val="75000"/>
                            </a:schemeClr>
                          </a:solidFill>
                          <a:effectLst/>
                          <a:latin typeface="+mj-lt"/>
                        </a:rPr>
                        <a:t>Vérifier sa FCE</a:t>
                      </a:r>
                    </a:p>
                    <a:p>
                      <a:pPr>
                        <a:spcAft>
                          <a:spcPts val="0"/>
                        </a:spcAft>
                      </a:pPr>
                      <a:endParaRPr lang="fr-FR" sz="1050" u="sng" dirty="0">
                        <a:effectLst/>
                        <a:latin typeface="+mj-lt"/>
                        <a:ea typeface="Times New Roman" panose="02020603050405020304" pitchFamily="18" charset="0"/>
                      </a:endParaRPr>
                    </a:p>
                    <a:p>
                      <a:pPr>
                        <a:spcAft>
                          <a:spcPts val="0"/>
                        </a:spcAft>
                      </a:pPr>
                      <a:r>
                        <a:rPr lang="fr-FR" sz="1050" u="none" dirty="0">
                          <a:solidFill>
                            <a:srgbClr val="FF0000"/>
                          </a:solidFill>
                          <a:effectLst/>
                          <a:latin typeface="+mj-lt"/>
                          <a:ea typeface="Times New Roman" panose="02020603050405020304" pitchFamily="18" charset="0"/>
                        </a:rPr>
                        <a:t>Le cercle des pas, 1pas + 1pas</a:t>
                      </a:r>
                    </a:p>
                  </a:txBody>
                  <a:tcPr marL="30672" marR="30672" marT="0" marB="0"/>
                </a:tc>
                <a:tc>
                  <a:txBody>
                    <a:bodyPr/>
                    <a:lstStyle/>
                    <a:p>
                      <a:pPr>
                        <a:spcAft>
                          <a:spcPts val="0"/>
                        </a:spcAft>
                      </a:pPr>
                      <a:r>
                        <a:rPr lang="fr-FR" sz="1050" u="sng" dirty="0">
                          <a:effectLst/>
                          <a:latin typeface="+mj-lt"/>
                        </a:rPr>
                        <a:t>Echauffement de 2 élèves</a:t>
                      </a:r>
                      <a:endParaRPr lang="fr-FR" sz="1050" dirty="0">
                        <a:effectLst/>
                        <a:latin typeface="+mj-lt"/>
                      </a:endParaRPr>
                    </a:p>
                    <a:p>
                      <a:pPr>
                        <a:spcAft>
                          <a:spcPts val="0"/>
                        </a:spcAft>
                      </a:pPr>
                      <a:r>
                        <a:rPr lang="fr-FR" sz="1050" dirty="0">
                          <a:effectLst/>
                          <a:latin typeface="+mj-lt"/>
                        </a:rPr>
                        <a:t> </a:t>
                      </a:r>
                    </a:p>
                    <a:p>
                      <a:pPr>
                        <a:spcAft>
                          <a:spcPts val="0"/>
                        </a:spcAft>
                      </a:pPr>
                      <a:r>
                        <a:rPr lang="fr-FR" sz="1050" u="sng" dirty="0">
                          <a:effectLst/>
                          <a:latin typeface="+mj-lt"/>
                        </a:rPr>
                        <a:t>Concevoir BLOC C </a:t>
                      </a:r>
                      <a:r>
                        <a:rPr lang="fr-FR" sz="1050" dirty="0">
                          <a:effectLst/>
                          <a:latin typeface="+mj-lt"/>
                        </a:rPr>
                        <a:t>en tenant compte  des paramètres</a:t>
                      </a:r>
                    </a:p>
                    <a:p>
                      <a:pPr>
                        <a:spcAft>
                          <a:spcPts val="0"/>
                        </a:spcAft>
                      </a:pPr>
                      <a:r>
                        <a:rPr lang="fr-FR" sz="1050" dirty="0">
                          <a:effectLst/>
                          <a:latin typeface="+mj-lt"/>
                        </a:rPr>
                        <a:t>(2 bras, déplacement)</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Répétition :</a:t>
                      </a:r>
                      <a:endParaRPr lang="fr-FR" sz="1050" dirty="0">
                        <a:effectLst/>
                        <a:latin typeface="+mj-lt"/>
                      </a:endParaRPr>
                    </a:p>
                    <a:p>
                      <a:pPr>
                        <a:spcAft>
                          <a:spcPts val="0"/>
                        </a:spcAft>
                      </a:pPr>
                      <a:r>
                        <a:rPr lang="fr-FR" sz="1050" u="sng" dirty="0">
                          <a:effectLst/>
                          <a:latin typeface="+mj-lt"/>
                        </a:rPr>
                        <a:t>M1</a:t>
                      </a:r>
                      <a:r>
                        <a:rPr lang="fr-FR" sz="1050" dirty="0">
                          <a:effectLst/>
                          <a:latin typeface="+mj-lt"/>
                        </a:rPr>
                        <a:t>: 4 X2’ (récupération 2’)</a:t>
                      </a:r>
                    </a:p>
                    <a:p>
                      <a:pPr>
                        <a:spcAft>
                          <a:spcPts val="0"/>
                        </a:spcAft>
                      </a:pPr>
                      <a:r>
                        <a:rPr lang="fr-FR" sz="1050" dirty="0">
                          <a:effectLst/>
                          <a:latin typeface="+mj-lt"/>
                        </a:rPr>
                        <a:t> </a:t>
                      </a:r>
                    </a:p>
                    <a:p>
                      <a:pPr>
                        <a:spcAft>
                          <a:spcPts val="0"/>
                        </a:spcAft>
                      </a:pPr>
                      <a:r>
                        <a:rPr lang="fr-FR" sz="1050" u="sng" dirty="0">
                          <a:effectLst/>
                          <a:latin typeface="+mj-lt"/>
                        </a:rPr>
                        <a:t>M2</a:t>
                      </a:r>
                      <a:r>
                        <a:rPr lang="fr-FR" sz="1050" dirty="0">
                          <a:effectLst/>
                          <a:latin typeface="+mj-lt"/>
                        </a:rPr>
                        <a:t>: 3 X4’ (3’ de récupération)</a:t>
                      </a:r>
                    </a:p>
                    <a:p>
                      <a:pPr algn="ctr">
                        <a:spcAft>
                          <a:spcPts val="0"/>
                        </a:spcAft>
                      </a:pPr>
                      <a:r>
                        <a:rPr lang="fr-FR" sz="1050" dirty="0">
                          <a:effectLst/>
                          <a:latin typeface="+mj-lt"/>
                        </a:rPr>
                        <a:t> </a:t>
                      </a:r>
                    </a:p>
                    <a:p>
                      <a:pPr>
                        <a:spcAft>
                          <a:spcPts val="0"/>
                        </a:spcAft>
                      </a:pPr>
                      <a:r>
                        <a:rPr lang="fr-FR" sz="1050" u="sng" dirty="0">
                          <a:effectLst/>
                          <a:latin typeface="+mj-lt"/>
                        </a:rPr>
                        <a:t>M3</a:t>
                      </a:r>
                      <a:r>
                        <a:rPr lang="fr-FR" sz="1050" dirty="0">
                          <a:effectLst/>
                          <a:latin typeface="+mj-lt"/>
                        </a:rPr>
                        <a:t>: 2 X6’ (4’ de récupération)</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effectLst/>
                          <a:latin typeface="+mj-lt"/>
                        </a:rPr>
                        <a:t>Répétition</a:t>
                      </a:r>
                      <a:r>
                        <a:rPr lang="fr-FR" sz="1050" dirty="0">
                          <a:effectLst/>
                          <a:latin typeface="+mj-lt"/>
                        </a:rPr>
                        <a:t> : par groupe de mobile</a:t>
                      </a:r>
                    </a:p>
                    <a:p>
                      <a:pPr>
                        <a:spcAft>
                          <a:spcPts val="0"/>
                        </a:spcAft>
                      </a:pPr>
                      <a:r>
                        <a:rPr lang="fr-FR" sz="1050" u="none" strike="noStrike" dirty="0">
                          <a:effectLst/>
                          <a:latin typeface="+mj-lt"/>
                        </a:rPr>
                        <a:t> </a:t>
                      </a:r>
                      <a:endParaRPr lang="fr-FR" sz="1050" dirty="0">
                        <a:effectLst/>
                        <a:latin typeface="+mj-lt"/>
                      </a:endParaRPr>
                    </a:p>
                    <a:p>
                      <a:pPr>
                        <a:spcAft>
                          <a:spcPts val="0"/>
                        </a:spcAft>
                      </a:pPr>
                      <a:r>
                        <a:rPr lang="fr-FR" sz="1050" u="sng" dirty="0">
                          <a:solidFill>
                            <a:schemeClr val="accent5">
                              <a:lumMod val="75000"/>
                            </a:schemeClr>
                          </a:solidFill>
                          <a:effectLst/>
                          <a:latin typeface="+mj-lt"/>
                        </a:rPr>
                        <a:t>Vérifier sa FCE</a:t>
                      </a:r>
                    </a:p>
                    <a:p>
                      <a:pPr>
                        <a:spcAft>
                          <a:spcPts val="0"/>
                        </a:spcAft>
                      </a:pPr>
                      <a:endParaRPr lang="fr-FR" sz="1050" u="sng" dirty="0">
                        <a:effectLst/>
                        <a:latin typeface="+mj-lt"/>
                        <a:ea typeface="Times New Roman" panose="02020603050405020304" pitchFamily="18" charset="0"/>
                      </a:endParaRPr>
                    </a:p>
                    <a:p>
                      <a:pPr>
                        <a:spcAft>
                          <a:spcPts val="0"/>
                        </a:spcAft>
                      </a:pPr>
                      <a:endParaRPr lang="fr-FR" sz="1050" u="sng" dirty="0">
                        <a:effectLst/>
                        <a:latin typeface="+mj-lt"/>
                        <a:ea typeface="Times New Roman" panose="02020603050405020304" pitchFamily="18" charset="0"/>
                      </a:endParaRPr>
                    </a:p>
                    <a:p>
                      <a:pPr>
                        <a:spcAft>
                          <a:spcPts val="0"/>
                        </a:spcAft>
                      </a:pPr>
                      <a:endParaRPr lang="fr-FR" sz="1050" u="sng" dirty="0">
                        <a:effectLst/>
                        <a:latin typeface="+mj-lt"/>
                        <a:ea typeface="Times New Roman" panose="02020603050405020304" pitchFamily="18" charset="0"/>
                      </a:endParaRPr>
                    </a:p>
                    <a:p>
                      <a:pPr>
                        <a:spcAft>
                          <a:spcPts val="0"/>
                        </a:spcAft>
                      </a:pPr>
                      <a:r>
                        <a:rPr lang="fr-FR" sz="1050" u="none" dirty="0" err="1">
                          <a:solidFill>
                            <a:srgbClr val="FF0000"/>
                          </a:solidFill>
                          <a:effectLst/>
                          <a:latin typeface="+mj-lt"/>
                          <a:ea typeface="Times New Roman" panose="02020603050405020304" pitchFamily="18" charset="0"/>
                        </a:rPr>
                        <a:t>Texes</a:t>
                      </a:r>
                      <a:r>
                        <a:rPr lang="fr-FR" sz="1050" u="none" dirty="0">
                          <a:solidFill>
                            <a:srgbClr val="FF0000"/>
                          </a:solidFill>
                          <a:effectLst/>
                          <a:latin typeface="+mj-lt"/>
                          <a:ea typeface="Times New Roman" panose="02020603050405020304" pitchFamily="18" charset="0"/>
                        </a:rPr>
                        <a:t> à trous, complexifier 1 pas</a:t>
                      </a:r>
                    </a:p>
                  </a:txBody>
                  <a:tcPr marL="30672" marR="30672" marT="0" marB="0"/>
                </a:tc>
                <a:tc>
                  <a:txBody>
                    <a:bodyPr/>
                    <a:lstStyle/>
                    <a:p>
                      <a:pPr>
                        <a:spcAft>
                          <a:spcPts val="0"/>
                        </a:spcAft>
                      </a:pPr>
                      <a:r>
                        <a:rPr lang="fr-FR" sz="1050" u="sng" dirty="0">
                          <a:effectLst/>
                        </a:rPr>
                        <a:t>Echauffement de 2 élèves</a:t>
                      </a:r>
                      <a:endParaRPr lang="fr-FR" sz="1050" dirty="0">
                        <a:effectLst/>
                      </a:endParaRPr>
                    </a:p>
                    <a:p>
                      <a:pPr>
                        <a:spcAft>
                          <a:spcPts val="0"/>
                        </a:spcAft>
                      </a:pPr>
                      <a:r>
                        <a:rPr lang="fr-FR" sz="1050" dirty="0">
                          <a:effectLst/>
                        </a:rPr>
                        <a:t> </a:t>
                      </a:r>
                    </a:p>
                    <a:p>
                      <a:pPr>
                        <a:spcAft>
                          <a:spcPts val="0"/>
                        </a:spcAft>
                      </a:pPr>
                      <a:r>
                        <a:rPr lang="fr-FR" sz="1050" u="sng" dirty="0">
                          <a:effectLst/>
                        </a:rPr>
                        <a:t>Concevoir BLOC D </a:t>
                      </a:r>
                      <a:r>
                        <a:rPr lang="fr-FR" sz="1050" dirty="0">
                          <a:effectLst/>
                        </a:rPr>
                        <a:t>en tenant compte  des paramètres</a:t>
                      </a:r>
                    </a:p>
                    <a:p>
                      <a:pPr>
                        <a:spcAft>
                          <a:spcPts val="0"/>
                        </a:spcAft>
                      </a:pPr>
                      <a:r>
                        <a:rPr lang="fr-FR" sz="1050" dirty="0">
                          <a:effectLst/>
                        </a:rPr>
                        <a:t>(2 bras, déplacement)</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Répétition :</a:t>
                      </a:r>
                      <a:endParaRPr lang="fr-FR" sz="1050" dirty="0">
                        <a:effectLst/>
                      </a:endParaRPr>
                    </a:p>
                    <a:p>
                      <a:pPr>
                        <a:spcAft>
                          <a:spcPts val="0"/>
                        </a:spcAft>
                      </a:pPr>
                      <a:r>
                        <a:rPr lang="fr-FR" sz="1050" u="sng" dirty="0">
                          <a:effectLst/>
                        </a:rPr>
                        <a:t>M1:</a:t>
                      </a:r>
                      <a:r>
                        <a:rPr lang="fr-FR" sz="1050" dirty="0">
                          <a:effectLst/>
                        </a:rPr>
                        <a:t> 5 X2’ (récupération 2’)</a:t>
                      </a:r>
                    </a:p>
                    <a:p>
                      <a:pPr>
                        <a:spcAft>
                          <a:spcPts val="0"/>
                        </a:spcAft>
                      </a:pPr>
                      <a:r>
                        <a:rPr lang="fr-FR" sz="1050" dirty="0">
                          <a:effectLst/>
                        </a:rPr>
                        <a:t> </a:t>
                      </a:r>
                    </a:p>
                    <a:p>
                      <a:pPr>
                        <a:spcAft>
                          <a:spcPts val="0"/>
                        </a:spcAft>
                      </a:pPr>
                      <a:r>
                        <a:rPr lang="fr-FR" sz="1050" u="sng" dirty="0">
                          <a:effectLst/>
                        </a:rPr>
                        <a:t>M2</a:t>
                      </a:r>
                      <a:r>
                        <a:rPr lang="fr-FR" sz="1050" dirty="0">
                          <a:effectLst/>
                        </a:rPr>
                        <a:t>: 2 X7’ (4’ de récupération)</a:t>
                      </a:r>
                    </a:p>
                    <a:p>
                      <a:pPr>
                        <a:spcAft>
                          <a:spcPts val="0"/>
                        </a:spcAft>
                      </a:pPr>
                      <a:r>
                        <a:rPr lang="fr-FR" sz="1050" dirty="0">
                          <a:effectLst/>
                        </a:rPr>
                        <a:t> </a:t>
                      </a:r>
                    </a:p>
                    <a:p>
                      <a:pPr>
                        <a:spcAft>
                          <a:spcPts val="0"/>
                        </a:spcAft>
                      </a:pPr>
                      <a:r>
                        <a:rPr lang="fr-FR" sz="1050" u="sng" dirty="0">
                          <a:effectLst/>
                        </a:rPr>
                        <a:t>M3</a:t>
                      </a:r>
                      <a:r>
                        <a:rPr lang="fr-FR" sz="1050" dirty="0">
                          <a:effectLst/>
                        </a:rPr>
                        <a:t>: 3 X5’ (4’ de récupération)</a:t>
                      </a:r>
                    </a:p>
                    <a:p>
                      <a:pPr>
                        <a:spcAft>
                          <a:spcPts val="0"/>
                        </a:spcAft>
                      </a:pPr>
                      <a:r>
                        <a:rPr lang="fr-FR" sz="1050" dirty="0">
                          <a:effectLst/>
                        </a:rPr>
                        <a:t> </a:t>
                      </a:r>
                    </a:p>
                    <a:p>
                      <a:pPr>
                        <a:spcAft>
                          <a:spcPts val="0"/>
                        </a:spcAft>
                      </a:pPr>
                      <a:r>
                        <a:rPr lang="fr-FR" sz="1050" u="sng" dirty="0">
                          <a:effectLst/>
                        </a:rPr>
                        <a:t>Répétition</a:t>
                      </a:r>
                      <a:r>
                        <a:rPr lang="fr-FR" sz="1050" dirty="0">
                          <a:effectLst/>
                        </a:rPr>
                        <a:t> : par groupe de mobile</a:t>
                      </a:r>
                    </a:p>
                    <a:p>
                      <a:pPr>
                        <a:spcAft>
                          <a:spcPts val="0"/>
                        </a:spcAft>
                      </a:pPr>
                      <a:r>
                        <a:rPr lang="fr-FR" sz="1050" dirty="0">
                          <a:effectLst/>
                        </a:rPr>
                        <a:t> </a:t>
                      </a:r>
                    </a:p>
                    <a:p>
                      <a:pPr>
                        <a:spcAft>
                          <a:spcPts val="0"/>
                        </a:spcAft>
                      </a:pPr>
                      <a:r>
                        <a:rPr lang="fr-FR" sz="1050" u="sng" dirty="0">
                          <a:solidFill>
                            <a:schemeClr val="accent5">
                              <a:lumMod val="75000"/>
                            </a:schemeClr>
                          </a:solidFill>
                          <a:effectLst/>
                        </a:rPr>
                        <a:t>Vérifier sa FCE</a:t>
                      </a:r>
                    </a:p>
                    <a:p>
                      <a:pPr>
                        <a:spcAft>
                          <a:spcPts val="0"/>
                        </a:spcAft>
                      </a:pPr>
                      <a:endParaRPr lang="fr-FR" sz="1050" u="sng" dirty="0">
                        <a:effectLst/>
                        <a:latin typeface="Times New Roman" panose="02020603050405020304" pitchFamily="18" charset="0"/>
                        <a:ea typeface="Times New Roman" panose="02020603050405020304" pitchFamily="18" charset="0"/>
                      </a:endParaRPr>
                    </a:p>
                    <a:p>
                      <a:pPr>
                        <a:spcAft>
                          <a:spcPts val="0"/>
                        </a:spcAft>
                      </a:pPr>
                      <a:endParaRPr lang="fr-FR" sz="1050" u="sng" dirty="0">
                        <a:effectLst/>
                        <a:latin typeface="Times New Roman" panose="02020603050405020304" pitchFamily="18" charset="0"/>
                        <a:ea typeface="Times New Roman" panose="02020603050405020304" pitchFamily="18" charset="0"/>
                      </a:endParaRPr>
                    </a:p>
                    <a:p>
                      <a:pPr>
                        <a:spcAft>
                          <a:spcPts val="0"/>
                        </a:spcAft>
                      </a:pPr>
                      <a:endParaRPr lang="fr-FR" sz="1050" u="sng" dirty="0">
                        <a:effectLst/>
                        <a:latin typeface="Times New Roman" panose="02020603050405020304" pitchFamily="18" charset="0"/>
                        <a:ea typeface="Times New Roman" panose="02020603050405020304" pitchFamily="18" charset="0"/>
                      </a:endParaRPr>
                    </a:p>
                    <a:p>
                      <a:pPr>
                        <a:spcAft>
                          <a:spcPts val="0"/>
                        </a:spcAft>
                      </a:pPr>
                      <a:r>
                        <a:rPr lang="fr-FR" sz="1050" u="none" dirty="0">
                          <a:solidFill>
                            <a:srgbClr val="FF0000"/>
                          </a:solidFill>
                          <a:effectLst/>
                          <a:latin typeface="+mj-lt"/>
                          <a:ea typeface="Times New Roman" panose="02020603050405020304" pitchFamily="18" charset="0"/>
                        </a:rPr>
                        <a:t>Tirage au sort, clé de St </a:t>
                      </a:r>
                      <a:r>
                        <a:rPr lang="fr-FR" sz="1050" u="none" dirty="0" err="1">
                          <a:solidFill>
                            <a:srgbClr val="FF0000"/>
                          </a:solidFill>
                          <a:effectLst/>
                          <a:latin typeface="+mj-lt"/>
                          <a:ea typeface="Times New Roman" panose="02020603050405020304" pitchFamily="18" charset="0"/>
                        </a:rPr>
                        <a:t>george</a:t>
                      </a:r>
                      <a:endParaRPr lang="fr-FR" sz="1050" u="none" dirty="0">
                        <a:solidFill>
                          <a:srgbClr val="FF0000"/>
                        </a:solidFill>
                        <a:effectLst/>
                        <a:latin typeface="+mj-lt"/>
                        <a:ea typeface="Times New Roman" panose="02020603050405020304" pitchFamily="18" charset="0"/>
                      </a:endParaRPr>
                    </a:p>
                  </a:txBody>
                  <a:tcPr marL="30672" marR="30672" marT="0" marB="0"/>
                </a:tc>
                <a:tc>
                  <a:txBody>
                    <a:bodyPr/>
                    <a:lstStyle/>
                    <a:p>
                      <a:pPr>
                        <a:spcAft>
                          <a:spcPts val="0"/>
                        </a:spcAft>
                      </a:pPr>
                      <a:r>
                        <a:rPr lang="fr-FR" sz="1050" u="sng" dirty="0">
                          <a:effectLst/>
                        </a:rPr>
                        <a:t>Echauffement de 2 élèves</a:t>
                      </a:r>
                      <a:endParaRPr lang="fr-FR" sz="1050" dirty="0">
                        <a:effectLst/>
                      </a:endParaRPr>
                    </a:p>
                    <a:p>
                      <a:pPr>
                        <a:spcAft>
                          <a:spcPts val="0"/>
                        </a:spcAft>
                      </a:pPr>
                      <a:r>
                        <a:rPr lang="fr-FR" sz="1050" dirty="0">
                          <a:effectLst/>
                        </a:rPr>
                        <a:t> </a:t>
                      </a:r>
                    </a:p>
                    <a:p>
                      <a:pPr>
                        <a:spcAft>
                          <a:spcPts val="0"/>
                        </a:spcAft>
                      </a:pPr>
                      <a:r>
                        <a:rPr lang="fr-FR" sz="1050" u="sng" dirty="0">
                          <a:effectLst/>
                        </a:rPr>
                        <a:t>Revoir les paramètres</a:t>
                      </a:r>
                      <a:r>
                        <a:rPr lang="fr-FR" sz="1050" dirty="0">
                          <a:effectLst/>
                        </a:rPr>
                        <a:t>: nombre et difficultés des bras, hauteur step, poids, déplacements…</a:t>
                      </a:r>
                    </a:p>
                    <a:p>
                      <a:pPr>
                        <a:spcAft>
                          <a:spcPts val="0"/>
                        </a:spcAft>
                      </a:pPr>
                      <a:r>
                        <a:rPr lang="fr-FR" sz="1050" u="none" strike="noStrike" dirty="0">
                          <a:effectLst/>
                        </a:rPr>
                        <a:t> </a:t>
                      </a:r>
                      <a:endParaRPr lang="fr-FR" sz="1050" dirty="0">
                        <a:effectLst/>
                      </a:endParaRPr>
                    </a:p>
                    <a:p>
                      <a:pPr>
                        <a:spcAft>
                          <a:spcPts val="0"/>
                        </a:spcAft>
                      </a:pPr>
                      <a:r>
                        <a:rPr lang="fr-FR" sz="1050" u="sng" dirty="0">
                          <a:effectLst/>
                        </a:rPr>
                        <a:t>Répétition :</a:t>
                      </a:r>
                      <a:endParaRPr lang="fr-FR" sz="1050" dirty="0">
                        <a:effectLst/>
                      </a:endParaRPr>
                    </a:p>
                    <a:p>
                      <a:pPr>
                        <a:spcAft>
                          <a:spcPts val="0"/>
                        </a:spcAft>
                      </a:pPr>
                      <a:r>
                        <a:rPr lang="fr-FR" sz="1050" u="sng" dirty="0">
                          <a:effectLst/>
                        </a:rPr>
                        <a:t>M1</a:t>
                      </a:r>
                      <a:r>
                        <a:rPr lang="fr-FR" sz="1050" dirty="0">
                          <a:effectLst/>
                        </a:rPr>
                        <a:t>: 6 X2’ (récupération 2’)</a:t>
                      </a:r>
                    </a:p>
                    <a:p>
                      <a:pPr>
                        <a:spcAft>
                          <a:spcPts val="0"/>
                        </a:spcAft>
                      </a:pPr>
                      <a:r>
                        <a:rPr lang="fr-FR" sz="1050" dirty="0">
                          <a:effectLst/>
                        </a:rPr>
                        <a:t> </a:t>
                      </a:r>
                    </a:p>
                    <a:p>
                      <a:pPr>
                        <a:spcAft>
                          <a:spcPts val="0"/>
                        </a:spcAft>
                      </a:pPr>
                      <a:r>
                        <a:rPr lang="fr-FR" sz="1050" u="sng" dirty="0">
                          <a:effectLst/>
                        </a:rPr>
                        <a:t>M2</a:t>
                      </a:r>
                      <a:r>
                        <a:rPr lang="fr-FR" sz="1050" dirty="0">
                          <a:effectLst/>
                        </a:rPr>
                        <a:t>: 3 X6’ (4’ de récupération)</a:t>
                      </a:r>
                    </a:p>
                    <a:p>
                      <a:pPr>
                        <a:spcAft>
                          <a:spcPts val="0"/>
                        </a:spcAft>
                      </a:pPr>
                      <a:r>
                        <a:rPr lang="fr-FR" sz="1050" dirty="0">
                          <a:effectLst/>
                        </a:rPr>
                        <a:t> </a:t>
                      </a:r>
                    </a:p>
                    <a:p>
                      <a:pPr>
                        <a:spcAft>
                          <a:spcPts val="0"/>
                        </a:spcAft>
                      </a:pPr>
                      <a:r>
                        <a:rPr lang="fr-FR" sz="1050" u="sng" dirty="0">
                          <a:effectLst/>
                        </a:rPr>
                        <a:t>M3:</a:t>
                      </a:r>
                      <a:r>
                        <a:rPr lang="fr-FR" sz="1050" dirty="0">
                          <a:effectLst/>
                        </a:rPr>
                        <a:t> 3 X7’ (4’ de récupération)</a:t>
                      </a:r>
                    </a:p>
                    <a:p>
                      <a:pPr>
                        <a:spcAft>
                          <a:spcPts val="0"/>
                        </a:spcAft>
                      </a:pPr>
                      <a:r>
                        <a:rPr lang="fr-FR" sz="1050" dirty="0">
                          <a:effectLst/>
                        </a:rPr>
                        <a:t> </a:t>
                      </a:r>
                    </a:p>
                    <a:p>
                      <a:pPr>
                        <a:spcAft>
                          <a:spcPts val="0"/>
                        </a:spcAft>
                      </a:pPr>
                      <a:r>
                        <a:rPr lang="fr-FR" sz="1050" u="sng" dirty="0">
                          <a:effectLst/>
                        </a:rPr>
                        <a:t>Répétition</a:t>
                      </a:r>
                      <a:r>
                        <a:rPr lang="fr-FR" sz="1050" dirty="0">
                          <a:effectLst/>
                        </a:rPr>
                        <a:t> : par groupe de mobile</a:t>
                      </a:r>
                    </a:p>
                    <a:p>
                      <a:pPr>
                        <a:spcAft>
                          <a:spcPts val="0"/>
                        </a:spcAft>
                      </a:pPr>
                      <a:r>
                        <a:rPr lang="fr-FR" sz="1050" dirty="0">
                          <a:effectLst/>
                        </a:rPr>
                        <a:t> </a:t>
                      </a:r>
                    </a:p>
                    <a:p>
                      <a:pPr>
                        <a:spcAft>
                          <a:spcPts val="0"/>
                        </a:spcAft>
                      </a:pPr>
                      <a:r>
                        <a:rPr lang="fr-FR" sz="1050" dirty="0">
                          <a:effectLst/>
                        </a:rPr>
                        <a:t> </a:t>
                      </a:r>
                    </a:p>
                    <a:p>
                      <a:pPr>
                        <a:spcAft>
                          <a:spcPts val="0"/>
                        </a:spcAft>
                      </a:pPr>
                      <a:r>
                        <a:rPr lang="fr-FR" sz="1050" u="sng" dirty="0">
                          <a:solidFill>
                            <a:schemeClr val="accent5">
                              <a:lumMod val="75000"/>
                            </a:schemeClr>
                          </a:solidFill>
                          <a:effectLst/>
                        </a:rPr>
                        <a:t>Vérifier sa FCE</a:t>
                      </a:r>
                    </a:p>
                    <a:p>
                      <a:pPr>
                        <a:spcAft>
                          <a:spcPts val="0"/>
                        </a:spcAft>
                      </a:pPr>
                      <a:endParaRPr lang="fr-FR" sz="1050" u="sng" dirty="0">
                        <a:effectLst/>
                        <a:latin typeface="Times New Roman" panose="02020603050405020304" pitchFamily="18" charset="0"/>
                        <a:ea typeface="Times New Roman" panose="02020603050405020304" pitchFamily="18" charset="0"/>
                      </a:endParaRPr>
                    </a:p>
                    <a:p>
                      <a:pPr>
                        <a:spcAft>
                          <a:spcPts val="0"/>
                        </a:spcAft>
                      </a:pPr>
                      <a:r>
                        <a:rPr lang="fr-FR" sz="1050" u="none" dirty="0">
                          <a:solidFill>
                            <a:srgbClr val="FF0000"/>
                          </a:solidFill>
                          <a:effectLst/>
                          <a:latin typeface="+mj-lt"/>
                          <a:ea typeface="Times New Roman" panose="02020603050405020304" pitchFamily="18" charset="0"/>
                        </a:rPr>
                        <a:t>Les canons</a:t>
                      </a:r>
                    </a:p>
                  </a:txBody>
                  <a:tcPr marL="30672" marR="30672" marT="0" marB="0"/>
                </a:tc>
                <a:tc gridSpan="2">
                  <a:txBody>
                    <a:bodyPr/>
                    <a:lstStyle/>
                    <a:p>
                      <a:pPr>
                        <a:spcAft>
                          <a:spcPts val="0"/>
                        </a:spcAft>
                      </a:pPr>
                      <a:r>
                        <a:rPr lang="fr-FR" sz="1050" u="sng">
                          <a:effectLst/>
                        </a:rPr>
                        <a:t>Echauffement de 2 élèves</a:t>
                      </a:r>
                      <a:endParaRPr lang="fr-FR" sz="1050">
                        <a:effectLst/>
                      </a:endParaRPr>
                    </a:p>
                    <a:p>
                      <a:pPr>
                        <a:spcAft>
                          <a:spcPts val="0"/>
                        </a:spcAft>
                      </a:pPr>
                      <a:r>
                        <a:rPr lang="fr-FR" sz="1050">
                          <a:effectLst/>
                        </a:rPr>
                        <a:t> </a:t>
                      </a:r>
                    </a:p>
                    <a:p>
                      <a:pPr>
                        <a:spcAft>
                          <a:spcPts val="0"/>
                        </a:spcAft>
                      </a:pPr>
                      <a:r>
                        <a:rPr lang="fr-FR" sz="1050" u="sng">
                          <a:effectLst/>
                        </a:rPr>
                        <a:t>Evaluation</a:t>
                      </a:r>
                      <a:r>
                        <a:rPr lang="fr-FR" sz="1050">
                          <a:effectLst/>
                        </a:rPr>
                        <a:t>:</a:t>
                      </a:r>
                    </a:p>
                    <a:p>
                      <a:pPr>
                        <a:spcAft>
                          <a:spcPts val="0"/>
                        </a:spcAft>
                      </a:pPr>
                      <a:r>
                        <a:rPr lang="fr-FR" sz="1050">
                          <a:effectLst/>
                        </a:rPr>
                        <a:t> </a:t>
                      </a:r>
                    </a:p>
                    <a:p>
                      <a:pPr>
                        <a:spcAft>
                          <a:spcPts val="0"/>
                        </a:spcAft>
                      </a:pPr>
                      <a:r>
                        <a:rPr lang="fr-FR" sz="1050">
                          <a:effectLst/>
                        </a:rPr>
                        <a:t> </a:t>
                      </a:r>
                    </a:p>
                    <a:p>
                      <a:pPr>
                        <a:spcAft>
                          <a:spcPts val="0"/>
                        </a:spcAft>
                      </a:pPr>
                      <a:r>
                        <a:rPr lang="fr-FR" sz="1050">
                          <a:effectLst/>
                        </a:rPr>
                        <a:t>Présentation de son mobile</a:t>
                      </a:r>
                    </a:p>
                    <a:p>
                      <a:pPr>
                        <a:spcAft>
                          <a:spcPts val="0"/>
                        </a:spcAft>
                      </a:pPr>
                      <a:r>
                        <a:rPr lang="fr-FR" sz="1050">
                          <a:effectLst/>
                        </a:rPr>
                        <a:t> </a:t>
                      </a:r>
                    </a:p>
                    <a:p>
                      <a:pPr algn="ctr">
                        <a:spcAft>
                          <a:spcPts val="0"/>
                        </a:spcAft>
                      </a:pPr>
                      <a:r>
                        <a:rPr lang="fr-FR" sz="1050">
                          <a:effectLst/>
                        </a:rPr>
                        <a:t>+</a:t>
                      </a:r>
                    </a:p>
                    <a:p>
                      <a:pPr algn="ctr">
                        <a:spcAft>
                          <a:spcPts val="0"/>
                        </a:spcAft>
                      </a:pPr>
                      <a:r>
                        <a:rPr lang="fr-FR" sz="1050">
                          <a:effectLst/>
                        </a:rPr>
                        <a:t> </a:t>
                      </a:r>
                    </a:p>
                    <a:p>
                      <a:pPr algn="ctr">
                        <a:spcAft>
                          <a:spcPts val="0"/>
                        </a:spcAft>
                      </a:pPr>
                      <a:r>
                        <a:rPr lang="fr-FR" sz="1050">
                          <a:effectLst/>
                        </a:rPr>
                        <a:t> </a:t>
                      </a:r>
                    </a:p>
                    <a:p>
                      <a:pPr>
                        <a:spcAft>
                          <a:spcPts val="0"/>
                        </a:spcAft>
                      </a:pPr>
                      <a:r>
                        <a:rPr lang="fr-FR" sz="1050">
                          <a:effectLst/>
                        </a:rPr>
                        <a:t>Justification du projet</a:t>
                      </a:r>
                    </a:p>
                    <a:p>
                      <a:pPr>
                        <a:spcAft>
                          <a:spcPts val="0"/>
                        </a:spcAft>
                      </a:pPr>
                      <a:r>
                        <a:rPr lang="fr-FR" sz="1050">
                          <a:effectLst/>
                        </a:rPr>
                        <a:t> </a:t>
                      </a:r>
                    </a:p>
                    <a:p>
                      <a:pPr>
                        <a:spcAft>
                          <a:spcPts val="0"/>
                        </a:spcAft>
                      </a:pPr>
                      <a:r>
                        <a:rPr lang="fr-FR" sz="1050">
                          <a:effectLst/>
                        </a:rPr>
                        <a:t> </a:t>
                      </a:r>
                    </a:p>
                    <a:p>
                      <a:pPr algn="ctr">
                        <a:spcAft>
                          <a:spcPts val="0"/>
                        </a:spcAft>
                      </a:pPr>
                      <a:r>
                        <a:rPr lang="fr-FR" sz="1050">
                          <a:effectLst/>
                        </a:rPr>
                        <a:t>+</a:t>
                      </a:r>
                    </a:p>
                    <a:p>
                      <a:pPr algn="ctr">
                        <a:spcAft>
                          <a:spcPts val="0"/>
                        </a:spcAft>
                      </a:pPr>
                      <a:r>
                        <a:rPr lang="fr-FR" sz="1050">
                          <a:effectLst/>
                        </a:rPr>
                        <a:t> </a:t>
                      </a:r>
                    </a:p>
                    <a:p>
                      <a:pPr algn="ctr">
                        <a:spcAft>
                          <a:spcPts val="0"/>
                        </a:spcAft>
                      </a:pPr>
                      <a:r>
                        <a:rPr lang="fr-FR" sz="1050">
                          <a:effectLst/>
                        </a:rPr>
                        <a:t> </a:t>
                      </a:r>
                    </a:p>
                    <a:p>
                      <a:pPr>
                        <a:spcAft>
                          <a:spcPts val="0"/>
                        </a:spcAft>
                      </a:pPr>
                      <a:r>
                        <a:rPr lang="fr-FR" sz="1050">
                          <a:effectLst/>
                        </a:rPr>
                        <a:t>Analyse de sa prestation.</a:t>
                      </a:r>
                      <a:endParaRPr lang="fr-FR" sz="1050">
                        <a:effectLst/>
                        <a:latin typeface="Times New Roman" panose="02020603050405020304" pitchFamily="18" charset="0"/>
                        <a:ea typeface="Times New Roman" panose="02020603050405020304" pitchFamily="18" charset="0"/>
                      </a:endParaRPr>
                    </a:p>
                  </a:txBody>
                  <a:tcPr marL="30672" marR="30672" marT="0" marB="0"/>
                </a:tc>
                <a:tc hMerge="1">
                  <a:txBody>
                    <a:bodyPr/>
                    <a:lstStyle/>
                    <a:p>
                      <a:endParaRPr lang="fr-FR"/>
                    </a:p>
                  </a:txBody>
                  <a:tcPr/>
                </a:tc>
                <a:tc>
                  <a:txBody>
                    <a:bodyPr/>
                    <a:lstStyle/>
                    <a:p>
                      <a:pPr>
                        <a:spcAft>
                          <a:spcPts val="0"/>
                        </a:spcAft>
                      </a:pPr>
                      <a:r>
                        <a:rPr lang="fr-FR" sz="1050" u="sng" dirty="0">
                          <a:effectLst/>
                        </a:rPr>
                        <a:t>Echauffement de 2 élèves</a:t>
                      </a:r>
                      <a:endParaRPr lang="fr-FR" sz="1050" dirty="0">
                        <a:effectLst/>
                      </a:endParaRPr>
                    </a:p>
                    <a:p>
                      <a:pPr>
                        <a:spcAft>
                          <a:spcPts val="0"/>
                        </a:spcAft>
                        <a:tabLst>
                          <a:tab pos="1149985" algn="l"/>
                        </a:tabLst>
                      </a:pPr>
                      <a:r>
                        <a:rPr lang="fr-FR" sz="1050" dirty="0">
                          <a:effectLst/>
                        </a:rPr>
                        <a:t> </a:t>
                      </a:r>
                    </a:p>
                    <a:p>
                      <a:pPr>
                        <a:spcAft>
                          <a:spcPts val="0"/>
                        </a:spcAft>
                      </a:pPr>
                      <a:r>
                        <a:rPr lang="fr-FR" sz="1050" u="sng" dirty="0">
                          <a:effectLst/>
                        </a:rPr>
                        <a:t>Evaluation</a:t>
                      </a:r>
                      <a:r>
                        <a:rPr lang="fr-FR" sz="1050" dirty="0">
                          <a:effectLst/>
                        </a:rPr>
                        <a:t>:</a:t>
                      </a:r>
                    </a:p>
                    <a:p>
                      <a:pPr>
                        <a:spcAft>
                          <a:spcPts val="0"/>
                        </a:spcAft>
                      </a:pPr>
                      <a:r>
                        <a:rPr lang="fr-FR" sz="1050" dirty="0">
                          <a:effectLst/>
                        </a:rPr>
                        <a:t> </a:t>
                      </a:r>
                    </a:p>
                    <a:p>
                      <a:pPr>
                        <a:spcAft>
                          <a:spcPts val="0"/>
                        </a:spcAft>
                      </a:pPr>
                      <a:r>
                        <a:rPr lang="fr-FR" sz="1050" dirty="0">
                          <a:effectLst/>
                        </a:rPr>
                        <a:t> </a:t>
                      </a:r>
                    </a:p>
                    <a:p>
                      <a:pPr>
                        <a:spcAft>
                          <a:spcPts val="0"/>
                        </a:spcAft>
                      </a:pPr>
                      <a:r>
                        <a:rPr lang="fr-FR" sz="1050" dirty="0">
                          <a:effectLst/>
                        </a:rPr>
                        <a:t> </a:t>
                      </a:r>
                    </a:p>
                    <a:p>
                      <a:pPr>
                        <a:spcAft>
                          <a:spcPts val="0"/>
                        </a:spcAft>
                      </a:pPr>
                      <a:r>
                        <a:rPr lang="fr-FR" sz="1050" dirty="0">
                          <a:effectLst/>
                        </a:rPr>
                        <a:t>Présentation de son mobile</a:t>
                      </a:r>
                    </a:p>
                    <a:p>
                      <a:pPr>
                        <a:spcAft>
                          <a:spcPts val="0"/>
                        </a:spcAft>
                      </a:pPr>
                      <a:r>
                        <a:rPr lang="fr-FR" sz="1050" dirty="0">
                          <a:effectLst/>
                        </a:rPr>
                        <a:t> </a:t>
                      </a:r>
                    </a:p>
                    <a:p>
                      <a:pPr algn="ctr">
                        <a:spcAft>
                          <a:spcPts val="0"/>
                        </a:spcAft>
                      </a:pPr>
                      <a:r>
                        <a:rPr lang="fr-FR" sz="1050" dirty="0">
                          <a:effectLst/>
                        </a:rPr>
                        <a:t>+</a:t>
                      </a:r>
                    </a:p>
                    <a:p>
                      <a:pPr algn="ctr">
                        <a:spcAft>
                          <a:spcPts val="0"/>
                        </a:spcAft>
                      </a:pPr>
                      <a:r>
                        <a:rPr lang="fr-FR" sz="1050" dirty="0">
                          <a:effectLst/>
                        </a:rPr>
                        <a:t> </a:t>
                      </a:r>
                    </a:p>
                    <a:p>
                      <a:pPr algn="ctr">
                        <a:spcAft>
                          <a:spcPts val="0"/>
                        </a:spcAft>
                      </a:pPr>
                      <a:r>
                        <a:rPr lang="fr-FR" sz="1050" dirty="0">
                          <a:effectLst/>
                        </a:rPr>
                        <a:t> </a:t>
                      </a:r>
                    </a:p>
                    <a:p>
                      <a:pPr>
                        <a:spcAft>
                          <a:spcPts val="0"/>
                        </a:spcAft>
                      </a:pPr>
                      <a:r>
                        <a:rPr lang="fr-FR" sz="1050" dirty="0">
                          <a:effectLst/>
                        </a:rPr>
                        <a:t>Justification du projet</a:t>
                      </a:r>
                    </a:p>
                    <a:p>
                      <a:pPr>
                        <a:spcAft>
                          <a:spcPts val="0"/>
                        </a:spcAft>
                      </a:pPr>
                      <a:r>
                        <a:rPr lang="fr-FR" sz="1050" dirty="0">
                          <a:effectLst/>
                        </a:rPr>
                        <a:t> </a:t>
                      </a:r>
                    </a:p>
                    <a:p>
                      <a:pPr algn="ctr">
                        <a:spcAft>
                          <a:spcPts val="0"/>
                        </a:spcAft>
                      </a:pPr>
                      <a:r>
                        <a:rPr lang="fr-FR" sz="1050" dirty="0">
                          <a:effectLst/>
                        </a:rPr>
                        <a:t> </a:t>
                      </a:r>
                    </a:p>
                    <a:p>
                      <a:pPr algn="ctr">
                        <a:spcAft>
                          <a:spcPts val="0"/>
                        </a:spcAft>
                      </a:pPr>
                      <a:r>
                        <a:rPr lang="fr-FR" sz="1050" dirty="0">
                          <a:effectLst/>
                        </a:rPr>
                        <a:t>+</a:t>
                      </a:r>
                    </a:p>
                    <a:p>
                      <a:pPr algn="ctr">
                        <a:spcAft>
                          <a:spcPts val="0"/>
                        </a:spcAft>
                      </a:pPr>
                      <a:r>
                        <a:rPr lang="fr-FR" sz="1050" dirty="0">
                          <a:effectLst/>
                        </a:rPr>
                        <a:t> </a:t>
                      </a:r>
                    </a:p>
                    <a:p>
                      <a:pPr algn="ctr">
                        <a:spcAft>
                          <a:spcPts val="0"/>
                        </a:spcAft>
                      </a:pPr>
                      <a:r>
                        <a:rPr lang="fr-FR" sz="1050" dirty="0">
                          <a:effectLst/>
                        </a:rPr>
                        <a:t> </a:t>
                      </a:r>
                    </a:p>
                    <a:p>
                      <a:pPr>
                        <a:spcAft>
                          <a:spcPts val="0"/>
                        </a:spcAft>
                        <a:tabLst>
                          <a:tab pos="1149985" algn="l"/>
                        </a:tabLst>
                      </a:pPr>
                      <a:r>
                        <a:rPr lang="fr-FR" sz="1050" dirty="0">
                          <a:effectLst/>
                        </a:rPr>
                        <a:t>Analyse de sa prestation.</a:t>
                      </a:r>
                      <a:endParaRPr lang="fr-FR" sz="1050" dirty="0">
                        <a:effectLst/>
                        <a:latin typeface="Times New Roman" panose="02020603050405020304" pitchFamily="18" charset="0"/>
                        <a:ea typeface="Times New Roman" panose="02020603050405020304" pitchFamily="18" charset="0"/>
                      </a:endParaRPr>
                    </a:p>
                  </a:txBody>
                  <a:tcPr marL="30672" marR="30672" marT="0" marB="0"/>
                </a:tc>
                <a:extLst>
                  <a:ext uri="{0D108BD9-81ED-4DB2-BD59-A6C34878D82A}">
                    <a16:rowId xmlns:a16="http://schemas.microsoft.com/office/drawing/2014/main" val="1556099937"/>
                  </a:ext>
                </a:extLst>
              </a:tr>
            </a:tbl>
          </a:graphicData>
        </a:graphic>
      </p:graphicFrame>
    </p:spTree>
    <p:extLst>
      <p:ext uri="{BB962C8B-B14F-4D97-AF65-F5344CB8AC3E}">
        <p14:creationId xmlns:p14="http://schemas.microsoft.com/office/powerpoint/2010/main" val="38960266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5F9406E9-21B8-43C0-9E47-0B4E7778CC53}"/>
              </a:ext>
            </a:extLst>
          </p:cNvPr>
          <p:cNvGraphicFramePr>
            <a:graphicFrameLocks noGrp="1"/>
          </p:cNvGraphicFramePr>
          <p:nvPr>
            <p:ph idx="4294967295"/>
            <p:extLst>
              <p:ext uri="{D42A27DB-BD31-4B8C-83A1-F6EECF244321}">
                <p14:modId xmlns:p14="http://schemas.microsoft.com/office/powerpoint/2010/main" val="2556112975"/>
              </p:ext>
            </p:extLst>
          </p:nvPr>
        </p:nvGraphicFramePr>
        <p:xfrm>
          <a:off x="0" y="922338"/>
          <a:ext cx="11853949" cy="5870399"/>
        </p:xfrm>
        <a:graphic>
          <a:graphicData uri="http://schemas.openxmlformats.org/drawingml/2006/table">
            <a:tbl>
              <a:tblPr firstRow="1" firstCol="1" lastRow="1" lastCol="1" bandRow="1" bandCol="1">
                <a:tableStyleId>{5C22544A-7EE6-4342-B048-85BDC9FD1C3A}</a:tableStyleId>
              </a:tblPr>
              <a:tblGrid>
                <a:gridCol w="967575">
                  <a:extLst>
                    <a:ext uri="{9D8B030D-6E8A-4147-A177-3AD203B41FA5}">
                      <a16:colId xmlns:a16="http://schemas.microsoft.com/office/drawing/2014/main" val="1449749323"/>
                    </a:ext>
                  </a:extLst>
                </a:gridCol>
                <a:gridCol w="1857439">
                  <a:extLst>
                    <a:ext uri="{9D8B030D-6E8A-4147-A177-3AD203B41FA5}">
                      <a16:colId xmlns:a16="http://schemas.microsoft.com/office/drawing/2014/main" val="1481451473"/>
                    </a:ext>
                  </a:extLst>
                </a:gridCol>
                <a:gridCol w="685687">
                  <a:extLst>
                    <a:ext uri="{9D8B030D-6E8A-4147-A177-3AD203B41FA5}">
                      <a16:colId xmlns:a16="http://schemas.microsoft.com/office/drawing/2014/main" val="3454748563"/>
                    </a:ext>
                  </a:extLst>
                </a:gridCol>
                <a:gridCol w="1782777">
                  <a:extLst>
                    <a:ext uri="{9D8B030D-6E8A-4147-A177-3AD203B41FA5}">
                      <a16:colId xmlns:a16="http://schemas.microsoft.com/office/drawing/2014/main" val="2317139211"/>
                    </a:ext>
                  </a:extLst>
                </a:gridCol>
                <a:gridCol w="2797588">
                  <a:extLst>
                    <a:ext uri="{9D8B030D-6E8A-4147-A177-3AD203B41FA5}">
                      <a16:colId xmlns:a16="http://schemas.microsoft.com/office/drawing/2014/main" val="100377845"/>
                    </a:ext>
                  </a:extLst>
                </a:gridCol>
                <a:gridCol w="3762883">
                  <a:extLst>
                    <a:ext uri="{9D8B030D-6E8A-4147-A177-3AD203B41FA5}">
                      <a16:colId xmlns:a16="http://schemas.microsoft.com/office/drawing/2014/main" val="491306476"/>
                    </a:ext>
                  </a:extLst>
                </a:gridCol>
              </a:tblGrid>
              <a:tr h="287922">
                <a:tc>
                  <a:txBody>
                    <a:bodyPr/>
                    <a:lstStyle/>
                    <a:p>
                      <a:pPr algn="ctr">
                        <a:spcAft>
                          <a:spcPts val="0"/>
                        </a:spcAft>
                      </a:pPr>
                      <a:r>
                        <a:rPr lang="fr-FR" sz="1050" dirty="0">
                          <a:effectLst/>
                        </a:rPr>
                        <a:t>MOBILES</a:t>
                      </a:r>
                      <a:endParaRPr lang="fr-FR" sz="1050" dirty="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OBJECTIFS</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N°</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SERIES</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dirty="0">
                          <a:effectLst/>
                        </a:rPr>
                        <a:t>REPETITIONS</a:t>
                      </a:r>
                      <a:endParaRPr lang="fr-FR" sz="1050" dirty="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PARAMETRES</a:t>
                      </a:r>
                      <a:endParaRPr lang="fr-FR" sz="1050">
                        <a:effectLst/>
                        <a:latin typeface="Times New Roman" panose="02020603050405020304" pitchFamily="18" charset="0"/>
                        <a:ea typeface="Times New Roman" panose="02020603050405020304" pitchFamily="18" charset="0"/>
                      </a:endParaRPr>
                    </a:p>
                  </a:txBody>
                  <a:tcPr marL="33051" marR="33051" marT="0" marB="0"/>
                </a:tc>
                <a:extLst>
                  <a:ext uri="{0D108BD9-81ED-4DB2-BD59-A6C34878D82A}">
                    <a16:rowId xmlns:a16="http://schemas.microsoft.com/office/drawing/2014/main" val="2925906315"/>
                  </a:ext>
                </a:extLst>
              </a:tr>
              <a:tr h="1887485">
                <a:tc>
                  <a:txBody>
                    <a:bodyPr/>
                    <a:lstStyle/>
                    <a:p>
                      <a:pPr algn="l">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1</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dirty="0">
                          <a:effectLst/>
                        </a:rPr>
                        <a:t> </a:t>
                      </a:r>
                    </a:p>
                    <a:p>
                      <a:pPr algn="ctr">
                        <a:spcAft>
                          <a:spcPts val="0"/>
                        </a:spcAft>
                      </a:pPr>
                      <a:r>
                        <a:rPr lang="fr-FR" sz="1050" dirty="0">
                          <a:effectLst/>
                        </a:rPr>
                        <a:t> </a:t>
                      </a:r>
                    </a:p>
                    <a:p>
                      <a:pPr algn="ctr">
                        <a:spcAft>
                          <a:spcPts val="0"/>
                        </a:spcAft>
                      </a:pPr>
                      <a:r>
                        <a:rPr lang="fr-FR" sz="1050" dirty="0">
                          <a:effectLst/>
                        </a:rPr>
                        <a:t> </a:t>
                      </a:r>
                    </a:p>
                    <a:p>
                      <a:pPr algn="ctr">
                        <a:spcAft>
                          <a:spcPts val="0"/>
                        </a:spcAft>
                      </a:pPr>
                      <a:r>
                        <a:rPr lang="fr-FR" sz="1050" dirty="0">
                          <a:effectLst/>
                        </a:rPr>
                        <a:t>INTENSITE,</a:t>
                      </a:r>
                    </a:p>
                    <a:p>
                      <a:pPr algn="ctr">
                        <a:spcAft>
                          <a:spcPts val="0"/>
                        </a:spcAft>
                      </a:pPr>
                      <a:r>
                        <a:rPr lang="fr-FR" sz="1050" dirty="0">
                          <a:effectLst/>
                        </a:rPr>
                        <a:t> EFFORT BREF ET INTENSE</a:t>
                      </a:r>
                    </a:p>
                    <a:p>
                      <a:pPr algn="ctr">
                        <a:spcAft>
                          <a:spcPts val="0"/>
                        </a:spcAft>
                      </a:pPr>
                      <a:r>
                        <a:rPr lang="fr-FR" sz="1050" dirty="0">
                          <a:effectLst/>
                        </a:rPr>
                        <a:t>170 &lt; FCE</a:t>
                      </a:r>
                    </a:p>
                    <a:p>
                      <a:pPr algn="ctr">
                        <a:spcAft>
                          <a:spcPts val="0"/>
                        </a:spcAft>
                      </a:pPr>
                      <a:r>
                        <a:rPr lang="fr-FR" sz="1050" dirty="0">
                          <a:effectLst/>
                        </a:rPr>
                        <a:t>BPM &gt; ou = 130</a:t>
                      </a:r>
                      <a:endParaRPr lang="fr-FR" sz="1050" dirty="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1</a:t>
                      </a:r>
                    </a:p>
                    <a:p>
                      <a:pPr algn="ctr">
                        <a:spcAft>
                          <a:spcPts val="0"/>
                        </a:spcAft>
                      </a:pPr>
                      <a:r>
                        <a:rPr lang="fr-FR" sz="1050">
                          <a:effectLst/>
                        </a:rPr>
                        <a:t> </a:t>
                      </a:r>
                    </a:p>
                    <a:p>
                      <a:pPr algn="ctr">
                        <a:spcAft>
                          <a:spcPts val="0"/>
                        </a:spcAft>
                      </a:pPr>
                      <a:r>
                        <a:rPr lang="fr-FR" sz="1050">
                          <a:effectLst/>
                        </a:rPr>
                        <a:t>(32’)</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dirty="0">
                          <a:effectLst/>
                        </a:rPr>
                        <a:t> </a:t>
                      </a:r>
                    </a:p>
                    <a:p>
                      <a:pPr algn="ctr">
                        <a:spcAft>
                          <a:spcPts val="0"/>
                        </a:spcAft>
                      </a:pPr>
                      <a:r>
                        <a:rPr lang="fr-FR" sz="1050" dirty="0">
                          <a:effectLst/>
                        </a:rPr>
                        <a:t> </a:t>
                      </a:r>
                    </a:p>
                    <a:p>
                      <a:pPr algn="ctr">
                        <a:spcAft>
                          <a:spcPts val="0"/>
                        </a:spcAft>
                      </a:pPr>
                      <a:r>
                        <a:rPr lang="fr-FR" sz="1050" dirty="0">
                          <a:effectLst/>
                        </a:rPr>
                        <a:t>8 X 2’ avec 2’ de récupération </a:t>
                      </a:r>
                      <a:endParaRPr lang="fr-FR" sz="1050" dirty="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a:effectLst/>
                        </a:rPr>
                        <a:t> </a:t>
                      </a:r>
                    </a:p>
                    <a:p>
                      <a:pPr algn="ctr">
                        <a:spcAft>
                          <a:spcPts val="0"/>
                        </a:spcAft>
                        <a:tabLst>
                          <a:tab pos="1237615" algn="ctr"/>
                        </a:tabLst>
                      </a:pPr>
                      <a:r>
                        <a:rPr lang="fr-FR" sz="1050">
                          <a:effectLst/>
                        </a:rPr>
                        <a:t>	2’ (2’)  +  2’ (2’) +  2’ (2’) +</a:t>
                      </a:r>
                    </a:p>
                    <a:p>
                      <a:pPr algn="ctr">
                        <a:spcAft>
                          <a:spcPts val="0"/>
                        </a:spcAft>
                        <a:tabLst>
                          <a:tab pos="1237615" algn="ctr"/>
                        </a:tabLst>
                      </a:pPr>
                      <a:r>
                        <a:rPr lang="fr-FR" sz="1050">
                          <a:effectLst/>
                        </a:rPr>
                        <a:t>  </a:t>
                      </a:r>
                    </a:p>
                    <a:p>
                      <a:pPr algn="ctr">
                        <a:spcAft>
                          <a:spcPts val="0"/>
                        </a:spcAft>
                        <a:tabLst>
                          <a:tab pos="1237615" algn="ctr"/>
                        </a:tabLst>
                      </a:pPr>
                      <a:r>
                        <a:rPr lang="fr-FR" sz="1050">
                          <a:effectLst/>
                        </a:rPr>
                        <a:t>2’ (2’) +  2’ (2’) +  2’ (2’) </a:t>
                      </a:r>
                    </a:p>
                    <a:p>
                      <a:pPr algn="ctr">
                        <a:spcAft>
                          <a:spcPts val="0"/>
                        </a:spcAft>
                        <a:tabLst>
                          <a:tab pos="1237615" algn="ctr"/>
                        </a:tabLst>
                      </a:pPr>
                      <a:r>
                        <a:rPr lang="fr-FR" sz="1050">
                          <a:effectLst/>
                        </a:rPr>
                        <a:t> </a:t>
                      </a:r>
                    </a:p>
                    <a:p>
                      <a:pPr algn="ctr">
                        <a:spcAft>
                          <a:spcPts val="0"/>
                        </a:spcAft>
                        <a:tabLst>
                          <a:tab pos="1237615" algn="ctr"/>
                        </a:tabLst>
                      </a:pPr>
                      <a:r>
                        <a:rPr lang="fr-FR" sz="1050">
                          <a:effectLst/>
                        </a:rPr>
                        <a:t>+  2’ (2’) +  2’ (2’) </a:t>
                      </a:r>
                    </a:p>
                    <a:p>
                      <a:pPr algn="ctr">
                        <a:spcAft>
                          <a:spcPts val="0"/>
                        </a:spcAft>
                        <a:tabLst>
                          <a:tab pos="1237615" algn="ctr"/>
                        </a:tabLst>
                      </a:pPr>
                      <a:r>
                        <a:rPr lang="fr-FR" sz="1050">
                          <a:effectLst/>
                        </a:rPr>
                        <a:t> </a:t>
                      </a:r>
                    </a:p>
                    <a:p>
                      <a:pPr algn="ctr">
                        <a:spcAft>
                          <a:spcPts val="0"/>
                        </a:spcAft>
                        <a:tabLst>
                          <a:tab pos="1237615" algn="ctr"/>
                        </a:tabLst>
                      </a:pPr>
                      <a:r>
                        <a:rPr lang="fr-FR" sz="1050">
                          <a:effectLst/>
                        </a:rPr>
                        <a:t>(Autres propositions : 6X2’, 7X2’, 9X2’, 4X3’, 5X3’, 6X3’, 4X4’)</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dirty="0">
                          <a:effectLst/>
                        </a:rPr>
                        <a:t>Créer un enchainement de 4 blocs :</a:t>
                      </a:r>
                    </a:p>
                    <a:p>
                      <a:pPr algn="l">
                        <a:spcAft>
                          <a:spcPts val="0"/>
                        </a:spcAft>
                      </a:pPr>
                      <a:r>
                        <a:rPr lang="fr-FR" sz="1050" dirty="0">
                          <a:effectLst/>
                        </a:rPr>
                        <a:t> </a:t>
                      </a:r>
                    </a:p>
                    <a:p>
                      <a:pPr algn="l">
                        <a:spcAft>
                          <a:spcPts val="0"/>
                        </a:spcAft>
                      </a:pPr>
                      <a:r>
                        <a:rPr lang="fr-FR" sz="1050" dirty="0">
                          <a:effectLst/>
                        </a:rPr>
                        <a:t>          Reprendre l’ordre des pas (sautés !!! ) dans chaque bloc</a:t>
                      </a:r>
                    </a:p>
                    <a:p>
                      <a:pPr algn="l">
                        <a:spcAft>
                          <a:spcPts val="0"/>
                        </a:spcAft>
                      </a:pPr>
                      <a:r>
                        <a:rPr lang="fr-FR" sz="1050" dirty="0">
                          <a:effectLst/>
                        </a:rPr>
                        <a:t>          Hauteur n°1 ou 2 du step</a:t>
                      </a:r>
                    </a:p>
                    <a:p>
                      <a:pPr algn="l">
                        <a:spcAft>
                          <a:spcPts val="0"/>
                        </a:spcAft>
                        <a:tabLst>
                          <a:tab pos="1335405" algn="ctr"/>
                        </a:tabLst>
                      </a:pPr>
                      <a:r>
                        <a:rPr lang="fr-FR" sz="1050" dirty="0">
                          <a:effectLst/>
                        </a:rPr>
                        <a:t>        2 changements de place en utilisant un pas </a:t>
                      </a:r>
                    </a:p>
                    <a:p>
                      <a:pPr algn="l">
                        <a:spcAft>
                          <a:spcPts val="0"/>
                        </a:spcAft>
                        <a:tabLst>
                          <a:tab pos="1335405" algn="ctr"/>
                        </a:tabLst>
                      </a:pPr>
                      <a:r>
                        <a:rPr lang="fr-FR" sz="1050" dirty="0">
                          <a:effectLst/>
                        </a:rPr>
                        <a:t>d’aérobic simple.</a:t>
                      </a:r>
                    </a:p>
                    <a:p>
                      <a:pPr algn="l">
                        <a:spcAft>
                          <a:spcPts val="0"/>
                        </a:spcAft>
                      </a:pPr>
                      <a:r>
                        <a:rPr lang="fr-FR" sz="1050" dirty="0">
                          <a:effectLst/>
                        </a:rPr>
                        <a:t>        Dans chaque bloc mettre des bras sur 2 pas au choix </a:t>
                      </a:r>
                    </a:p>
                    <a:p>
                      <a:pPr algn="l">
                        <a:spcAft>
                          <a:spcPts val="0"/>
                        </a:spcAft>
                      </a:pPr>
                      <a:r>
                        <a:rPr lang="fr-FR" sz="1050" dirty="0">
                          <a:effectLst/>
                        </a:rPr>
                        <a:t>et les changer tous les 4 temps.</a:t>
                      </a:r>
                      <a:endParaRPr lang="fr-FR" sz="1050" dirty="0">
                        <a:effectLst/>
                        <a:latin typeface="Times New Roman" panose="02020603050405020304" pitchFamily="18" charset="0"/>
                        <a:ea typeface="Times New Roman" panose="02020603050405020304" pitchFamily="18" charset="0"/>
                      </a:endParaRPr>
                    </a:p>
                  </a:txBody>
                  <a:tcPr marL="33051" marR="33051" marT="0" marB="0"/>
                </a:tc>
                <a:extLst>
                  <a:ext uri="{0D108BD9-81ED-4DB2-BD59-A6C34878D82A}">
                    <a16:rowId xmlns:a16="http://schemas.microsoft.com/office/drawing/2014/main" val="4175835928"/>
                  </a:ext>
                </a:extLst>
              </a:tr>
              <a:tr h="1887485">
                <a:tc>
                  <a:txBody>
                    <a:bodyPr/>
                    <a:lstStyle/>
                    <a:p>
                      <a:pPr algn="ctr">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2</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S’ENTRETENIR, REPRENDRE UNE ACTIVITE PHYSIQUE, SE REMETTRE EN FORME,</a:t>
                      </a:r>
                    </a:p>
                    <a:p>
                      <a:pPr algn="ctr">
                        <a:spcAft>
                          <a:spcPts val="0"/>
                        </a:spcAft>
                      </a:pPr>
                      <a:r>
                        <a:rPr lang="fr-FR" sz="1050">
                          <a:effectLst/>
                        </a:rPr>
                        <a:t>SE TONIFIER.</a:t>
                      </a:r>
                    </a:p>
                    <a:p>
                      <a:pPr algn="ctr">
                        <a:spcAft>
                          <a:spcPts val="0"/>
                        </a:spcAft>
                      </a:pPr>
                      <a:r>
                        <a:rPr lang="fr-FR" sz="1050">
                          <a:effectLst/>
                        </a:rPr>
                        <a:t> </a:t>
                      </a:r>
                    </a:p>
                    <a:p>
                      <a:pPr algn="ctr">
                        <a:spcAft>
                          <a:spcPts val="0"/>
                        </a:spcAft>
                      </a:pPr>
                      <a:r>
                        <a:rPr lang="fr-FR" sz="1050">
                          <a:effectLst/>
                        </a:rPr>
                        <a:t>110&lt; FCE&lt;160</a:t>
                      </a:r>
                    </a:p>
                    <a:p>
                      <a:pPr algn="ctr">
                        <a:spcAft>
                          <a:spcPts val="0"/>
                        </a:spcAft>
                      </a:pPr>
                      <a:r>
                        <a:rPr lang="fr-FR" sz="1050">
                          <a:effectLst/>
                        </a:rPr>
                        <a:t>110&lt; BPM&lt;130</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2</a:t>
                      </a:r>
                    </a:p>
                    <a:p>
                      <a:pPr algn="ctr">
                        <a:spcAft>
                          <a:spcPts val="0"/>
                        </a:spcAft>
                      </a:pPr>
                      <a:r>
                        <a:rPr lang="fr-FR" sz="1050">
                          <a:effectLst/>
                        </a:rPr>
                        <a:t> </a:t>
                      </a:r>
                    </a:p>
                    <a:p>
                      <a:pPr algn="ctr">
                        <a:spcAft>
                          <a:spcPts val="0"/>
                        </a:spcAft>
                      </a:pPr>
                      <a:r>
                        <a:rPr lang="fr-FR" sz="1050">
                          <a:effectLst/>
                        </a:rPr>
                        <a:t>(33’)</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ctr">
                        <a:spcAft>
                          <a:spcPts val="0"/>
                        </a:spcAft>
                      </a:pPr>
                      <a:r>
                        <a:rPr lang="fr-FR" sz="1050">
                          <a:effectLst/>
                        </a:rPr>
                        <a:t> </a:t>
                      </a:r>
                    </a:p>
                    <a:p>
                      <a:pPr algn="l">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3 X 7’ avec 4’ de récupération entre les séries</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dirty="0">
                          <a:effectLst/>
                        </a:rPr>
                        <a:t> </a:t>
                      </a:r>
                    </a:p>
                    <a:p>
                      <a:pPr algn="ctr">
                        <a:spcAft>
                          <a:spcPts val="0"/>
                        </a:spcAft>
                      </a:pPr>
                      <a:r>
                        <a:rPr lang="fr-FR" sz="1050" dirty="0">
                          <a:effectLst/>
                        </a:rPr>
                        <a:t> </a:t>
                      </a:r>
                    </a:p>
                    <a:p>
                      <a:pPr algn="ctr">
                        <a:spcAft>
                          <a:spcPts val="0"/>
                        </a:spcAft>
                      </a:pPr>
                      <a:r>
                        <a:rPr lang="fr-FR" sz="1050" dirty="0">
                          <a:effectLst/>
                        </a:rPr>
                        <a:t>7’ (4’) + 7’ (4’) + 7’ (4’)</a:t>
                      </a:r>
                    </a:p>
                    <a:p>
                      <a:pPr algn="l">
                        <a:spcAft>
                          <a:spcPts val="0"/>
                        </a:spcAft>
                      </a:pPr>
                      <a:r>
                        <a:rPr lang="fr-FR" sz="1050" dirty="0">
                          <a:effectLst/>
                        </a:rPr>
                        <a:t> </a:t>
                      </a:r>
                    </a:p>
                    <a:p>
                      <a:pPr algn="l">
                        <a:spcAft>
                          <a:spcPts val="0"/>
                        </a:spcAft>
                      </a:pPr>
                      <a:r>
                        <a:rPr lang="fr-FR" sz="1050" dirty="0">
                          <a:effectLst/>
                        </a:rPr>
                        <a:t> </a:t>
                      </a:r>
                    </a:p>
                    <a:p>
                      <a:pPr algn="l">
                        <a:spcAft>
                          <a:spcPts val="0"/>
                        </a:spcAft>
                      </a:pPr>
                      <a:r>
                        <a:rPr lang="fr-FR" sz="1050" dirty="0">
                          <a:effectLst/>
                        </a:rPr>
                        <a:t> </a:t>
                      </a:r>
                    </a:p>
                    <a:p>
                      <a:pPr algn="l">
                        <a:spcAft>
                          <a:spcPts val="0"/>
                        </a:spcAft>
                      </a:pPr>
                      <a:r>
                        <a:rPr lang="fr-FR" sz="1050" dirty="0">
                          <a:effectLst/>
                        </a:rPr>
                        <a:t>(Autres propositions : 4X4’, 4X5’, 3X6’, 5X4’)</a:t>
                      </a:r>
                      <a:endParaRPr lang="fr-FR" sz="1050" dirty="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a:effectLst/>
                        </a:rPr>
                        <a:t>Créer un enchainement de 4 blocs :</a:t>
                      </a:r>
                    </a:p>
                    <a:p>
                      <a:pPr algn="l">
                        <a:spcAft>
                          <a:spcPts val="0"/>
                        </a:spcAft>
                      </a:pPr>
                      <a:r>
                        <a:rPr lang="fr-FR" sz="1050">
                          <a:effectLst/>
                        </a:rPr>
                        <a:t> </a:t>
                      </a:r>
                    </a:p>
                    <a:p>
                      <a:pPr algn="l">
                        <a:spcAft>
                          <a:spcPts val="0"/>
                        </a:spcAft>
                      </a:pPr>
                      <a:r>
                        <a:rPr lang="fr-FR" sz="1050">
                          <a:effectLst/>
                        </a:rPr>
                        <a:t>         Reprendre l’ordre des pas dans chaque bloc</a:t>
                      </a:r>
                    </a:p>
                    <a:p>
                      <a:pPr algn="l">
                        <a:spcAft>
                          <a:spcPts val="0"/>
                        </a:spcAft>
                      </a:pPr>
                      <a:r>
                        <a:rPr lang="fr-FR" sz="1050">
                          <a:effectLst/>
                        </a:rPr>
                        <a:t>         Hauteur n°1 du step</a:t>
                      </a:r>
                    </a:p>
                    <a:p>
                      <a:pPr algn="l">
                        <a:spcAft>
                          <a:spcPts val="0"/>
                        </a:spcAft>
                      </a:pPr>
                      <a:r>
                        <a:rPr lang="fr-FR" sz="1050">
                          <a:effectLst/>
                        </a:rPr>
                        <a:t>         2 changements de place en utilisant un pas </a:t>
                      </a:r>
                    </a:p>
                    <a:p>
                      <a:pPr algn="l">
                        <a:spcAft>
                          <a:spcPts val="0"/>
                        </a:spcAft>
                      </a:pPr>
                      <a:r>
                        <a:rPr lang="fr-FR" sz="1050">
                          <a:effectLst/>
                        </a:rPr>
                        <a:t>          d’aérobic simple.</a:t>
                      </a:r>
                    </a:p>
                    <a:p>
                      <a:pPr algn="l">
                        <a:spcAft>
                          <a:spcPts val="0"/>
                        </a:spcAft>
                      </a:pPr>
                      <a:r>
                        <a:rPr lang="fr-FR" sz="1050">
                          <a:effectLst/>
                        </a:rPr>
                        <a:t>        Dans chaque bloc mettre des bras sur 2 pas au choix et les changer tous les 4 temps.</a:t>
                      </a:r>
                      <a:endParaRPr lang="fr-FR" sz="1050">
                        <a:effectLst/>
                        <a:latin typeface="Times New Roman" panose="02020603050405020304" pitchFamily="18" charset="0"/>
                        <a:ea typeface="Times New Roman" panose="02020603050405020304" pitchFamily="18" charset="0"/>
                      </a:endParaRPr>
                    </a:p>
                  </a:txBody>
                  <a:tcPr marL="33051" marR="33051" marT="0" marB="0"/>
                </a:tc>
                <a:extLst>
                  <a:ext uri="{0D108BD9-81ED-4DB2-BD59-A6C34878D82A}">
                    <a16:rowId xmlns:a16="http://schemas.microsoft.com/office/drawing/2014/main" val="3297956483"/>
                  </a:ext>
                </a:extLst>
              </a:tr>
              <a:tr h="1807507">
                <a:tc>
                  <a:txBody>
                    <a:bodyPr/>
                    <a:lstStyle/>
                    <a:p>
                      <a:pPr algn="ctr">
                        <a:spcAft>
                          <a:spcPts val="0"/>
                        </a:spcAft>
                      </a:pPr>
                      <a:r>
                        <a:rPr lang="fr-FR" sz="1050">
                          <a:effectLst/>
                        </a:rPr>
                        <a:t> </a:t>
                      </a:r>
                    </a:p>
                    <a:p>
                      <a:pPr algn="ctr">
                        <a:spcAft>
                          <a:spcPts val="0"/>
                        </a:spcAft>
                      </a:pPr>
                      <a:r>
                        <a:rPr lang="fr-FR" sz="1050">
                          <a:effectLst/>
                        </a:rPr>
                        <a:t> </a:t>
                      </a:r>
                    </a:p>
                    <a:p>
                      <a:pPr algn="ctr">
                        <a:spcAft>
                          <a:spcPts val="0"/>
                        </a:spcAft>
                      </a:pPr>
                      <a:r>
                        <a:rPr lang="fr-FR" sz="1050">
                          <a:effectLst/>
                        </a:rPr>
                        <a:t>3</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dirty="0">
                          <a:effectLst/>
                        </a:rPr>
                        <a:t> </a:t>
                      </a:r>
                    </a:p>
                    <a:p>
                      <a:pPr algn="l">
                        <a:spcAft>
                          <a:spcPts val="0"/>
                        </a:spcAft>
                      </a:pPr>
                      <a:r>
                        <a:rPr lang="fr-FR" sz="1050" dirty="0">
                          <a:effectLst/>
                        </a:rPr>
                        <a:t> </a:t>
                      </a:r>
                    </a:p>
                    <a:p>
                      <a:pPr algn="ctr">
                        <a:spcAft>
                          <a:spcPts val="0"/>
                        </a:spcAft>
                      </a:pPr>
                      <a:r>
                        <a:rPr lang="fr-FR" sz="1050" dirty="0">
                          <a:effectLst/>
                        </a:rPr>
                        <a:t>DEVELOPPER SA MOTRICITE ET AMELIORER SA COORDINATION, SA CREATIVITE ET</a:t>
                      </a:r>
                    </a:p>
                    <a:p>
                      <a:pPr algn="ctr">
                        <a:spcAft>
                          <a:spcPts val="0"/>
                        </a:spcAft>
                      </a:pPr>
                      <a:r>
                        <a:rPr lang="fr-FR" sz="1050" dirty="0">
                          <a:effectLst/>
                        </a:rPr>
                        <a:t>SYNCHRONISATION .</a:t>
                      </a:r>
                      <a:endParaRPr lang="fr-FR" sz="1050" dirty="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a:effectLst/>
                        </a:rPr>
                        <a:t> </a:t>
                      </a:r>
                    </a:p>
                    <a:p>
                      <a:pPr algn="l">
                        <a:spcAft>
                          <a:spcPts val="0"/>
                        </a:spcAft>
                      </a:pPr>
                      <a:r>
                        <a:rPr lang="fr-FR" sz="1050">
                          <a:effectLst/>
                        </a:rPr>
                        <a:t> </a:t>
                      </a:r>
                    </a:p>
                    <a:p>
                      <a:pPr algn="ctr">
                        <a:spcAft>
                          <a:spcPts val="0"/>
                        </a:spcAft>
                      </a:pPr>
                      <a:r>
                        <a:rPr lang="fr-FR" sz="1050">
                          <a:effectLst/>
                        </a:rPr>
                        <a:t>3</a:t>
                      </a:r>
                    </a:p>
                    <a:p>
                      <a:pPr algn="ctr">
                        <a:spcAft>
                          <a:spcPts val="0"/>
                        </a:spcAft>
                      </a:pPr>
                      <a:r>
                        <a:rPr lang="fr-FR" sz="1050">
                          <a:effectLst/>
                        </a:rPr>
                        <a:t>(36’)</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a:effectLst/>
                        </a:rPr>
                        <a:t> </a:t>
                      </a:r>
                    </a:p>
                    <a:p>
                      <a:pPr algn="l">
                        <a:spcAft>
                          <a:spcPts val="0"/>
                        </a:spcAft>
                      </a:pPr>
                      <a:r>
                        <a:rPr lang="fr-FR" sz="1050">
                          <a:effectLst/>
                        </a:rPr>
                        <a:t> </a:t>
                      </a:r>
                    </a:p>
                    <a:p>
                      <a:pPr algn="ctr">
                        <a:spcAft>
                          <a:spcPts val="0"/>
                        </a:spcAft>
                      </a:pPr>
                      <a:r>
                        <a:rPr lang="fr-FR" sz="1050">
                          <a:effectLst/>
                        </a:rPr>
                        <a:t>4 X 5’ avec 4’ de récupération entre les séries</a:t>
                      </a:r>
                      <a:endParaRPr lang="fr-FR" sz="105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dirty="0">
                          <a:effectLst/>
                        </a:rPr>
                        <a:t> </a:t>
                      </a:r>
                    </a:p>
                    <a:p>
                      <a:pPr algn="ctr">
                        <a:spcAft>
                          <a:spcPts val="0"/>
                        </a:spcAft>
                      </a:pPr>
                      <a:r>
                        <a:rPr lang="fr-FR" sz="1050" dirty="0">
                          <a:effectLst/>
                        </a:rPr>
                        <a:t>5’ (4’) + 5’ (4’) +</a:t>
                      </a:r>
                    </a:p>
                    <a:p>
                      <a:pPr algn="ctr">
                        <a:spcAft>
                          <a:spcPts val="0"/>
                        </a:spcAft>
                      </a:pPr>
                      <a:r>
                        <a:rPr lang="fr-FR" sz="1050" dirty="0">
                          <a:effectLst/>
                        </a:rPr>
                        <a:t> </a:t>
                      </a:r>
                    </a:p>
                    <a:p>
                      <a:pPr algn="ctr">
                        <a:spcAft>
                          <a:spcPts val="0"/>
                        </a:spcAft>
                        <a:tabLst>
                          <a:tab pos="800100" algn="l"/>
                        </a:tabLst>
                      </a:pPr>
                      <a:r>
                        <a:rPr lang="fr-FR" sz="1050" dirty="0">
                          <a:effectLst/>
                        </a:rPr>
                        <a:t>5’ (4’) + 5’ (4’)</a:t>
                      </a:r>
                    </a:p>
                    <a:p>
                      <a:pPr algn="l">
                        <a:spcAft>
                          <a:spcPts val="0"/>
                        </a:spcAft>
                      </a:pPr>
                      <a:r>
                        <a:rPr lang="fr-FR" sz="1050" dirty="0">
                          <a:effectLst/>
                        </a:rPr>
                        <a:t> </a:t>
                      </a:r>
                    </a:p>
                    <a:p>
                      <a:pPr algn="l">
                        <a:spcAft>
                          <a:spcPts val="0"/>
                        </a:spcAft>
                      </a:pPr>
                      <a:r>
                        <a:rPr lang="fr-FR" sz="1050" dirty="0">
                          <a:effectLst/>
                        </a:rPr>
                        <a:t>(Autres propositions 3X7’, 3X8’, 4X6’)</a:t>
                      </a:r>
                      <a:endParaRPr lang="fr-FR" sz="1050" dirty="0">
                        <a:effectLst/>
                        <a:latin typeface="Times New Roman" panose="02020603050405020304" pitchFamily="18" charset="0"/>
                        <a:ea typeface="Times New Roman" panose="02020603050405020304" pitchFamily="18" charset="0"/>
                      </a:endParaRPr>
                    </a:p>
                  </a:txBody>
                  <a:tcPr marL="33051" marR="33051" marT="0" marB="0"/>
                </a:tc>
                <a:tc>
                  <a:txBody>
                    <a:bodyPr/>
                    <a:lstStyle/>
                    <a:p>
                      <a:pPr algn="l">
                        <a:spcAft>
                          <a:spcPts val="0"/>
                        </a:spcAft>
                      </a:pPr>
                      <a:r>
                        <a:rPr lang="fr-FR" sz="1050" dirty="0">
                          <a:effectLst/>
                        </a:rPr>
                        <a:t>Créer un enchainement de 4 blocs :</a:t>
                      </a:r>
                    </a:p>
                    <a:p>
                      <a:pPr algn="l">
                        <a:spcAft>
                          <a:spcPts val="0"/>
                        </a:spcAft>
                      </a:pPr>
                      <a:r>
                        <a:rPr lang="fr-FR" sz="1050" dirty="0">
                          <a:effectLst/>
                        </a:rPr>
                        <a:t> </a:t>
                      </a:r>
                    </a:p>
                    <a:p>
                      <a:pPr algn="l">
                        <a:spcAft>
                          <a:spcPts val="0"/>
                        </a:spcAft>
                      </a:pPr>
                      <a:r>
                        <a:rPr lang="fr-FR" sz="1050" dirty="0">
                          <a:effectLst/>
                        </a:rPr>
                        <a:t>          Reprendre l’ordre des pas dans chaque bloc</a:t>
                      </a:r>
                    </a:p>
                    <a:p>
                      <a:pPr algn="l">
                        <a:spcAft>
                          <a:spcPts val="0"/>
                        </a:spcAft>
                      </a:pPr>
                      <a:r>
                        <a:rPr lang="fr-FR" sz="1050" dirty="0">
                          <a:effectLst/>
                        </a:rPr>
                        <a:t>         Hauteur n°1 du step</a:t>
                      </a:r>
                    </a:p>
                    <a:p>
                      <a:pPr algn="l">
                        <a:spcAft>
                          <a:spcPts val="0"/>
                        </a:spcAft>
                      </a:pPr>
                      <a:r>
                        <a:rPr lang="fr-FR" sz="1050" dirty="0">
                          <a:effectLst/>
                        </a:rPr>
                        <a:t>         3 changements de place en utilisant un pas </a:t>
                      </a:r>
                    </a:p>
                    <a:p>
                      <a:pPr algn="l">
                        <a:spcAft>
                          <a:spcPts val="0"/>
                        </a:spcAft>
                      </a:pPr>
                      <a:r>
                        <a:rPr lang="fr-FR" sz="1050" dirty="0">
                          <a:effectLst/>
                        </a:rPr>
                        <a:t>          d’aérobic complexe.</a:t>
                      </a:r>
                    </a:p>
                    <a:p>
                      <a:pPr algn="l">
                        <a:spcAft>
                          <a:spcPts val="0"/>
                        </a:spcAft>
                      </a:pPr>
                      <a:r>
                        <a:rPr lang="fr-FR" sz="1050" dirty="0">
                          <a:effectLst/>
                        </a:rPr>
                        <a:t>        Dans chaque bloc mettre des bras sur 3 pas au choix et les changer tous les 2 temps.</a:t>
                      </a:r>
                      <a:endParaRPr lang="fr-FR" sz="1050" dirty="0">
                        <a:effectLst/>
                        <a:latin typeface="Times New Roman" panose="02020603050405020304" pitchFamily="18" charset="0"/>
                        <a:ea typeface="Times New Roman" panose="02020603050405020304" pitchFamily="18" charset="0"/>
                      </a:endParaRPr>
                    </a:p>
                  </a:txBody>
                  <a:tcPr marL="33051" marR="33051" marT="0" marB="0"/>
                </a:tc>
                <a:extLst>
                  <a:ext uri="{0D108BD9-81ED-4DB2-BD59-A6C34878D82A}">
                    <a16:rowId xmlns:a16="http://schemas.microsoft.com/office/drawing/2014/main" val="1016637114"/>
                  </a:ext>
                </a:extLst>
              </a:tr>
            </a:tbl>
          </a:graphicData>
        </a:graphic>
      </p:graphicFrame>
      <p:sp>
        <p:nvSpPr>
          <p:cNvPr id="17" name="Rectangle 13">
            <a:extLst>
              <a:ext uri="{FF2B5EF4-FFF2-40B4-BE49-F238E27FC236}">
                <a16:creationId xmlns:a16="http://schemas.microsoft.com/office/drawing/2014/main" id="{8E8EBF06-80C7-4F4B-A89D-FE874CB46196}"/>
              </a:ext>
            </a:extLst>
          </p:cNvPr>
          <p:cNvSpPr>
            <a:spLocks noChangeArrowheads="1"/>
          </p:cNvSpPr>
          <p:nvPr/>
        </p:nvSpPr>
        <p:spPr bwMode="auto">
          <a:xfrm>
            <a:off x="1697586" y="157495"/>
            <a:ext cx="8370358" cy="646331"/>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38250" algn="ctr"/>
              </a:tabLst>
              <a:defRPr>
                <a:solidFill>
                  <a:schemeClr val="tx1"/>
                </a:solidFill>
                <a:latin typeface="Arial" panose="020B0604020202020204" pitchFamily="34" charset="0"/>
              </a:defRPr>
            </a:lvl1pPr>
            <a:lvl2pPr eaLnBrk="0" fontAlgn="base" hangingPunct="0">
              <a:spcBef>
                <a:spcPct val="0"/>
              </a:spcBef>
              <a:spcAft>
                <a:spcPct val="0"/>
              </a:spcAft>
              <a:tabLst>
                <a:tab pos="1238250" algn="ctr"/>
              </a:tabLst>
              <a:defRPr>
                <a:solidFill>
                  <a:schemeClr val="tx1"/>
                </a:solidFill>
                <a:latin typeface="Arial" panose="020B0604020202020204" pitchFamily="34" charset="0"/>
              </a:defRPr>
            </a:lvl2pPr>
            <a:lvl3pPr eaLnBrk="0" fontAlgn="base" hangingPunct="0">
              <a:spcBef>
                <a:spcPct val="0"/>
              </a:spcBef>
              <a:spcAft>
                <a:spcPct val="0"/>
              </a:spcAft>
              <a:tabLst>
                <a:tab pos="1238250" algn="ctr"/>
              </a:tabLst>
              <a:defRPr>
                <a:solidFill>
                  <a:schemeClr val="tx1"/>
                </a:solidFill>
                <a:latin typeface="Arial" panose="020B0604020202020204" pitchFamily="34" charset="0"/>
              </a:defRPr>
            </a:lvl3pPr>
            <a:lvl4pPr eaLnBrk="0" fontAlgn="base" hangingPunct="0">
              <a:spcBef>
                <a:spcPct val="0"/>
              </a:spcBef>
              <a:spcAft>
                <a:spcPct val="0"/>
              </a:spcAft>
              <a:tabLst>
                <a:tab pos="1238250" algn="ctr"/>
              </a:tabLst>
              <a:defRPr>
                <a:solidFill>
                  <a:schemeClr val="tx1"/>
                </a:solidFill>
                <a:latin typeface="Arial" panose="020B0604020202020204" pitchFamily="34" charset="0"/>
              </a:defRPr>
            </a:lvl4pPr>
            <a:lvl5pPr eaLnBrk="0" fontAlgn="base" hangingPunct="0">
              <a:spcBef>
                <a:spcPct val="0"/>
              </a:spcBef>
              <a:spcAft>
                <a:spcPct val="0"/>
              </a:spcAft>
              <a:tabLst>
                <a:tab pos="1238250" algn="ctr"/>
              </a:tabLst>
              <a:defRPr>
                <a:solidFill>
                  <a:schemeClr val="tx1"/>
                </a:solidFill>
                <a:latin typeface="Arial" panose="020B0604020202020204" pitchFamily="34" charset="0"/>
              </a:defRPr>
            </a:lvl5pPr>
            <a:lvl6pPr eaLnBrk="0" fontAlgn="base" hangingPunct="0">
              <a:spcBef>
                <a:spcPct val="0"/>
              </a:spcBef>
              <a:spcAft>
                <a:spcPct val="0"/>
              </a:spcAft>
              <a:tabLst>
                <a:tab pos="1238250" algn="ctr"/>
              </a:tabLst>
              <a:defRPr>
                <a:solidFill>
                  <a:schemeClr val="tx1"/>
                </a:solidFill>
                <a:latin typeface="Arial" panose="020B0604020202020204" pitchFamily="34" charset="0"/>
              </a:defRPr>
            </a:lvl6pPr>
            <a:lvl7pPr eaLnBrk="0" fontAlgn="base" hangingPunct="0">
              <a:spcBef>
                <a:spcPct val="0"/>
              </a:spcBef>
              <a:spcAft>
                <a:spcPct val="0"/>
              </a:spcAft>
              <a:tabLst>
                <a:tab pos="1238250" algn="ctr"/>
              </a:tabLst>
              <a:defRPr>
                <a:solidFill>
                  <a:schemeClr val="tx1"/>
                </a:solidFill>
                <a:latin typeface="Arial" panose="020B0604020202020204" pitchFamily="34" charset="0"/>
              </a:defRPr>
            </a:lvl7pPr>
            <a:lvl8pPr eaLnBrk="0" fontAlgn="base" hangingPunct="0">
              <a:spcBef>
                <a:spcPct val="0"/>
              </a:spcBef>
              <a:spcAft>
                <a:spcPct val="0"/>
              </a:spcAft>
              <a:tabLst>
                <a:tab pos="1238250" algn="ctr"/>
              </a:tabLst>
              <a:defRPr>
                <a:solidFill>
                  <a:schemeClr val="tx1"/>
                </a:solidFill>
                <a:latin typeface="Arial" panose="020B0604020202020204" pitchFamily="34" charset="0"/>
              </a:defRPr>
            </a:lvl8pPr>
            <a:lvl9pPr eaLnBrk="0" fontAlgn="base" hangingPunct="0">
              <a:spcBef>
                <a:spcPct val="0"/>
              </a:spcBef>
              <a:spcAft>
                <a:spcPct val="0"/>
              </a:spcAft>
              <a:tabLst>
                <a:tab pos="1238250"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238250" algn="ctr"/>
              </a:tabLst>
            </a:pPr>
            <a:r>
              <a:rPr kumimoji="0" lang="fr-FR" altLang="fr-FR" sz="3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STEP CP5 N3</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126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998AA43-290E-44BD-9798-7B5CC668F403}"/>
              </a:ext>
            </a:extLst>
          </p:cNvPr>
          <p:cNvGraphicFramePr>
            <a:graphicFrameLocks noGrp="1"/>
          </p:cNvGraphicFramePr>
          <p:nvPr>
            <p:extLst>
              <p:ext uri="{D42A27DB-BD31-4B8C-83A1-F6EECF244321}">
                <p14:modId xmlns:p14="http://schemas.microsoft.com/office/powerpoint/2010/main" val="3649616879"/>
              </p:ext>
            </p:extLst>
          </p:nvPr>
        </p:nvGraphicFramePr>
        <p:xfrm>
          <a:off x="290946" y="2427316"/>
          <a:ext cx="10640287" cy="4351394"/>
        </p:xfrm>
        <a:graphic>
          <a:graphicData uri="http://schemas.openxmlformats.org/drawingml/2006/table">
            <a:tbl>
              <a:tblPr firstRow="1" firstCol="1" bandRow="1" bandCol="1">
                <a:tableStyleId>{5C22544A-7EE6-4342-B048-85BDC9FD1C3A}</a:tableStyleId>
              </a:tblPr>
              <a:tblGrid>
                <a:gridCol w="777819">
                  <a:extLst>
                    <a:ext uri="{9D8B030D-6E8A-4147-A177-3AD203B41FA5}">
                      <a16:colId xmlns:a16="http://schemas.microsoft.com/office/drawing/2014/main" val="3224746573"/>
                    </a:ext>
                  </a:extLst>
                </a:gridCol>
                <a:gridCol w="777819">
                  <a:extLst>
                    <a:ext uri="{9D8B030D-6E8A-4147-A177-3AD203B41FA5}">
                      <a16:colId xmlns:a16="http://schemas.microsoft.com/office/drawing/2014/main" val="2049644658"/>
                    </a:ext>
                  </a:extLst>
                </a:gridCol>
                <a:gridCol w="595042">
                  <a:extLst>
                    <a:ext uri="{9D8B030D-6E8A-4147-A177-3AD203B41FA5}">
                      <a16:colId xmlns:a16="http://schemas.microsoft.com/office/drawing/2014/main" val="2818605511"/>
                    </a:ext>
                  </a:extLst>
                </a:gridCol>
                <a:gridCol w="595042">
                  <a:extLst>
                    <a:ext uri="{9D8B030D-6E8A-4147-A177-3AD203B41FA5}">
                      <a16:colId xmlns:a16="http://schemas.microsoft.com/office/drawing/2014/main" val="4170458541"/>
                    </a:ext>
                  </a:extLst>
                </a:gridCol>
                <a:gridCol w="595042">
                  <a:extLst>
                    <a:ext uri="{9D8B030D-6E8A-4147-A177-3AD203B41FA5}">
                      <a16:colId xmlns:a16="http://schemas.microsoft.com/office/drawing/2014/main" val="2935833272"/>
                    </a:ext>
                  </a:extLst>
                </a:gridCol>
                <a:gridCol w="538490">
                  <a:extLst>
                    <a:ext uri="{9D8B030D-6E8A-4147-A177-3AD203B41FA5}">
                      <a16:colId xmlns:a16="http://schemas.microsoft.com/office/drawing/2014/main" val="3294085061"/>
                    </a:ext>
                  </a:extLst>
                </a:gridCol>
                <a:gridCol w="2212971">
                  <a:extLst>
                    <a:ext uri="{9D8B030D-6E8A-4147-A177-3AD203B41FA5}">
                      <a16:colId xmlns:a16="http://schemas.microsoft.com/office/drawing/2014/main" val="1119135215"/>
                    </a:ext>
                  </a:extLst>
                </a:gridCol>
                <a:gridCol w="595042">
                  <a:extLst>
                    <a:ext uri="{9D8B030D-6E8A-4147-A177-3AD203B41FA5}">
                      <a16:colId xmlns:a16="http://schemas.microsoft.com/office/drawing/2014/main" val="224780809"/>
                    </a:ext>
                  </a:extLst>
                </a:gridCol>
                <a:gridCol w="595042">
                  <a:extLst>
                    <a:ext uri="{9D8B030D-6E8A-4147-A177-3AD203B41FA5}">
                      <a16:colId xmlns:a16="http://schemas.microsoft.com/office/drawing/2014/main" val="1334478685"/>
                    </a:ext>
                  </a:extLst>
                </a:gridCol>
                <a:gridCol w="595863">
                  <a:extLst>
                    <a:ext uri="{9D8B030D-6E8A-4147-A177-3AD203B41FA5}">
                      <a16:colId xmlns:a16="http://schemas.microsoft.com/office/drawing/2014/main" val="306070154"/>
                    </a:ext>
                  </a:extLst>
                </a:gridCol>
                <a:gridCol w="2762115">
                  <a:extLst>
                    <a:ext uri="{9D8B030D-6E8A-4147-A177-3AD203B41FA5}">
                      <a16:colId xmlns:a16="http://schemas.microsoft.com/office/drawing/2014/main" val="1881961162"/>
                    </a:ext>
                  </a:extLst>
                </a:gridCol>
              </a:tblGrid>
              <a:tr h="328034">
                <a:tc>
                  <a:txBody>
                    <a:bodyPr/>
                    <a:lstStyle/>
                    <a:p>
                      <a:pPr algn="l">
                        <a:spcAft>
                          <a:spcPts val="0"/>
                        </a:spcAft>
                        <a:tabLst>
                          <a:tab pos="3619500" algn="l"/>
                        </a:tabLst>
                      </a:pPr>
                      <a:r>
                        <a:rPr lang="fr-FR" sz="900">
                          <a:effectLst/>
                        </a:rPr>
                        <a:t> </a:t>
                      </a:r>
                      <a:endParaRPr lang="fr-FR" sz="9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l">
                        <a:spcAft>
                          <a:spcPts val="0"/>
                        </a:spcAft>
                        <a:tabLst>
                          <a:tab pos="3619500" algn="l"/>
                        </a:tabLst>
                      </a:pPr>
                      <a:r>
                        <a:rPr lang="fr-FR" sz="1200" dirty="0">
                          <a:effectLst/>
                        </a:rPr>
                        <a:t>Temps</a:t>
                      </a:r>
                      <a:endParaRPr lang="fr-FR" sz="1200" dirty="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1</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2</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3</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4</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5</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6</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7</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a:effectLst/>
                        </a:rPr>
                        <a:t>8</a:t>
                      </a:r>
                      <a:endParaRPr lang="fr-FR" sz="12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ctr">
                        <a:spcAft>
                          <a:spcPts val="0"/>
                        </a:spcAft>
                        <a:tabLst>
                          <a:tab pos="3619500" algn="l"/>
                        </a:tabLst>
                      </a:pPr>
                      <a:r>
                        <a:rPr lang="fr-FR" sz="1200" dirty="0">
                          <a:effectLst/>
                        </a:rPr>
                        <a:t>FORMATION</a:t>
                      </a:r>
                      <a:endParaRPr lang="fr-FR" sz="1200" dirty="0">
                        <a:effectLst/>
                        <a:latin typeface="Times New Roman" panose="02020603050405020304" pitchFamily="18" charset="0"/>
                        <a:ea typeface="Times New Roman" panose="02020603050405020304" pitchFamily="18" charset="0"/>
                      </a:endParaRPr>
                    </a:p>
                  </a:txBody>
                  <a:tcPr marL="51907" marR="51907" marT="0" marB="0"/>
                </a:tc>
                <a:extLst>
                  <a:ext uri="{0D108BD9-81ED-4DB2-BD59-A6C34878D82A}">
                    <a16:rowId xmlns:a16="http://schemas.microsoft.com/office/drawing/2014/main" val="2985765551"/>
                  </a:ext>
                </a:extLst>
              </a:tr>
              <a:tr h="328034">
                <a:tc rowSpan="2">
                  <a:txBody>
                    <a:bodyPr/>
                    <a:lstStyle/>
                    <a:p>
                      <a:pPr algn="l">
                        <a:spcAft>
                          <a:spcPts val="0"/>
                        </a:spcAft>
                        <a:tabLst>
                          <a:tab pos="3619500" algn="l"/>
                        </a:tabLst>
                      </a:pPr>
                      <a:r>
                        <a:rPr lang="fr-FR" sz="1100">
                          <a:effectLst/>
                        </a:rPr>
                        <a:t>1</a:t>
                      </a:r>
                      <a:endParaRPr lang="fr-FR" sz="11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l">
                        <a:spcAft>
                          <a:spcPts val="0"/>
                        </a:spcAft>
                        <a:tabLst>
                          <a:tab pos="3619500" algn="l"/>
                        </a:tabLst>
                      </a:pPr>
                      <a:r>
                        <a:rPr lang="fr-FR" sz="1100">
                          <a:effectLst/>
                        </a:rPr>
                        <a:t>Pas</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8">
                  <a:txBody>
                    <a:bodyPr/>
                    <a:lstStyle/>
                    <a:p>
                      <a:pPr algn="ctr">
                        <a:spcAft>
                          <a:spcPts val="0"/>
                        </a:spcAft>
                        <a:tabLst>
                          <a:tab pos="3619500" algn="l"/>
                        </a:tabLst>
                      </a:pPr>
                      <a:r>
                        <a:rPr lang="fr-FR" sz="1100">
                          <a:effectLst/>
                        </a:rPr>
                        <a:t>BASIC</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extLst>
                  <a:ext uri="{0D108BD9-81ED-4DB2-BD59-A6C34878D82A}">
                    <a16:rowId xmlns:a16="http://schemas.microsoft.com/office/drawing/2014/main" val="911924066"/>
                  </a:ext>
                </a:extLst>
              </a:tr>
              <a:tr h="656065">
                <a:tc vMerge="1">
                  <a:txBody>
                    <a:bodyPr/>
                    <a:lstStyle/>
                    <a:p>
                      <a:endParaRPr lang="fr-FR"/>
                    </a:p>
                  </a:txBody>
                  <a:tcPr/>
                </a:tc>
                <a:tc>
                  <a:txBody>
                    <a:bodyPr/>
                    <a:lstStyle/>
                    <a:p>
                      <a:pPr algn="l">
                        <a:spcAft>
                          <a:spcPts val="0"/>
                        </a:spcAft>
                        <a:tabLst>
                          <a:tab pos="3619500" algn="l"/>
                        </a:tabLst>
                      </a:pPr>
                      <a:r>
                        <a:rPr lang="fr-FR" sz="1100">
                          <a:effectLst/>
                        </a:rPr>
                        <a:t>Bras</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4">
                  <a:txBody>
                    <a:bodyPr/>
                    <a:lstStyle/>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2008688746"/>
                  </a:ext>
                </a:extLst>
              </a:tr>
              <a:tr h="328034">
                <a:tc rowSpan="2">
                  <a:txBody>
                    <a:bodyPr/>
                    <a:lstStyle/>
                    <a:p>
                      <a:pPr algn="l">
                        <a:spcAft>
                          <a:spcPts val="0"/>
                        </a:spcAft>
                        <a:tabLst>
                          <a:tab pos="3619500" algn="l"/>
                        </a:tabLst>
                      </a:pPr>
                      <a:r>
                        <a:rPr lang="fr-FR" sz="1100">
                          <a:effectLst/>
                        </a:rPr>
                        <a:t>2</a:t>
                      </a:r>
                      <a:endParaRPr lang="fr-FR" sz="11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l">
                        <a:spcAft>
                          <a:spcPts val="0"/>
                        </a:spcAft>
                        <a:tabLst>
                          <a:tab pos="3619500" algn="l"/>
                        </a:tabLst>
                      </a:pPr>
                      <a:r>
                        <a:rPr lang="fr-FR" sz="1100">
                          <a:effectLst/>
                        </a:rPr>
                        <a:t>Pas</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8">
                  <a:txBody>
                    <a:bodyPr/>
                    <a:lstStyle/>
                    <a:p>
                      <a:pPr algn="ctr">
                        <a:spcAft>
                          <a:spcPts val="0"/>
                        </a:spcAft>
                        <a:tabLst>
                          <a:tab pos="3619500" algn="l"/>
                        </a:tabLst>
                      </a:pPr>
                      <a:r>
                        <a:rPr lang="fr-FR" sz="1100" dirty="0">
                          <a:effectLst/>
                        </a:rPr>
                        <a:t>VSTEP</a:t>
                      </a:r>
                    </a:p>
                    <a:p>
                      <a:pPr algn="l">
                        <a:spcAft>
                          <a:spcPts val="0"/>
                        </a:spcAft>
                        <a:tabLst>
                          <a:tab pos="3619500" algn="l"/>
                        </a:tabLst>
                      </a:pPr>
                      <a:r>
                        <a:rPr lang="fr-FR" sz="1100" dirty="0">
                          <a:effectLst/>
                        </a:rPr>
                        <a:t> </a:t>
                      </a:r>
                      <a:endParaRPr lang="fr-FR" sz="1100" dirty="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l">
                        <a:spcAft>
                          <a:spcPts val="0"/>
                        </a:spcAft>
                        <a:tabLst>
                          <a:tab pos="3619500" algn="l"/>
                        </a:tabLst>
                      </a:pPr>
                      <a:r>
                        <a:rPr lang="fr-FR" sz="1100" dirty="0">
                          <a:effectLst/>
                        </a:rPr>
                        <a:t>DEPLACEMENT CHOISI entre bloc A et B : pas simple (complexes pour </a:t>
                      </a:r>
                      <a:r>
                        <a:rPr lang="fr-FR" sz="1100" dirty="0" err="1">
                          <a:effectLst/>
                        </a:rPr>
                        <a:t>obj</a:t>
                      </a:r>
                      <a:r>
                        <a:rPr lang="fr-FR" sz="1100" dirty="0">
                          <a:effectLst/>
                        </a:rPr>
                        <a:t> 3) : </a:t>
                      </a:r>
                      <a:endParaRPr lang="fr-FR" sz="1100" dirty="0">
                        <a:effectLst/>
                        <a:latin typeface="Times New Roman" panose="02020603050405020304" pitchFamily="18" charset="0"/>
                        <a:ea typeface="Times New Roman" panose="02020603050405020304" pitchFamily="18" charset="0"/>
                      </a:endParaRPr>
                    </a:p>
                  </a:txBody>
                  <a:tcPr marL="51907" marR="51907" marT="0" marB="0"/>
                </a:tc>
                <a:extLst>
                  <a:ext uri="{0D108BD9-81ED-4DB2-BD59-A6C34878D82A}">
                    <a16:rowId xmlns:a16="http://schemas.microsoft.com/office/drawing/2014/main" val="101845391"/>
                  </a:ext>
                </a:extLst>
              </a:tr>
              <a:tr h="656065">
                <a:tc vMerge="1">
                  <a:txBody>
                    <a:bodyPr/>
                    <a:lstStyle/>
                    <a:p>
                      <a:endParaRPr lang="fr-FR"/>
                    </a:p>
                  </a:txBody>
                  <a:tcPr/>
                </a:tc>
                <a:tc>
                  <a:txBody>
                    <a:bodyPr/>
                    <a:lstStyle/>
                    <a:p>
                      <a:pPr algn="l">
                        <a:spcAft>
                          <a:spcPts val="0"/>
                        </a:spcAft>
                        <a:tabLst>
                          <a:tab pos="3619500" algn="l"/>
                        </a:tabLst>
                      </a:pPr>
                      <a:r>
                        <a:rPr lang="fr-FR" sz="1100">
                          <a:effectLst/>
                        </a:rPr>
                        <a:t>Bras</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4">
                  <a:txBody>
                    <a:bodyPr/>
                    <a:lstStyle/>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a:spcAft>
                          <a:spcPts val="0"/>
                        </a:spcAft>
                        <a:tabLst>
                          <a:tab pos="3619500" algn="l"/>
                        </a:tabLst>
                      </a:pPr>
                      <a:r>
                        <a:rPr lang="fr-FR" sz="1100" dirty="0">
                          <a:effectLst/>
                        </a:rPr>
                        <a:t> </a:t>
                      </a:r>
                      <a:endParaRPr lang="fr-FR" sz="1100" dirty="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1518499672"/>
                  </a:ext>
                </a:extLst>
              </a:tr>
              <a:tr h="328034">
                <a:tc rowSpan="2">
                  <a:txBody>
                    <a:bodyPr/>
                    <a:lstStyle/>
                    <a:p>
                      <a:pPr algn="l">
                        <a:spcAft>
                          <a:spcPts val="0"/>
                        </a:spcAft>
                        <a:tabLst>
                          <a:tab pos="3619500" algn="l"/>
                        </a:tabLst>
                      </a:pPr>
                      <a:r>
                        <a:rPr lang="fr-FR" sz="1100">
                          <a:effectLst/>
                        </a:rPr>
                        <a:t>3</a:t>
                      </a:r>
                      <a:endParaRPr lang="fr-FR" sz="11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l">
                        <a:spcAft>
                          <a:spcPts val="0"/>
                        </a:spcAft>
                        <a:tabLst>
                          <a:tab pos="3619500" algn="l"/>
                        </a:tabLst>
                      </a:pPr>
                      <a:r>
                        <a:rPr lang="fr-FR" sz="1100">
                          <a:effectLst/>
                        </a:rPr>
                        <a:t>Pas</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8">
                  <a:txBody>
                    <a:bodyPr/>
                    <a:lstStyle/>
                    <a:p>
                      <a:pPr algn="ctr">
                        <a:spcAft>
                          <a:spcPts val="0"/>
                        </a:spcAft>
                        <a:tabLst>
                          <a:tab pos="3619500" algn="l"/>
                        </a:tabLst>
                      </a:pPr>
                      <a:r>
                        <a:rPr lang="fr-FR" sz="1100">
                          <a:effectLst/>
                        </a:rPr>
                        <a:t>OVER THE TOP SAUTE</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a:spcAft>
                          <a:spcPts val="0"/>
                        </a:spcAf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79784497"/>
                  </a:ext>
                </a:extLst>
              </a:tr>
              <a:tr h="656065">
                <a:tc vMerge="1">
                  <a:txBody>
                    <a:bodyPr/>
                    <a:lstStyle/>
                    <a:p>
                      <a:endParaRPr lang="fr-FR"/>
                    </a:p>
                  </a:txBody>
                  <a:tcPr/>
                </a:tc>
                <a:tc>
                  <a:txBody>
                    <a:bodyPr/>
                    <a:lstStyle/>
                    <a:p>
                      <a:pPr algn="l">
                        <a:spcAft>
                          <a:spcPts val="0"/>
                        </a:spcAft>
                        <a:tabLst>
                          <a:tab pos="3619500" algn="l"/>
                        </a:tabLst>
                      </a:pPr>
                      <a:r>
                        <a:rPr lang="fr-FR" sz="1100">
                          <a:effectLst/>
                        </a:rPr>
                        <a:t>Bras</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4">
                  <a:txBody>
                    <a:bodyPr/>
                    <a:lstStyle/>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a:spcAft>
                          <a:spcPts val="0"/>
                        </a:spcAf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072716786"/>
                  </a:ext>
                </a:extLst>
              </a:tr>
              <a:tr h="328034">
                <a:tc rowSpan="2">
                  <a:txBody>
                    <a:bodyPr/>
                    <a:lstStyle/>
                    <a:p>
                      <a:pPr algn="l">
                        <a:spcAft>
                          <a:spcPts val="0"/>
                        </a:spcAft>
                        <a:tabLst>
                          <a:tab pos="3619500" algn="l"/>
                        </a:tabLst>
                      </a:pPr>
                      <a:r>
                        <a:rPr lang="fr-FR" sz="1100">
                          <a:effectLst/>
                        </a:rPr>
                        <a:t>4</a:t>
                      </a:r>
                      <a:endParaRPr lang="fr-FR" sz="1100">
                        <a:effectLst/>
                        <a:latin typeface="Times New Roman" panose="02020603050405020304" pitchFamily="18" charset="0"/>
                        <a:ea typeface="Times New Roman" panose="02020603050405020304" pitchFamily="18" charset="0"/>
                      </a:endParaRPr>
                    </a:p>
                  </a:txBody>
                  <a:tcPr marL="51907" marR="51907" marT="0" marB="0"/>
                </a:tc>
                <a:tc>
                  <a:txBody>
                    <a:bodyPr/>
                    <a:lstStyle/>
                    <a:p>
                      <a:pPr algn="l">
                        <a:spcAft>
                          <a:spcPts val="0"/>
                        </a:spcAft>
                        <a:tabLst>
                          <a:tab pos="3619500" algn="l"/>
                        </a:tabLst>
                      </a:pPr>
                      <a:r>
                        <a:rPr lang="fr-FR" sz="1100">
                          <a:effectLst/>
                        </a:rPr>
                        <a:t>Pas</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8">
                  <a:txBody>
                    <a:bodyPr/>
                    <a:lstStyle/>
                    <a:p>
                      <a:pPr algn="ctr">
                        <a:spcAft>
                          <a:spcPts val="0"/>
                        </a:spcAft>
                        <a:tabLst>
                          <a:tab pos="3619500" algn="l"/>
                        </a:tabLst>
                      </a:pPr>
                      <a:r>
                        <a:rPr lang="fr-FR" sz="1100">
                          <a:effectLst/>
                        </a:rPr>
                        <a:t>KICK</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a:spcAft>
                          <a:spcPts val="0"/>
                        </a:spcAf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733927313"/>
                  </a:ext>
                </a:extLst>
              </a:tr>
              <a:tr h="656065">
                <a:tc vMerge="1">
                  <a:txBody>
                    <a:bodyPr/>
                    <a:lstStyle/>
                    <a:p>
                      <a:endParaRPr lang="fr-FR"/>
                    </a:p>
                  </a:txBody>
                  <a:tcPr/>
                </a:tc>
                <a:tc>
                  <a:txBody>
                    <a:bodyPr/>
                    <a:lstStyle/>
                    <a:p>
                      <a:pPr algn="l">
                        <a:spcAft>
                          <a:spcPts val="0"/>
                        </a:spcAft>
                        <a:tabLst>
                          <a:tab pos="3619500" algn="l"/>
                        </a:tabLst>
                      </a:pPr>
                      <a:r>
                        <a:rPr lang="fr-FR" sz="1100">
                          <a:effectLst/>
                        </a:rPr>
                        <a:t>Bras</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gridSpan="4">
                  <a:txBody>
                    <a:bodyPr/>
                    <a:lstStyle/>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p>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l">
                        <a:spcAft>
                          <a:spcPts val="0"/>
                        </a:spcAft>
                        <a:tabLst>
                          <a:tab pos="3619500" algn="l"/>
                        </a:tabLst>
                      </a:pPr>
                      <a:r>
                        <a:rPr lang="fr-FR" sz="1100">
                          <a:effectLst/>
                        </a:rPr>
                        <a:t> </a:t>
                      </a:r>
                      <a:endParaRPr lang="fr-FR" sz="1100">
                        <a:effectLst/>
                        <a:latin typeface="Times New Roman" panose="02020603050405020304" pitchFamily="18" charset="0"/>
                        <a:ea typeface="Times New Roman" panose="02020603050405020304" pitchFamily="18" charset="0"/>
                      </a:endParaRPr>
                    </a:p>
                  </a:txBody>
                  <a:tcPr marL="51907" marR="51907" marT="0" marB="0"/>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a:spcAft>
                          <a:spcPts val="0"/>
                        </a:spcAft>
                      </a:pPr>
                      <a:r>
                        <a:rPr lang="fr-FR" sz="1100" dirty="0">
                          <a:effectLst/>
                        </a:rPr>
                        <a:t> </a:t>
                      </a:r>
                      <a:endParaRPr lang="fr-FR" sz="11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67788384"/>
                  </a:ext>
                </a:extLst>
              </a:tr>
            </a:tbl>
          </a:graphicData>
        </a:graphic>
      </p:graphicFrame>
      <p:sp>
        <p:nvSpPr>
          <p:cNvPr id="3" name="Rectangle 1">
            <a:extLst>
              <a:ext uri="{FF2B5EF4-FFF2-40B4-BE49-F238E27FC236}">
                <a16:creationId xmlns:a16="http://schemas.microsoft.com/office/drawing/2014/main" id="{CF4970BF-9D86-43AF-8351-973478D5FD9B}"/>
              </a:ext>
            </a:extLst>
          </p:cNvPr>
          <p:cNvSpPr>
            <a:spLocks noChangeArrowheads="1"/>
          </p:cNvSpPr>
          <p:nvPr/>
        </p:nvSpPr>
        <p:spPr bwMode="auto">
          <a:xfrm>
            <a:off x="124690" y="177685"/>
            <a:ext cx="10158153" cy="2139047"/>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19500" algn="l"/>
              </a:tabLst>
              <a:defRPr>
                <a:solidFill>
                  <a:schemeClr val="tx1"/>
                </a:solidFill>
                <a:latin typeface="Arial" panose="020B0604020202020204" pitchFamily="34" charset="0"/>
              </a:defRPr>
            </a:lvl1pPr>
            <a:lvl2pPr eaLnBrk="0" fontAlgn="base" hangingPunct="0">
              <a:spcBef>
                <a:spcPct val="0"/>
              </a:spcBef>
              <a:spcAft>
                <a:spcPct val="0"/>
              </a:spcAft>
              <a:tabLst>
                <a:tab pos="3619500" algn="l"/>
              </a:tabLst>
              <a:defRPr>
                <a:solidFill>
                  <a:schemeClr val="tx1"/>
                </a:solidFill>
                <a:latin typeface="Arial" panose="020B0604020202020204" pitchFamily="34" charset="0"/>
              </a:defRPr>
            </a:lvl2pPr>
            <a:lvl3pPr eaLnBrk="0" fontAlgn="base" hangingPunct="0">
              <a:spcBef>
                <a:spcPct val="0"/>
              </a:spcBef>
              <a:spcAft>
                <a:spcPct val="0"/>
              </a:spcAft>
              <a:tabLst>
                <a:tab pos="3619500" algn="l"/>
              </a:tabLst>
              <a:defRPr>
                <a:solidFill>
                  <a:schemeClr val="tx1"/>
                </a:solidFill>
                <a:latin typeface="Arial" panose="020B0604020202020204" pitchFamily="34" charset="0"/>
              </a:defRPr>
            </a:lvl3pPr>
            <a:lvl4pPr eaLnBrk="0" fontAlgn="base" hangingPunct="0">
              <a:spcBef>
                <a:spcPct val="0"/>
              </a:spcBef>
              <a:spcAft>
                <a:spcPct val="0"/>
              </a:spcAft>
              <a:tabLst>
                <a:tab pos="3619500" algn="l"/>
              </a:tabLst>
              <a:defRPr>
                <a:solidFill>
                  <a:schemeClr val="tx1"/>
                </a:solidFill>
                <a:latin typeface="Arial" panose="020B0604020202020204" pitchFamily="34" charset="0"/>
              </a:defRPr>
            </a:lvl4pPr>
            <a:lvl5pPr eaLnBrk="0" fontAlgn="base" hangingPunct="0">
              <a:spcBef>
                <a:spcPct val="0"/>
              </a:spcBef>
              <a:spcAft>
                <a:spcPct val="0"/>
              </a:spcAft>
              <a:tabLst>
                <a:tab pos="3619500" algn="l"/>
              </a:tabLst>
              <a:defRPr>
                <a:solidFill>
                  <a:schemeClr val="tx1"/>
                </a:solidFill>
                <a:latin typeface="Arial" panose="020B0604020202020204" pitchFamily="34" charset="0"/>
              </a:defRPr>
            </a:lvl5pPr>
            <a:lvl6pPr eaLnBrk="0" fontAlgn="base" hangingPunct="0">
              <a:spcBef>
                <a:spcPct val="0"/>
              </a:spcBef>
              <a:spcAft>
                <a:spcPct val="0"/>
              </a:spcAft>
              <a:tabLst>
                <a:tab pos="3619500" algn="l"/>
              </a:tabLst>
              <a:defRPr>
                <a:solidFill>
                  <a:schemeClr val="tx1"/>
                </a:solidFill>
                <a:latin typeface="Arial" panose="020B0604020202020204" pitchFamily="34" charset="0"/>
              </a:defRPr>
            </a:lvl6pPr>
            <a:lvl7pPr eaLnBrk="0" fontAlgn="base" hangingPunct="0">
              <a:spcBef>
                <a:spcPct val="0"/>
              </a:spcBef>
              <a:spcAft>
                <a:spcPct val="0"/>
              </a:spcAft>
              <a:tabLst>
                <a:tab pos="3619500" algn="l"/>
              </a:tabLst>
              <a:defRPr>
                <a:solidFill>
                  <a:schemeClr val="tx1"/>
                </a:solidFill>
                <a:latin typeface="Arial" panose="020B0604020202020204" pitchFamily="34" charset="0"/>
              </a:defRPr>
            </a:lvl7pPr>
            <a:lvl8pPr eaLnBrk="0" fontAlgn="base" hangingPunct="0">
              <a:spcBef>
                <a:spcPct val="0"/>
              </a:spcBef>
              <a:spcAft>
                <a:spcPct val="0"/>
              </a:spcAft>
              <a:tabLst>
                <a:tab pos="3619500" algn="l"/>
              </a:tabLst>
              <a:defRPr>
                <a:solidFill>
                  <a:schemeClr val="tx1"/>
                </a:solidFill>
                <a:latin typeface="Arial" panose="020B0604020202020204" pitchFamily="34" charset="0"/>
              </a:defRPr>
            </a:lvl8pPr>
            <a:lvl9pPr eaLnBrk="0" fontAlgn="base" hangingPunct="0">
              <a:spcBef>
                <a:spcPct val="0"/>
              </a:spcBef>
              <a:spcAft>
                <a:spcPct val="0"/>
              </a:spcAft>
              <a:tabLst>
                <a:tab pos="3619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en-US" altLang="fr-FR" sz="1200" b="1" i="0" u="none" strike="noStrike" cap="none" normalizeH="0" baseline="0" dirty="0">
                <a:ln>
                  <a:noFill/>
                </a:ln>
                <a:solidFill>
                  <a:srgbClr val="0000FF"/>
                </a:solidFill>
                <a:effectLst/>
                <a:latin typeface="Comic Sans MS" panose="030F0702030302020204" pitchFamily="66" charset="0"/>
                <a:ea typeface="Times New Roman" panose="02020603050405020304" pitchFamily="18" charset="0"/>
              </a:rPr>
              <a:t>FICHE STEP N3 (BLOC A)</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1"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CLASSE :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1"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PRENOMS :								OBJECTIF N° …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1"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Temps de travail de la séance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1/ choisir une formation de step </a:t>
            </a:r>
            <a:r>
              <a:rPr kumimoji="0" lang="fr-FR" altLang="fr-FR" sz="11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(figure géométrique au sol dans l’espace scénique grâce au placement des </a:t>
            </a:r>
            <a:r>
              <a:rPr kumimoji="0" lang="fr-FR" altLang="fr-FR" sz="1100" b="0" i="0" u="none" strike="noStrike" cap="none" normalizeH="0" baseline="0" dirty="0" err="1">
                <a:ln>
                  <a:noFill/>
                </a:ln>
                <a:solidFill>
                  <a:schemeClr val="tx1"/>
                </a:solidFill>
                <a:effectLst/>
                <a:latin typeface="Comic Sans MS" panose="030F0702030302020204" pitchFamily="66" charset="0"/>
                <a:ea typeface="Times New Roman" panose="02020603050405020304" pitchFamily="18" charset="0"/>
              </a:rPr>
              <a:t>steps</a:t>
            </a:r>
            <a:r>
              <a:rPr kumimoji="0" lang="fr-FR" altLang="fr-FR" sz="11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 </a:t>
            </a:r>
            <a:r>
              <a:rPr kumimoji="0" lang="fr-FR" altLang="fr-FR" sz="11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choisir chacun sa place.</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2/ Reprendre les pas du bloc A et les reproduire dans le même ordre.</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3/ Mettre des bras sur 2 pas et changer tous les 4 temps </a:t>
            </a:r>
            <a:r>
              <a:rPr kumimoji="0" lang="fr-FR" altLang="fr-FR" sz="11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a:t>
            </a:r>
            <a:r>
              <a:rPr kumimoji="0" lang="fr-FR" altLang="fr-FR" sz="1100" b="0" i="0" u="none" strike="noStrike" cap="none" normalizeH="0" baseline="0" dirty="0" err="1">
                <a:ln>
                  <a:noFill/>
                </a:ln>
                <a:solidFill>
                  <a:schemeClr val="tx1"/>
                </a:solidFill>
                <a:effectLst/>
                <a:latin typeface="Comic Sans MS" panose="030F0702030302020204" pitchFamily="66" charset="0"/>
                <a:ea typeface="Times New Roman" panose="02020603050405020304" pitchFamily="18" charset="0"/>
              </a:rPr>
              <a:t>Obj</a:t>
            </a:r>
            <a:r>
              <a:rPr kumimoji="0" lang="fr-FR" altLang="fr-FR" sz="11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 3 : sur 3 pas et changer tous les 2 temps)</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4/ Préparer un changement de step entre le bloc A et B </a:t>
            </a:r>
            <a:r>
              <a:rPr kumimoji="0" lang="fr-FR" altLang="fr-FR" sz="11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(8 temps pour se déplacer) en utilisant des pas dynamiques simples vus en échauffement (</a:t>
            </a:r>
            <a:r>
              <a:rPr kumimoji="0" lang="fr-FR" altLang="fr-FR" sz="1100" b="0" i="0" u="none" strike="noStrike" cap="none" normalizeH="0" baseline="0" dirty="0" err="1">
                <a:ln>
                  <a:noFill/>
                </a:ln>
                <a:solidFill>
                  <a:schemeClr val="tx1"/>
                </a:solidFill>
                <a:effectLst/>
                <a:latin typeface="Comic Sans MS" panose="030F0702030302020204" pitchFamily="66" charset="0"/>
                <a:ea typeface="Times New Roman" panose="02020603050405020304" pitchFamily="18" charset="0"/>
              </a:rPr>
              <a:t>jog</a:t>
            </a:r>
            <a:r>
              <a:rPr kumimoji="0" lang="fr-FR" altLang="fr-FR" sz="11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 ou pas chassés par exemple, Pour l’objectif 3 : changement de place entre chaque bloc.</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5/ Répéter le BLOC A plusieurs fois de suite et appeler le professeur pour qu’il valide le bloc A sur 5 POINTS</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19500" algn="l"/>
              </a:tabLst>
            </a:pPr>
            <a:r>
              <a:rPr kumimoji="0" lang="fr-FR" altLang="fr-FR" sz="11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4" name="Image 3">
            <a:extLst>
              <a:ext uri="{FF2B5EF4-FFF2-40B4-BE49-F238E27FC236}">
                <a16:creationId xmlns:a16="http://schemas.microsoft.com/office/drawing/2014/main" id="{8AD6B09B-D49B-4637-958B-E8E0D24750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56423" y="266007"/>
            <a:ext cx="1047402" cy="1595525"/>
          </a:xfrm>
          <a:prstGeom prst="rect">
            <a:avLst/>
          </a:prstGeom>
          <a:noFill/>
          <a:ln>
            <a:noFill/>
          </a:ln>
        </p:spPr>
      </p:pic>
    </p:spTree>
    <p:extLst>
      <p:ext uri="{BB962C8B-B14F-4D97-AF65-F5344CB8AC3E}">
        <p14:creationId xmlns:p14="http://schemas.microsoft.com/office/powerpoint/2010/main" val="840618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8412D-1295-4088-B4AE-FBCFB62D6375}"/>
              </a:ext>
            </a:extLst>
          </p:cNvPr>
          <p:cNvSpPr/>
          <p:nvPr/>
        </p:nvSpPr>
        <p:spPr>
          <a:xfrm rot="16200000">
            <a:off x="2892717" y="-2543823"/>
            <a:ext cx="6207754" cy="11295400"/>
          </a:xfrm>
          <a:prstGeom prst="rect">
            <a:avLst/>
          </a:prstGeom>
        </p:spPr>
        <p:txBody>
          <a:bodyPr wrap="square">
            <a:spAutoFit/>
          </a:bodyPr>
          <a:lstStyle/>
          <a:p>
            <a:pPr>
              <a:spcAft>
                <a:spcPts val="0"/>
              </a:spcAft>
            </a:pPr>
            <a:r>
              <a:rPr lang="fr-FR" sz="28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Yu Mincho" panose="020B0400000000000000" pitchFamily="18" charset="-128"/>
              </a:rPr>
              <a:t>MODALITES D’ENTRAINEMENT</a:t>
            </a:r>
            <a:endParaRPr lang="fr-FR" sz="2800" dirty="0">
              <a:latin typeface="Times New Roman" panose="02020603050405020304" pitchFamily="18" charset="0"/>
              <a:ea typeface="Yu Mincho" panose="020B0400000000000000" pitchFamily="18" charset="-128"/>
            </a:endParaRPr>
          </a:p>
          <a:p>
            <a:pPr>
              <a:spcAft>
                <a:spcPts val="0"/>
              </a:spcAft>
            </a:pPr>
            <a:r>
              <a:rPr lang="fr-FR" sz="28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Yu Mincho" panose="020B0400000000000000" pitchFamily="18" charset="-128"/>
              </a:rPr>
              <a:t>STEP  PREMIERES</a:t>
            </a:r>
            <a:endParaRPr lang="fr-FR" sz="2800" dirty="0">
              <a:latin typeface="Times New Roman" panose="02020603050405020304" pitchFamily="18" charset="0"/>
              <a:ea typeface="Yu Mincho" panose="020B0400000000000000" pitchFamily="18" charset="-128"/>
            </a:endParaRPr>
          </a:p>
          <a:p>
            <a:pPr algn="ctr">
              <a:spcAft>
                <a:spcPts val="0"/>
              </a:spcAft>
            </a:pPr>
            <a:r>
              <a:rPr lang="de-DE" sz="1400" b="1" u="sng" dirty="0">
                <a:solidFill>
                  <a:srgbClr val="FF0000"/>
                </a:solidFill>
                <a:latin typeface="Comic Sans MS" panose="030F0702030302020204" pitchFamily="66" charset="0"/>
                <a:ea typeface="Times New Roman" panose="02020603050405020304" pitchFamily="18" charset="0"/>
              </a:rPr>
              <a:t>MOBILE 1 : INTENSITE</a:t>
            </a:r>
            <a:endParaRPr lang="fr-FR" sz="1400" dirty="0">
              <a:latin typeface="Times New Roman" panose="02020603050405020304" pitchFamily="18" charset="0"/>
              <a:ea typeface="Times New Roman" panose="02020603050405020304" pitchFamily="18" charset="0"/>
            </a:endParaRPr>
          </a:p>
          <a:p>
            <a:pPr indent="-1620520" algn="ctr">
              <a:spcAft>
                <a:spcPts val="0"/>
              </a:spcAft>
              <a:tabLst>
                <a:tab pos="574040" algn="l"/>
              </a:tabLst>
            </a:pPr>
            <a:r>
              <a:rPr lang="de-DE" sz="1400" b="1" dirty="0">
                <a:solidFill>
                  <a:srgbClr val="FF0000"/>
                </a:solidFill>
                <a:latin typeface="Comic Sans MS" panose="030F0702030302020204" pitchFamily="66" charset="0"/>
                <a:ea typeface="Times New Roman" panose="02020603050405020304" pitchFamily="18" charset="0"/>
              </a:rPr>
              <a:t>	EFFORT BREF ET INTENSE</a:t>
            </a:r>
            <a:endParaRPr lang="fr-FR" sz="1400" dirty="0">
              <a:latin typeface="Times New Roman" panose="02020603050405020304" pitchFamily="18" charset="0"/>
              <a:ea typeface="Times New Roman" panose="02020603050405020304" pitchFamily="18" charset="0"/>
            </a:endParaRPr>
          </a:p>
          <a:p>
            <a:pPr>
              <a:spcAft>
                <a:spcPts val="0"/>
              </a:spcAft>
            </a:pPr>
            <a:r>
              <a:rPr lang="de-DE" sz="1400" b="1" dirty="0">
                <a:solidFill>
                  <a:srgbClr val="FF0000"/>
                </a:solidFill>
                <a:latin typeface="Comic Sans MS" panose="030F0702030302020204" pitchFamily="66"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Fréquence cardiaque proche du maximum </a:t>
            </a:r>
            <a:r>
              <a:rPr lang="fr-FR" sz="1400" dirty="0">
                <a:latin typeface="Comic Sans MS" panose="030F0702030302020204" pitchFamily="66" charset="0"/>
                <a:ea typeface="Times New Roman" panose="02020603050405020304" pitchFamily="18" charset="0"/>
              </a:rPr>
              <a:t>(FC Entrainement &gt; à 85% de FC Réserve).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Ventilation fortement marquée et accélérée.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Séries plutôt courtes (jusqu’à 4’), effort total entre 12’ et 18’. Repos jusqu’à 4’</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Motricité variée qui ne gêne pas l’engagement.</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Paramètres essentiellement d’ordre énergétique : </a:t>
            </a:r>
            <a:r>
              <a:rPr lang="fr-FR" sz="1400" dirty="0">
                <a:latin typeface="Comic Sans MS" panose="030F0702030302020204" pitchFamily="66" charset="0"/>
                <a:ea typeface="Times New Roman" panose="02020603050405020304" pitchFamily="18" charset="0"/>
              </a:rPr>
              <a:t>sursauts, lests, hauteur step, bras au-dessus des épaules.</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Tempo &gt; à 135 BPM.</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Temps d’entrainement proposés : </a:t>
            </a:r>
            <a:r>
              <a:rPr lang="fr-FR" sz="1400" dirty="0">
                <a:latin typeface="Comic Sans MS" panose="030F0702030302020204" pitchFamily="66" charset="0"/>
                <a:ea typeface="Times New Roman" panose="02020603050405020304" pitchFamily="18" charset="0"/>
              </a:rPr>
              <a:t>8 X 2’ (repos 2’)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Autres exemples: </a:t>
            </a:r>
            <a:r>
              <a:rPr lang="fr-FR" sz="1400" dirty="0">
                <a:latin typeface="Comic Sans MS" panose="030F0702030302020204" pitchFamily="66" charset="0"/>
                <a:ea typeface="Times New Roman" panose="02020603050405020304" pitchFamily="18" charset="0"/>
              </a:rPr>
              <a:t>6X2’ (2’), 7X2’ (2’), 9X2’ (2’), 4X3’ (3’),</a:t>
            </a:r>
            <a:r>
              <a:rPr lang="fr-FR" sz="1400" b="1" dirty="0">
                <a:latin typeface="Comic Sans MS" panose="030F0702030302020204" pitchFamily="66" charset="0"/>
                <a:ea typeface="Times New Roman" panose="02020603050405020304" pitchFamily="18" charset="0"/>
              </a:rPr>
              <a:t> </a:t>
            </a:r>
            <a:r>
              <a:rPr lang="fr-FR" sz="1400" dirty="0">
                <a:latin typeface="Comic Sans MS" panose="030F0702030302020204" pitchFamily="66" charset="0"/>
                <a:ea typeface="Times New Roman" panose="02020603050405020304" pitchFamily="18" charset="0"/>
              </a:rPr>
              <a:t>5X3’ (3’), 6X3’ (3’), 4X4’ (4’)</a:t>
            </a:r>
            <a:endParaRPr lang="fr-FR" sz="1400" dirty="0">
              <a:latin typeface="Times New Roman" panose="02020603050405020304" pitchFamily="18" charset="0"/>
              <a:ea typeface="Times New Roman" panose="02020603050405020304" pitchFamily="18" charset="0"/>
            </a:endParaRPr>
          </a:p>
          <a:p>
            <a:pPr indent="-1620520" algn="just">
              <a:spcAft>
                <a:spcPts val="0"/>
              </a:spcAft>
              <a:tabLst>
                <a:tab pos="604520" algn="l"/>
              </a:tabLst>
            </a:pPr>
            <a:r>
              <a:rPr lang="de-DE" sz="1400" b="1" dirty="0">
                <a:latin typeface="Comic Sans MS" panose="030F0702030302020204" pitchFamily="66"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algn="ctr">
              <a:spcAft>
                <a:spcPts val="0"/>
              </a:spcAft>
            </a:pPr>
            <a:r>
              <a:rPr lang="de-DE" sz="1400" b="1" u="sng" dirty="0">
                <a:solidFill>
                  <a:srgbClr val="FF0000"/>
                </a:solidFill>
                <a:latin typeface="Comic Sans MS" panose="030F0702030302020204" pitchFamily="66" charset="0"/>
                <a:ea typeface="Times New Roman" panose="02020603050405020304" pitchFamily="18" charset="0"/>
              </a:rPr>
              <a:t>MOBILE 2 : DUREE</a:t>
            </a:r>
            <a:endParaRPr lang="fr-FR" sz="1400" dirty="0">
              <a:latin typeface="Times New Roman" panose="02020603050405020304" pitchFamily="18" charset="0"/>
              <a:ea typeface="Times New Roman" panose="02020603050405020304" pitchFamily="18" charset="0"/>
            </a:endParaRPr>
          </a:p>
          <a:p>
            <a:pPr indent="-1620520" algn="ctr">
              <a:spcAft>
                <a:spcPts val="0"/>
              </a:spcAft>
              <a:tabLst>
                <a:tab pos="574040" algn="l"/>
              </a:tabLst>
            </a:pPr>
            <a:r>
              <a:rPr lang="de-DE" sz="1400" b="1" dirty="0">
                <a:solidFill>
                  <a:srgbClr val="FF0000"/>
                </a:solidFill>
                <a:latin typeface="Comic Sans MS" panose="030F0702030302020204" pitchFamily="66" charset="0"/>
                <a:ea typeface="Times New Roman" panose="02020603050405020304" pitchFamily="18" charset="0"/>
              </a:rPr>
              <a:t>	EFFORT LONG ET SOUTENU</a:t>
            </a:r>
            <a:endParaRPr lang="fr-FR" sz="140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1400" b="1" dirty="0">
                <a:solidFill>
                  <a:srgbClr val="FF0000"/>
                </a:solidFill>
                <a:latin typeface="Comic Sans MS" panose="030F0702030302020204" pitchFamily="66"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Fréquence cardiaque élevée </a:t>
            </a:r>
            <a:r>
              <a:rPr lang="fr-FR" sz="1400" dirty="0">
                <a:latin typeface="Comic Sans MS" panose="030F0702030302020204" pitchFamily="66" charset="0"/>
                <a:ea typeface="Times New Roman" panose="02020603050405020304" pitchFamily="18" charset="0"/>
              </a:rPr>
              <a:t>(FC Entrainement = 70% à 85% de FC Réserve).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Ventilation accentuée et rythmée sans gêne excessive.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Au moins 3 séries, durée totale d’effort entre 16’ et 22’, repos jusqu’à 4’.</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Coordinations et dissociation présentes.</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Paramètres d’ordre énergétique : </a:t>
            </a:r>
            <a:r>
              <a:rPr lang="fr-FR" sz="1400" dirty="0">
                <a:latin typeface="Comic Sans MS" panose="030F0702030302020204" pitchFamily="66" charset="0"/>
                <a:ea typeface="Times New Roman" panose="02020603050405020304" pitchFamily="18" charset="0"/>
              </a:rPr>
              <a:t>sursauts, bras au-dessus des épaules, lests, hauteur du step</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130 BPM &lt; tempo &lt; 140 BPM</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Temps d’entrainement proposés : </a:t>
            </a:r>
            <a:r>
              <a:rPr lang="fr-FR" sz="1400" dirty="0">
                <a:latin typeface="Comic Sans MS" panose="030F0702030302020204" pitchFamily="66" charset="0"/>
                <a:ea typeface="Times New Roman" panose="02020603050405020304" pitchFamily="18" charset="0"/>
              </a:rPr>
              <a:t>3 X 7’ (repos 4’)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Autres exemples d’entrainements : </a:t>
            </a:r>
            <a:r>
              <a:rPr lang="fr-FR" sz="1400" dirty="0">
                <a:latin typeface="Comic Sans MS" panose="030F0702030302020204" pitchFamily="66" charset="0"/>
                <a:ea typeface="Times New Roman" panose="02020603050405020304" pitchFamily="18" charset="0"/>
              </a:rPr>
              <a:t>4X4’ (3’), 4X5’ (4’), 3X6’ (4’), 5X4’ (3’)</a:t>
            </a:r>
            <a:r>
              <a:rPr lang="fr-FR" sz="1400" b="1" dirty="0">
                <a:latin typeface="Comic Sans MS" panose="030F0702030302020204" pitchFamily="66"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indent="-1620520">
              <a:spcAft>
                <a:spcPts val="0"/>
              </a:spcAft>
              <a:tabLst>
                <a:tab pos="817880" algn="l"/>
              </a:tabLst>
            </a:pPr>
            <a:r>
              <a:rPr lang="fr-FR" sz="1400" b="1" dirty="0">
                <a:latin typeface="Comic Sans MS" panose="030F0702030302020204" pitchFamily="66" charset="0"/>
                <a:ea typeface="Times New Roman" panose="02020603050405020304" pitchFamily="18" charset="0"/>
              </a:rPr>
              <a:t>Motricité		</a:t>
            </a:r>
            <a:endParaRPr lang="fr-FR" sz="1400" dirty="0">
              <a:latin typeface="Times New Roman" panose="02020603050405020304" pitchFamily="18" charset="0"/>
              <a:ea typeface="Times New Roman" panose="02020603050405020304" pitchFamily="18" charset="0"/>
            </a:endParaRPr>
          </a:p>
          <a:p>
            <a:pPr algn="ctr">
              <a:spcAft>
                <a:spcPts val="0"/>
              </a:spcAft>
            </a:pPr>
            <a:r>
              <a:rPr lang="de-DE" sz="1400" b="1" u="sng" dirty="0">
                <a:solidFill>
                  <a:srgbClr val="FF0000"/>
                </a:solidFill>
                <a:latin typeface="Comic Sans MS" panose="030F0702030302020204" pitchFamily="66" charset="0"/>
                <a:ea typeface="Times New Roman" panose="02020603050405020304" pitchFamily="18" charset="0"/>
              </a:rPr>
              <a:t>MOBILE 3 : COORDINATION</a:t>
            </a:r>
            <a:endParaRPr lang="fr-FR" sz="1400" dirty="0">
              <a:latin typeface="Times New Roman" panose="02020603050405020304" pitchFamily="18" charset="0"/>
              <a:ea typeface="Times New Roman" panose="02020603050405020304" pitchFamily="18" charset="0"/>
            </a:endParaRPr>
          </a:p>
          <a:p>
            <a:pPr indent="-1620520" algn="ctr">
              <a:spcAft>
                <a:spcPts val="0"/>
              </a:spcAft>
              <a:tabLst>
                <a:tab pos="574040" algn="l"/>
              </a:tabLst>
            </a:pPr>
            <a:r>
              <a:rPr lang="de-DE" sz="1400" b="1" dirty="0">
                <a:solidFill>
                  <a:srgbClr val="FF0000"/>
                </a:solidFill>
                <a:latin typeface="Comic Sans MS" panose="030F0702030302020204" pitchFamily="66" charset="0"/>
                <a:ea typeface="Times New Roman" panose="02020603050405020304" pitchFamily="18" charset="0"/>
              </a:rPr>
              <a:t>	EFFORT MODERE ET PROLONGE</a:t>
            </a:r>
            <a:endParaRPr lang="fr-FR" sz="140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1400" b="1" dirty="0">
                <a:solidFill>
                  <a:srgbClr val="FF0000"/>
                </a:solidFill>
                <a:latin typeface="Comic Sans MS" panose="030F0702030302020204" pitchFamily="66" charset="0"/>
                <a:ea typeface="Times New Roman" panose="02020603050405020304" pitchFamily="18" charset="0"/>
              </a:rPr>
              <a:t>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Fréquence cardiaque modérée </a:t>
            </a:r>
            <a:r>
              <a:rPr lang="fr-FR" sz="1400" dirty="0">
                <a:latin typeface="Comic Sans MS" panose="030F0702030302020204" pitchFamily="66" charset="0"/>
                <a:ea typeface="Times New Roman" panose="02020603050405020304" pitchFamily="18" charset="0"/>
              </a:rPr>
              <a:t>(FC Entrainement = 50% à 65% de FC Réserve).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Aisance respiratoire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Au moins 3 séries (minimum 3’). Durée totale entre 20 et 26 minutes</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Temps de récupération maximum 5’</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Motricité explorée de façon ambitieuse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Paramètres essentiellement d’ordre biomécanique : </a:t>
            </a:r>
            <a:r>
              <a:rPr lang="fr-FR" sz="1400" dirty="0">
                <a:latin typeface="Comic Sans MS" panose="030F0702030302020204" pitchFamily="66" charset="0"/>
                <a:ea typeface="Times New Roman" panose="02020603050405020304" pitchFamily="18" charset="0"/>
              </a:rPr>
              <a:t>pas complexes, bras en dissociation, changement d’orientation, éléments réalisés à côté du step</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Tempo le plus souvent proche de 130 de BPM</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Temps d’entrainement proposés : </a:t>
            </a:r>
            <a:r>
              <a:rPr lang="fr-FR" sz="1400" dirty="0">
                <a:latin typeface="Comic Sans MS" panose="030F0702030302020204" pitchFamily="66" charset="0"/>
                <a:ea typeface="Times New Roman" panose="02020603050405020304" pitchFamily="18" charset="0"/>
              </a:rPr>
              <a:t>4 X 5’ (4’) </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Autres exemples d’entrainements : </a:t>
            </a:r>
            <a:r>
              <a:rPr lang="fr-FR" sz="1400" dirty="0">
                <a:latin typeface="Comic Sans MS" panose="030F0702030302020204" pitchFamily="66" charset="0"/>
                <a:ea typeface="Times New Roman" panose="02020603050405020304" pitchFamily="18" charset="0"/>
              </a:rPr>
              <a:t>3X7’ (4’), 3X8’ (5’), 4X6’ (4’)</a:t>
            </a:r>
            <a:endParaRPr lang="fr-F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462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a:r>
              <a:rPr lang="fr-FR" dirty="0"/>
              <a:t>Le fil rouge: GOÛT ET CONTINUITE DE L’EFFORT</a:t>
            </a:r>
          </a:p>
        </p:txBody>
      </p:sp>
      <p:sp>
        <p:nvSpPr>
          <p:cNvPr id="3" name="Espace réservé du contenu 2"/>
          <p:cNvSpPr>
            <a:spLocks noGrp="1"/>
          </p:cNvSpPr>
          <p:nvPr>
            <p:ph idx="1"/>
          </p:nvPr>
        </p:nvSpPr>
        <p:spPr>
          <a:xfrm>
            <a:off x="445385" y="2057400"/>
            <a:ext cx="10163734" cy="4530435"/>
          </a:xfrm>
        </p:spPr>
        <p:txBody>
          <a:bodyPr>
            <a:normAutofit/>
          </a:bodyPr>
          <a:lstStyle/>
          <a:p>
            <a:pPr marL="0" indent="0">
              <a:buNone/>
            </a:pPr>
            <a:r>
              <a:rPr lang="fr-FR" sz="1800" dirty="0">
                <a:latin typeface="Trebuchet MS"/>
                <a:cs typeface="Trebuchet MS"/>
              </a:rPr>
              <a:t>L’effort est attaché à des valeurs en particulier celle de progrès qui en font un critère d’évaluation important.</a:t>
            </a:r>
          </a:p>
          <a:p>
            <a:pPr marL="0" indent="0">
              <a:buNone/>
            </a:pPr>
            <a:endParaRPr lang="fr-FR" sz="1800" dirty="0">
              <a:latin typeface="Trebuchet MS"/>
              <a:cs typeface="Trebuchet MS"/>
            </a:endParaRPr>
          </a:p>
          <a:p>
            <a:pPr marL="0" indent="0">
              <a:buNone/>
            </a:pPr>
            <a:r>
              <a:rPr lang="fr-FR" sz="1800" dirty="0">
                <a:latin typeface="Trebuchet MS"/>
                <a:cs typeface="Trebuchet MS"/>
              </a:rPr>
              <a:t>Au plan des apprentissages moteurs, il existe une contradiction: devenir habile c’est être capable de réaliser des mouvements complexes et adaptés à la tâche sans effort. Or pour y parvenir il faut accepter de </a:t>
            </a:r>
            <a:r>
              <a:rPr lang="fr-FR" sz="1800" dirty="0">
                <a:solidFill>
                  <a:srgbClr val="FFC000"/>
                </a:solidFill>
                <a:latin typeface="Trebuchet MS"/>
                <a:cs typeface="Trebuchet MS"/>
              </a:rPr>
              <a:t>S’ENGAGER </a:t>
            </a:r>
            <a:r>
              <a:rPr lang="fr-FR" sz="1800" dirty="0">
                <a:latin typeface="Trebuchet MS"/>
                <a:cs typeface="Trebuchet MS"/>
              </a:rPr>
              <a:t>dans une tâche coûteuse.</a:t>
            </a:r>
          </a:p>
          <a:p>
            <a:pPr marL="0" indent="0">
              <a:buNone/>
            </a:pPr>
            <a:endParaRPr lang="fr-FR" sz="1800" dirty="0">
              <a:latin typeface="Trebuchet MS"/>
              <a:cs typeface="Trebuchet MS"/>
            </a:endParaRPr>
          </a:p>
          <a:p>
            <a:pPr marL="0" indent="0">
              <a:buNone/>
            </a:pPr>
            <a:r>
              <a:rPr lang="fr-FR" sz="1800" dirty="0">
                <a:latin typeface="Trebuchet MS"/>
                <a:cs typeface="Trebuchet MS"/>
              </a:rPr>
              <a:t>Une fois engagé, il s’agira de fournir et maintenir un </a:t>
            </a:r>
            <a:r>
              <a:rPr lang="fr-FR" sz="1800" dirty="0">
                <a:solidFill>
                  <a:srgbClr val="FFC000"/>
                </a:solidFill>
                <a:latin typeface="Trebuchet MS"/>
                <a:cs typeface="Trebuchet MS"/>
              </a:rPr>
              <a:t>EFFORT</a:t>
            </a:r>
            <a:r>
              <a:rPr lang="fr-FR" sz="1800" dirty="0">
                <a:latin typeface="Trebuchet MS"/>
                <a:cs typeface="Trebuchet MS"/>
              </a:rPr>
              <a:t>.</a:t>
            </a:r>
          </a:p>
          <a:p>
            <a:pPr marL="0" indent="0">
              <a:buNone/>
            </a:pPr>
            <a:endParaRPr lang="fr-FR" sz="1800" dirty="0">
              <a:latin typeface="Trebuchet MS"/>
              <a:cs typeface="Trebuchet MS"/>
            </a:endParaRPr>
          </a:p>
          <a:p>
            <a:pPr marL="0" indent="0">
              <a:buNone/>
            </a:pPr>
            <a:r>
              <a:rPr lang="fr-FR" sz="1800" dirty="0">
                <a:latin typeface="Trebuchet MS"/>
                <a:cs typeface="Trebuchet MS"/>
              </a:rPr>
              <a:t>Une motivation dirigée vers la maîtrise de la tâche apparaît idéale pour enclencher et entretenir une démarche d’apprentissage. Ce sentiment de compétence et cette recherche de « challenge optimal » permet à l’élève de </a:t>
            </a:r>
            <a:r>
              <a:rPr lang="fr-FR" sz="1800" dirty="0">
                <a:solidFill>
                  <a:srgbClr val="FFC000"/>
                </a:solidFill>
                <a:latin typeface="Trebuchet MS"/>
                <a:cs typeface="Trebuchet MS"/>
              </a:rPr>
              <a:t>PERSEVERER</a:t>
            </a:r>
            <a:r>
              <a:rPr lang="fr-FR" sz="1800" dirty="0">
                <a:latin typeface="Trebuchet MS"/>
                <a:cs typeface="Trebuchet MS"/>
              </a:rPr>
              <a:t> dans la tâche ou le cycle</a:t>
            </a:r>
            <a:r>
              <a:rPr lang="fr-FR" sz="1800" dirty="0"/>
              <a:t>.</a:t>
            </a:r>
          </a:p>
        </p:txBody>
      </p:sp>
      <p:pic>
        <p:nvPicPr>
          <p:cNvPr id="5" name="Graphique 4" descr="Engrenage">
            <a:extLst>
              <a:ext uri="{FF2B5EF4-FFF2-40B4-BE49-F238E27FC236}">
                <a16:creationId xmlns:a16="http://schemas.microsoft.com/office/drawing/2014/main" id="{F520820E-4CB6-4A79-AB1F-35E3EFE745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902" y="4997470"/>
            <a:ext cx="364831" cy="364831"/>
          </a:xfrm>
          <a:prstGeom prst="rect">
            <a:avLst/>
          </a:prstGeom>
        </p:spPr>
      </p:pic>
      <p:pic>
        <p:nvPicPr>
          <p:cNvPr id="6" name="Graphique 5" descr="Engrenage">
            <a:extLst>
              <a:ext uri="{FF2B5EF4-FFF2-40B4-BE49-F238E27FC236}">
                <a16:creationId xmlns:a16="http://schemas.microsoft.com/office/drawing/2014/main" id="{42A1DC17-2F3B-4D7B-84AC-ED136A0F3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903" y="4279938"/>
            <a:ext cx="364831" cy="364831"/>
          </a:xfrm>
          <a:prstGeom prst="rect">
            <a:avLst/>
          </a:prstGeom>
        </p:spPr>
      </p:pic>
      <p:pic>
        <p:nvPicPr>
          <p:cNvPr id="7" name="Graphique 6" descr="Engrenage">
            <a:extLst>
              <a:ext uri="{FF2B5EF4-FFF2-40B4-BE49-F238E27FC236}">
                <a16:creationId xmlns:a16="http://schemas.microsoft.com/office/drawing/2014/main" id="{D402EE91-2828-4E35-8AC1-2EF28FC358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902" y="3054404"/>
            <a:ext cx="364831" cy="364831"/>
          </a:xfrm>
          <a:prstGeom prst="rect">
            <a:avLst/>
          </a:prstGeom>
        </p:spPr>
      </p:pic>
    </p:spTree>
    <p:extLst>
      <p:ext uri="{BB962C8B-B14F-4D97-AF65-F5344CB8AC3E}">
        <p14:creationId xmlns:p14="http://schemas.microsoft.com/office/powerpoint/2010/main" val="7856595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90269-6430-44DC-B846-3B3B29B17D2B}"/>
              </a:ext>
            </a:extLst>
          </p:cNvPr>
          <p:cNvSpPr/>
          <p:nvPr/>
        </p:nvSpPr>
        <p:spPr>
          <a:xfrm rot="16200000">
            <a:off x="2758970" y="-2109053"/>
            <a:ext cx="6016291" cy="10533653"/>
          </a:xfrm>
          <a:prstGeom prst="rect">
            <a:avLst/>
          </a:prstGeom>
        </p:spPr>
        <p:txBody>
          <a:bodyPr wrap="square">
            <a:spAutoFit/>
          </a:bodyPr>
          <a:lstStyle/>
          <a:p>
            <a:pPr>
              <a:spcAft>
                <a:spcPts val="0"/>
              </a:spcAft>
            </a:pPr>
            <a:r>
              <a:rPr lang="fr-FR" sz="28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Yu Mincho" panose="020B0400000000000000" pitchFamily="18" charset="-128"/>
              </a:rPr>
              <a:t>EXIGEANCES</a:t>
            </a:r>
            <a:endParaRPr lang="fr-FR" sz="2800" dirty="0">
              <a:latin typeface="Times New Roman" panose="02020603050405020304" pitchFamily="18" charset="0"/>
              <a:ea typeface="Yu Mincho" panose="020B0400000000000000" pitchFamily="18" charset="-128"/>
            </a:endParaRPr>
          </a:p>
          <a:p>
            <a:pPr>
              <a:spcAft>
                <a:spcPts val="0"/>
              </a:spcAft>
            </a:pPr>
            <a:r>
              <a:rPr lang="fr-FR" sz="28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Yu Mincho" panose="020B0400000000000000" pitchFamily="18" charset="-128"/>
              </a:rPr>
              <a:t>STEP  PREMIERES</a:t>
            </a:r>
            <a:endParaRPr lang="fr-FR" sz="2800" dirty="0">
              <a:latin typeface="Times New Roman" panose="02020603050405020304" pitchFamily="18" charset="0"/>
              <a:ea typeface="Yu Mincho" panose="020B0400000000000000" pitchFamily="18" charset="-128"/>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r>
              <a:rPr lang="de-DE" sz="90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CREER ET REPETER EN BOUCLE UN ENCHAINEMENT (</a:t>
            </a:r>
            <a:r>
              <a:rPr lang="de-DE" b="1" dirty="0" err="1">
                <a:latin typeface="Comic Sans MS" panose="030F0702030302020204" pitchFamily="66" charset="0"/>
                <a:ea typeface="Times New Roman" panose="02020603050405020304" pitchFamily="18" charset="0"/>
              </a:rPr>
              <a:t>seul</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ou</a:t>
            </a:r>
            <a:r>
              <a:rPr lang="de-DE" b="1" dirty="0">
                <a:latin typeface="Comic Sans MS" panose="030F0702030302020204" pitchFamily="66" charset="0"/>
                <a:ea typeface="Times New Roman" panose="02020603050405020304" pitchFamily="18" charset="0"/>
              </a:rPr>
              <a:t> à </a:t>
            </a:r>
            <a:r>
              <a:rPr lang="de-DE" b="1" dirty="0" err="1">
                <a:latin typeface="Comic Sans MS" panose="030F0702030302020204" pitchFamily="66" charset="0"/>
                <a:ea typeface="Times New Roman" panose="02020603050405020304" pitchFamily="18" charset="0"/>
              </a:rPr>
              <a:t>plusieurs</a:t>
            </a:r>
            <a:r>
              <a:rPr lang="de-DE" b="1" dirty="0">
                <a:latin typeface="Comic Sans MS" panose="030F0702030302020204" pitchFamily="66" charset="0"/>
                <a:ea typeface="Times New Roman" panose="02020603050405020304" pitchFamily="18" charset="0"/>
              </a:rPr>
              <a:t>) de 3 A 4 BLOCS </a:t>
            </a:r>
            <a:r>
              <a:rPr lang="de-DE" b="1" dirty="0" err="1">
                <a:latin typeface="Comic Sans MS" panose="030F0702030302020204" pitchFamily="66" charset="0"/>
                <a:ea typeface="Times New Roman" panose="02020603050405020304" pitchFamily="18" charset="0"/>
              </a:rPr>
              <a:t>dont</a:t>
            </a:r>
            <a:r>
              <a:rPr lang="de-DE" b="1" dirty="0">
                <a:latin typeface="Comic Sans MS" panose="030F0702030302020204" pitchFamily="66" charset="0"/>
                <a:ea typeface="Times New Roman" panose="02020603050405020304" pitchFamily="18" charset="0"/>
              </a:rPr>
              <a:t> 2 COMPOSES PAR LE PROFESSEUR:</a:t>
            </a:r>
            <a:endParaRPr lang="fr-FR" sz="1050" dirty="0">
              <a:latin typeface="Times New Roman" panose="02020603050405020304" pitchFamily="18" charset="0"/>
              <a:ea typeface="Times New Roman" panose="02020603050405020304" pitchFamily="18" charset="0"/>
            </a:endParaRPr>
          </a:p>
          <a:p>
            <a:pPr>
              <a:spcAft>
                <a:spcPts val="0"/>
              </a:spcAft>
              <a:tabLst>
                <a:tab pos="574040" algn="l"/>
              </a:tabLst>
            </a:pPr>
            <a:r>
              <a:rPr lang="de-DE" sz="105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a:spcAft>
                <a:spcPts val="0"/>
              </a:spcAft>
              <a:tabLst>
                <a:tab pos="574040" algn="l"/>
              </a:tabLst>
            </a:pPr>
            <a:r>
              <a:rPr lang="de-DE" sz="105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Un</a:t>
            </a:r>
            <a:r>
              <a:rPr lang="de-DE" dirty="0">
                <a:latin typeface="Comic Sans MS" panose="030F0702030302020204" pitchFamily="66" charset="0"/>
                <a:ea typeface="Times New Roman" panose="02020603050405020304" pitchFamily="18" charset="0"/>
              </a:rPr>
              <a:t> bloc </a:t>
            </a:r>
            <a:r>
              <a:rPr lang="de-DE" dirty="0" err="1">
                <a:latin typeface="Comic Sans MS" panose="030F0702030302020204" pitchFamily="66" charset="0"/>
                <a:ea typeface="Times New Roman" panose="02020603050405020304" pitchFamily="18" charset="0"/>
              </a:rPr>
              <a:t>est</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composé</a:t>
            </a:r>
            <a:r>
              <a:rPr lang="de-DE" dirty="0">
                <a:latin typeface="Comic Sans MS" panose="030F0702030302020204" pitchFamily="66" charset="0"/>
                <a:ea typeface="Times New Roman" panose="02020603050405020304" pitchFamily="18" charset="0"/>
              </a:rPr>
              <a:t> de </a:t>
            </a:r>
            <a:r>
              <a:rPr lang="de-DE" b="1" dirty="0">
                <a:latin typeface="Comic Sans MS" panose="030F0702030302020204" pitchFamily="66" charset="0"/>
                <a:ea typeface="Times New Roman" panose="02020603050405020304" pitchFamily="18" charset="0"/>
              </a:rPr>
              <a:t>4 </a:t>
            </a:r>
            <a:r>
              <a:rPr lang="de-DE" b="1" dirty="0" err="1">
                <a:latin typeface="Comic Sans MS" panose="030F0702030302020204" pitchFamily="66" charset="0"/>
                <a:ea typeface="Times New Roman" panose="02020603050405020304" pitchFamily="18" charset="0"/>
              </a:rPr>
              <a:t>phrases</a:t>
            </a:r>
            <a:r>
              <a:rPr lang="de-DE" b="1" dirty="0">
                <a:latin typeface="Comic Sans MS" panose="030F0702030302020204" pitchFamily="66" charset="0"/>
                <a:ea typeface="Times New Roman" panose="02020603050405020304" pitchFamily="18" charset="0"/>
              </a:rPr>
              <a:t> de 8 </a:t>
            </a:r>
            <a:r>
              <a:rPr lang="de-DE" b="1" dirty="0" err="1">
                <a:latin typeface="Comic Sans MS" panose="030F0702030302020204" pitchFamily="66" charset="0"/>
                <a:ea typeface="Times New Roman" panose="02020603050405020304" pitchFamily="18" charset="0"/>
              </a:rPr>
              <a:t>temps</a:t>
            </a:r>
            <a:endParaRPr lang="fr-FR" sz="105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Dans </a:t>
            </a:r>
            <a:r>
              <a:rPr lang="de-DE" dirty="0" err="1">
                <a:latin typeface="Comic Sans MS" panose="030F0702030302020204" pitchFamily="66" charset="0"/>
                <a:ea typeface="Times New Roman" panose="02020603050405020304" pitchFamily="18" charset="0"/>
              </a:rPr>
              <a:t>chaque</a:t>
            </a:r>
            <a:r>
              <a:rPr lang="de-DE" dirty="0">
                <a:latin typeface="Comic Sans MS" panose="030F0702030302020204" pitchFamily="66" charset="0"/>
                <a:ea typeface="Times New Roman" panose="02020603050405020304" pitchFamily="18" charset="0"/>
              </a:rPr>
              <a:t> bloc </a:t>
            </a:r>
            <a:r>
              <a:rPr lang="de-DE" dirty="0" err="1">
                <a:latin typeface="Comic Sans MS" panose="030F0702030302020204" pitchFamily="66" charset="0"/>
                <a:ea typeface="Times New Roman" panose="02020603050405020304" pitchFamily="18" charset="0"/>
              </a:rPr>
              <a:t>mettre</a:t>
            </a:r>
            <a:r>
              <a:rPr lang="de-DE"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des </a:t>
            </a:r>
            <a:r>
              <a:rPr lang="de-DE" b="1" dirty="0" err="1">
                <a:latin typeface="Comic Sans MS" panose="030F0702030302020204" pitchFamily="66" charset="0"/>
                <a:ea typeface="Times New Roman" panose="02020603050405020304" pitchFamily="18" charset="0"/>
              </a:rPr>
              <a:t>bras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sur</a:t>
            </a:r>
            <a:r>
              <a:rPr lang="de-DE" b="1" dirty="0">
                <a:latin typeface="Comic Sans MS" panose="030F0702030302020204" pitchFamily="66" charset="0"/>
                <a:ea typeface="Times New Roman" panose="02020603050405020304" pitchFamily="18" charset="0"/>
              </a:rPr>
              <a:t> 2 </a:t>
            </a:r>
            <a:r>
              <a:rPr lang="de-DE" b="1" dirty="0" err="1">
                <a:latin typeface="Comic Sans MS" panose="030F0702030302020204" pitchFamily="66" charset="0"/>
                <a:ea typeface="Times New Roman" panose="02020603050405020304" pitchFamily="18" charset="0"/>
              </a:rPr>
              <a:t>pas</a:t>
            </a:r>
            <a:r>
              <a:rPr lang="de-DE" b="1" dirty="0">
                <a:latin typeface="Comic Sans MS" panose="030F0702030302020204" pitchFamily="66" charset="0"/>
                <a:ea typeface="Times New Roman" panose="02020603050405020304" pitchFamily="18" charset="0"/>
              </a:rPr>
              <a:t> au </a:t>
            </a:r>
            <a:r>
              <a:rPr lang="de-DE" b="1" dirty="0" err="1">
                <a:latin typeface="Comic Sans MS" panose="030F0702030302020204" pitchFamily="66" charset="0"/>
                <a:ea typeface="Times New Roman" panose="02020603050405020304" pitchFamily="18" charset="0"/>
              </a:rPr>
              <a:t>choix</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Investir</a:t>
            </a:r>
            <a:r>
              <a:rPr lang="de-DE" b="1" dirty="0">
                <a:latin typeface="Comic Sans MS" panose="030F0702030302020204" pitchFamily="66" charset="0"/>
                <a:ea typeface="Times New Roman" panose="02020603050405020304" pitchFamily="18" charset="0"/>
              </a:rPr>
              <a:t> le </a:t>
            </a:r>
            <a:r>
              <a:rPr lang="de-DE" b="1" dirty="0" err="1">
                <a:latin typeface="Comic Sans MS" panose="030F0702030302020204" pitchFamily="66" charset="0"/>
                <a:ea typeface="Times New Roman" panose="02020603050405020304" pitchFamily="18" charset="0"/>
              </a:rPr>
              <a:t>côté</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droit</a:t>
            </a:r>
            <a:r>
              <a:rPr lang="de-DE" b="1" dirty="0">
                <a:latin typeface="Comic Sans MS" panose="030F0702030302020204" pitchFamily="66" charset="0"/>
                <a:ea typeface="Times New Roman" panose="02020603050405020304" pitchFamily="18" charset="0"/>
              </a:rPr>
              <a:t> ET le </a:t>
            </a:r>
            <a:r>
              <a:rPr lang="de-DE" b="1" dirty="0" err="1">
                <a:latin typeface="Comic Sans MS" panose="030F0702030302020204" pitchFamily="66" charset="0"/>
                <a:ea typeface="Times New Roman" panose="02020603050405020304" pitchFamily="18" charset="0"/>
              </a:rPr>
              <a:t>côté</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gauche</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FC de Reprise</a:t>
            </a:r>
            <a:r>
              <a:rPr lang="de-DE" dirty="0">
                <a:latin typeface="Comic Sans MS" panose="030F0702030302020204" pitchFamily="66" charset="0"/>
                <a:ea typeface="Times New Roman" panose="02020603050405020304" pitchFamily="18" charset="0"/>
              </a:rPr>
              <a:t> entre 110 et 120 (</a:t>
            </a:r>
            <a:r>
              <a:rPr lang="de-DE" b="1" dirty="0" err="1">
                <a:latin typeface="Comic Sans MS" panose="030F0702030302020204" pitchFamily="66" charset="0"/>
                <a:ea typeface="Times New Roman" panose="02020603050405020304" pitchFamily="18" charset="0"/>
              </a:rPr>
              <a:t>utilisation</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d’un</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cardio</a:t>
            </a:r>
            <a:r>
              <a:rPr lang="de-DE" dirty="0">
                <a:latin typeface="Comic Sans MS" panose="030F0702030302020204" pitchFamily="66" charset="0"/>
                <a:ea typeface="Times New Roman" panose="02020603050405020304" pitchFamily="18" charset="0"/>
              </a:rPr>
              <a:t>)</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Musique </a:t>
            </a:r>
            <a:r>
              <a:rPr lang="de-DE" b="1" dirty="0" err="1">
                <a:latin typeface="Comic Sans MS" panose="030F0702030302020204" pitchFamily="66" charset="0"/>
                <a:ea typeface="Times New Roman" panose="02020603050405020304" pitchFamily="18" charset="0"/>
              </a:rPr>
              <a:t>avec</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un</a:t>
            </a:r>
            <a:r>
              <a:rPr lang="de-DE" b="1" dirty="0">
                <a:latin typeface="Comic Sans MS" panose="030F0702030302020204" pitchFamily="66" charset="0"/>
                <a:ea typeface="Times New Roman" panose="02020603050405020304" pitchFamily="18" charset="0"/>
              </a:rPr>
              <a:t> BPM</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compris</a:t>
            </a:r>
            <a:r>
              <a:rPr lang="de-DE" dirty="0">
                <a:latin typeface="Comic Sans MS" panose="030F0702030302020204" pitchFamily="66" charset="0"/>
                <a:ea typeface="Times New Roman" panose="02020603050405020304" pitchFamily="18" charset="0"/>
              </a:rPr>
              <a:t> entre 130 et 145</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Mettre</a:t>
            </a:r>
            <a:r>
              <a:rPr lang="de-DE" dirty="0">
                <a:latin typeface="Comic Sans MS" panose="030F0702030302020204" pitchFamily="66" charset="0"/>
                <a:ea typeface="Times New Roman" panose="02020603050405020304" pitchFamily="18" charset="0"/>
              </a:rPr>
              <a:t> des </a:t>
            </a:r>
            <a:r>
              <a:rPr lang="de-DE" b="1" dirty="0" err="1">
                <a:latin typeface="Comic Sans MS" panose="030F0702030302020204" pitchFamily="66" charset="0"/>
                <a:ea typeface="Times New Roman" panose="02020603050405020304" pitchFamily="18" charset="0"/>
              </a:rPr>
              <a:t>pas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complexes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dans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plusieurs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blocs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rotation</a:t>
            </a:r>
            <a:r>
              <a:rPr lang="de-DE" dirty="0">
                <a:latin typeface="Comic Sans MS" panose="030F0702030302020204" pitchFamily="66" charset="0"/>
                <a:ea typeface="Times New Roman" panose="02020603050405020304" pitchFamily="18" charset="0"/>
              </a:rPr>
              <a:t>, contre-</a:t>
            </a:r>
            <a:r>
              <a:rPr lang="de-DE" dirty="0" err="1">
                <a:latin typeface="Comic Sans MS" panose="030F0702030302020204" pitchFamily="66" charset="0"/>
                <a:ea typeface="Times New Roman" panose="02020603050405020304" pitchFamily="18" charset="0"/>
              </a:rPr>
              <a:t>temps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changement</a:t>
            </a:r>
            <a:r>
              <a:rPr lang="de-DE" dirty="0">
                <a:latin typeface="Comic Sans MS" panose="030F0702030302020204" pitchFamily="66" charset="0"/>
                <a:ea typeface="Times New Roman" panose="02020603050405020304" pitchFamily="18" charset="0"/>
              </a:rPr>
              <a:t> de </a:t>
            </a:r>
            <a:r>
              <a:rPr lang="de-DE" dirty="0" err="1">
                <a:latin typeface="Comic Sans MS" panose="030F0702030302020204" pitchFamily="66" charset="0"/>
                <a:ea typeface="Times New Roman" panose="02020603050405020304" pitchFamily="18" charset="0"/>
              </a:rPr>
              <a:t>direction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croisement</a:t>
            </a:r>
            <a:r>
              <a:rPr lang="de-DE" dirty="0">
                <a:latin typeface="Comic Sans MS" panose="030F0702030302020204" pitchFamily="66" charset="0"/>
                <a:ea typeface="Times New Roman" panose="02020603050405020304" pitchFamily="18" charset="0"/>
              </a:rPr>
              <a:t>)</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dans</a:t>
            </a:r>
            <a:r>
              <a:rPr lang="de-DE" b="1" dirty="0">
                <a:latin typeface="Comic Sans MS" panose="030F0702030302020204" pitchFamily="66" charset="0"/>
                <a:ea typeface="Times New Roman" panose="02020603050405020304" pitchFamily="18" charset="0"/>
              </a:rPr>
              <a:t> le mobile </a:t>
            </a:r>
            <a:r>
              <a:rPr lang="de-DE" b="1" dirty="0" err="1">
                <a:latin typeface="Comic Sans MS" panose="030F0702030302020204" pitchFamily="66" charset="0"/>
                <a:ea typeface="Times New Roman" panose="02020603050405020304" pitchFamily="18" charset="0"/>
              </a:rPr>
              <a:t>coordination</a:t>
            </a:r>
            <a:r>
              <a:rPr lang="de-DE"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1033780">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Paramètres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énergétiques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variateurs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d’intensité</a:t>
            </a:r>
            <a:r>
              <a:rPr lang="de-DE" dirty="0">
                <a:latin typeface="Comic Sans MS" panose="030F0702030302020204" pitchFamily="66" charset="0"/>
                <a:ea typeface="Times New Roman" panose="02020603050405020304" pitchFamily="18" charset="0"/>
              </a:rPr>
              <a:t>) : </a:t>
            </a:r>
            <a:r>
              <a:rPr lang="de-DE" dirty="0" err="1">
                <a:latin typeface="Comic Sans MS" panose="030F0702030302020204" pitchFamily="66" charset="0"/>
                <a:ea typeface="Times New Roman" panose="02020603050405020304" pitchFamily="18" charset="0"/>
              </a:rPr>
              <a:t>hauteur</a:t>
            </a:r>
            <a:r>
              <a:rPr lang="de-DE" dirty="0">
                <a:latin typeface="Comic Sans MS" panose="030F0702030302020204" pitchFamily="66" charset="0"/>
                <a:ea typeface="Times New Roman" panose="02020603050405020304" pitchFamily="18" charset="0"/>
              </a:rPr>
              <a:t> du </a:t>
            </a:r>
            <a:r>
              <a:rPr lang="de-DE" dirty="0" err="1">
                <a:latin typeface="Comic Sans MS" panose="030F0702030302020204" pitchFamily="66" charset="0"/>
                <a:ea typeface="Times New Roman" panose="02020603050405020304" pitchFamily="18" charset="0"/>
              </a:rPr>
              <a:t>step</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bras</a:t>
            </a:r>
            <a:r>
              <a:rPr lang="de-DE" dirty="0">
                <a:latin typeface="Comic Sans MS" panose="030F0702030302020204" pitchFamily="66" charset="0"/>
                <a:ea typeface="Times New Roman" panose="02020603050405020304" pitchFamily="18" charset="0"/>
              </a:rPr>
              <a:t> au dessus des </a:t>
            </a:r>
            <a:r>
              <a:rPr lang="de-DE" dirty="0" err="1">
                <a:latin typeface="Comic Sans MS" panose="030F0702030302020204" pitchFamily="66" charset="0"/>
                <a:ea typeface="Times New Roman" panose="02020603050405020304" pitchFamily="18" charset="0"/>
              </a:rPr>
              <a:t>épaules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lests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aux</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poignets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ou</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jambes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impulsions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sursauts</a:t>
            </a:r>
            <a:r>
              <a:rPr lang="de-DE" dirty="0">
                <a:latin typeface="Comic Sans MS" panose="030F0702030302020204" pitchFamily="66" charset="0"/>
                <a:ea typeface="Times New Roman" panose="02020603050405020304" pitchFamily="18" charset="0"/>
              </a:rPr>
              <a:t>, BPM, </a:t>
            </a:r>
            <a:r>
              <a:rPr lang="de-DE" dirty="0" err="1">
                <a:latin typeface="Comic Sans MS" panose="030F0702030302020204" pitchFamily="66" charset="0"/>
                <a:ea typeface="Times New Roman" panose="02020603050405020304" pitchFamily="18" charset="0"/>
              </a:rPr>
              <a:t>éléments</a:t>
            </a:r>
            <a:r>
              <a:rPr lang="de-DE" dirty="0">
                <a:latin typeface="Comic Sans MS" panose="030F0702030302020204" pitchFamily="66" charset="0"/>
                <a:ea typeface="Times New Roman" panose="02020603050405020304" pitchFamily="18" charset="0"/>
              </a:rPr>
              <a:t> à </a:t>
            </a:r>
            <a:r>
              <a:rPr lang="de-DE" dirty="0" err="1">
                <a:latin typeface="Comic Sans MS" panose="030F0702030302020204" pitchFamily="66" charset="0"/>
                <a:ea typeface="Times New Roman" panose="02020603050405020304" pitchFamily="18" charset="0"/>
              </a:rPr>
              <a:t>côté</a:t>
            </a:r>
            <a:r>
              <a:rPr lang="de-DE" dirty="0">
                <a:latin typeface="Comic Sans MS" panose="030F0702030302020204" pitchFamily="66" charset="0"/>
                <a:ea typeface="Times New Roman" panose="02020603050405020304" pitchFamily="18" charset="0"/>
              </a:rPr>
              <a:t> du </a:t>
            </a:r>
            <a:r>
              <a:rPr lang="de-DE" dirty="0" err="1">
                <a:latin typeface="Comic Sans MS" panose="030F0702030302020204" pitchFamily="66" charset="0"/>
                <a:ea typeface="Times New Roman" panose="02020603050405020304" pitchFamily="18" charset="0"/>
              </a:rPr>
              <a:t>step</a:t>
            </a:r>
            <a:r>
              <a:rPr lang="de-DE" dirty="0">
                <a:latin typeface="Comic Sans MS" panose="030F0702030302020204" pitchFamily="66" charset="0"/>
                <a:ea typeface="Times New Roman" panose="02020603050405020304" pitchFamily="18" charset="0"/>
              </a:rPr>
              <a:t> (8 </a:t>
            </a:r>
            <a:r>
              <a:rPr lang="de-DE" dirty="0" err="1">
                <a:latin typeface="Comic Sans MS" panose="030F0702030302020204" pitchFamily="66" charset="0"/>
                <a:ea typeface="Times New Roman" panose="02020603050405020304" pitchFamily="18" charset="0"/>
              </a:rPr>
              <a:t>temps</a:t>
            </a:r>
            <a:r>
              <a:rPr lang="de-DE" dirty="0">
                <a:latin typeface="Comic Sans MS" panose="030F0702030302020204" pitchFamily="66" charset="0"/>
                <a:ea typeface="Times New Roman" panose="02020603050405020304" pitchFamily="18" charset="0"/>
              </a:rPr>
              <a:t> par bloc maximum), </a:t>
            </a:r>
            <a:r>
              <a:rPr lang="de-DE" dirty="0" err="1">
                <a:latin typeface="Comic Sans MS" panose="030F0702030302020204" pitchFamily="66" charset="0"/>
                <a:ea typeface="Times New Roman" panose="02020603050405020304" pitchFamily="18" charset="0"/>
              </a:rPr>
              <a:t>changements</a:t>
            </a:r>
            <a:r>
              <a:rPr lang="de-DE" dirty="0">
                <a:latin typeface="Comic Sans MS" panose="030F0702030302020204" pitchFamily="66" charset="0"/>
                <a:ea typeface="Times New Roman" panose="02020603050405020304" pitchFamily="18" charset="0"/>
              </a:rPr>
              <a:t> de </a:t>
            </a:r>
            <a:r>
              <a:rPr lang="de-DE" dirty="0" err="1">
                <a:latin typeface="Comic Sans MS" panose="030F0702030302020204" pitchFamily="66" charset="0"/>
                <a:ea typeface="Times New Roman" panose="02020603050405020304" pitchFamily="18" charset="0"/>
              </a:rPr>
              <a:t>step</a:t>
            </a:r>
            <a:endParaRPr lang="fr-FR" sz="1050" dirty="0">
              <a:latin typeface="Times New Roman" panose="02020603050405020304" pitchFamily="18" charset="0"/>
              <a:ea typeface="Times New Roman" panose="02020603050405020304" pitchFamily="18" charset="0"/>
            </a:endParaRPr>
          </a:p>
          <a:p>
            <a:pPr marL="1033780" indent="-1123950">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Paramètres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biomécaniques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coordination</a:t>
            </a:r>
            <a:r>
              <a:rPr lang="de-DE" dirty="0">
                <a:latin typeface="Comic Sans MS" panose="030F0702030302020204" pitchFamily="66" charset="0"/>
                <a:ea typeface="Times New Roman" panose="02020603050405020304" pitchFamily="18" charset="0"/>
              </a:rPr>
              <a:t>) : </a:t>
            </a:r>
            <a:r>
              <a:rPr lang="de-DE" dirty="0" err="1">
                <a:latin typeface="Comic Sans MS" panose="030F0702030302020204" pitchFamily="66" charset="0"/>
                <a:ea typeface="Times New Roman" panose="02020603050405020304" pitchFamily="18" charset="0"/>
              </a:rPr>
              <a:t>combinaison</a:t>
            </a:r>
            <a:r>
              <a:rPr lang="de-DE" dirty="0">
                <a:latin typeface="Comic Sans MS" panose="030F0702030302020204" pitchFamily="66" charset="0"/>
                <a:ea typeface="Times New Roman" panose="02020603050405020304" pitchFamily="18" charset="0"/>
              </a:rPr>
              <a:t> de </a:t>
            </a:r>
            <a:r>
              <a:rPr lang="de-DE" dirty="0" err="1">
                <a:latin typeface="Comic Sans MS" panose="030F0702030302020204" pitchFamily="66" charset="0"/>
                <a:ea typeface="Times New Roman" panose="02020603050405020304" pitchFamily="18" charset="0"/>
              </a:rPr>
              <a:t>pas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complexes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bras</a:t>
            </a:r>
            <a:r>
              <a:rPr lang="de-DE" dirty="0">
                <a:latin typeface="Comic Sans MS" panose="030F0702030302020204" pitchFamily="66" charset="0"/>
                <a:ea typeface="Times New Roman" panose="02020603050405020304" pitchFamily="18" charset="0"/>
              </a:rPr>
              <a:t> en </a:t>
            </a:r>
            <a:r>
              <a:rPr lang="de-DE" dirty="0" err="1">
                <a:latin typeface="Comic Sans MS" panose="030F0702030302020204" pitchFamily="66" charset="0"/>
                <a:ea typeface="Times New Roman" panose="02020603050405020304" pitchFamily="18" charset="0"/>
              </a:rPr>
              <a:t>dissociation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changement</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d’orientation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vitesse</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d’éxécution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trajets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marqués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contretemps</a:t>
            </a:r>
            <a:r>
              <a:rPr lang="de-DE"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90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L’évaluation</a:t>
            </a:r>
            <a:r>
              <a:rPr lang="de-DE" b="1" dirty="0">
                <a:latin typeface="Comic Sans MS" panose="030F0702030302020204" pitchFamily="66" charset="0"/>
                <a:ea typeface="Times New Roman" panose="02020603050405020304" pitchFamily="18" charset="0"/>
              </a:rPr>
              <a:t> BEP / CAP </a:t>
            </a:r>
            <a:r>
              <a:rPr lang="de-DE" b="1" dirty="0" err="1">
                <a:latin typeface="Comic Sans MS" panose="030F0702030302020204" pitchFamily="66" charset="0"/>
                <a:ea typeface="Times New Roman" panose="02020603050405020304" pitchFamily="18" charset="0"/>
              </a:rPr>
              <a:t>est</a:t>
            </a:r>
            <a:r>
              <a:rPr lang="de-DE" b="1" dirty="0">
                <a:latin typeface="Comic Sans MS" panose="030F0702030302020204" pitchFamily="66" charset="0"/>
                <a:ea typeface="Times New Roman" panose="02020603050405020304" pitchFamily="18" charset="0"/>
              </a:rPr>
              <a:t> individuelle</a:t>
            </a:r>
            <a:endParaRPr lang="fr-FR" sz="1050" dirty="0">
              <a:latin typeface="Times New Roman" panose="02020603050405020304" pitchFamily="18" charset="0"/>
              <a:ea typeface="Times New Roman" panose="02020603050405020304" pitchFamily="18" charset="0"/>
            </a:endParaRPr>
          </a:p>
          <a:p>
            <a:pPr>
              <a:spcAft>
                <a:spcPts val="0"/>
              </a:spcAft>
            </a:pPr>
            <a:r>
              <a:rPr lang="fr-FR" sz="1050" dirty="0">
                <a:latin typeface="Times New Roman" panose="02020603050405020304" pitchFamily="18" charset="0"/>
                <a:ea typeface="Times New Roman" panose="02020603050405020304" pitchFamily="18" charset="0"/>
              </a:rPr>
              <a:t> </a:t>
            </a:r>
            <a:endParaRPr lang="fr-FR"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7854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99E06A-51B3-48E1-AED7-DE3C7B833990}"/>
              </a:ext>
            </a:extLst>
          </p:cNvPr>
          <p:cNvSpPr/>
          <p:nvPr/>
        </p:nvSpPr>
        <p:spPr>
          <a:xfrm rot="16200000">
            <a:off x="2186086" y="-1699327"/>
            <a:ext cx="6377248" cy="10256654"/>
          </a:xfrm>
          <a:prstGeom prst="rect">
            <a:avLst/>
          </a:prstGeom>
        </p:spPr>
        <p:txBody>
          <a:bodyPr wrap="square">
            <a:spAutoFit/>
          </a:bodyPr>
          <a:lstStyle/>
          <a:p>
            <a:pPr>
              <a:spcAft>
                <a:spcPts val="0"/>
              </a:spcAft>
            </a:pPr>
            <a:r>
              <a:rPr lang="fr-FR" sz="28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Yu Mincho" panose="020B0400000000000000" pitchFamily="18" charset="-128"/>
              </a:rPr>
              <a:t>EXIGEANCES</a:t>
            </a:r>
            <a:endParaRPr lang="fr-FR" sz="2800" dirty="0">
              <a:latin typeface="Times New Roman" panose="02020603050405020304" pitchFamily="18" charset="0"/>
              <a:ea typeface="Yu Mincho" panose="020B0400000000000000" pitchFamily="18" charset="-128"/>
            </a:endParaRPr>
          </a:p>
          <a:p>
            <a:pPr>
              <a:spcAft>
                <a:spcPts val="0"/>
              </a:spcAft>
            </a:pPr>
            <a:r>
              <a:rPr lang="fr-FR" sz="28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Yu Mincho" panose="020B0400000000000000" pitchFamily="18" charset="-128"/>
              </a:rPr>
              <a:t>STEP  PREMIERES</a:t>
            </a:r>
            <a:endParaRPr lang="fr-FR" sz="2800" dirty="0">
              <a:latin typeface="Times New Roman" panose="02020603050405020304" pitchFamily="18" charset="0"/>
              <a:ea typeface="Yu Mincho" panose="020B0400000000000000" pitchFamily="18" charset="-128"/>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endParaRPr lang="fr-FR" sz="280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CREER ET REPETER EN BOUCLE UN ENCHAINEMENT (</a:t>
            </a:r>
            <a:r>
              <a:rPr lang="de-DE" b="1" dirty="0" err="1">
                <a:latin typeface="Comic Sans MS" panose="030F0702030302020204" pitchFamily="66" charset="0"/>
                <a:ea typeface="Times New Roman" panose="02020603050405020304" pitchFamily="18" charset="0"/>
              </a:rPr>
              <a:t>seul</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ou</a:t>
            </a:r>
            <a:r>
              <a:rPr lang="de-DE" b="1" dirty="0">
                <a:latin typeface="Comic Sans MS" panose="030F0702030302020204" pitchFamily="66" charset="0"/>
                <a:ea typeface="Times New Roman" panose="02020603050405020304" pitchFamily="18" charset="0"/>
              </a:rPr>
              <a:t> à </a:t>
            </a:r>
            <a:r>
              <a:rPr lang="de-DE" b="1" dirty="0" err="1">
                <a:latin typeface="Comic Sans MS" panose="030F0702030302020204" pitchFamily="66" charset="0"/>
                <a:ea typeface="Times New Roman" panose="02020603050405020304" pitchFamily="18" charset="0"/>
              </a:rPr>
              <a:t>plusieurs</a:t>
            </a:r>
            <a:r>
              <a:rPr lang="de-DE" b="1" dirty="0">
                <a:latin typeface="Comic Sans MS" panose="030F0702030302020204" pitchFamily="66" charset="0"/>
                <a:ea typeface="Times New Roman" panose="02020603050405020304" pitchFamily="18" charset="0"/>
              </a:rPr>
              <a:t>) de 3 A 4 BLOCS </a:t>
            </a:r>
            <a:r>
              <a:rPr lang="de-DE" b="1" dirty="0" err="1">
                <a:latin typeface="Comic Sans MS" panose="030F0702030302020204" pitchFamily="66" charset="0"/>
                <a:ea typeface="Times New Roman" panose="02020603050405020304" pitchFamily="18" charset="0"/>
              </a:rPr>
              <a:t>dont</a:t>
            </a:r>
            <a:r>
              <a:rPr lang="de-DE" b="1" dirty="0">
                <a:latin typeface="Comic Sans MS" panose="030F0702030302020204" pitchFamily="66" charset="0"/>
                <a:ea typeface="Times New Roman" panose="02020603050405020304" pitchFamily="18" charset="0"/>
              </a:rPr>
              <a:t> 2 COMPOSES PAR LE PROFESSEUR:</a:t>
            </a:r>
            <a:endParaRPr lang="fr-FR" sz="1050" dirty="0">
              <a:latin typeface="Times New Roman" panose="02020603050405020304" pitchFamily="18" charset="0"/>
              <a:ea typeface="Times New Roman" panose="02020603050405020304" pitchFamily="18" charset="0"/>
            </a:endParaRPr>
          </a:p>
          <a:p>
            <a:pPr>
              <a:spcAft>
                <a:spcPts val="0"/>
              </a:spcAft>
              <a:tabLst>
                <a:tab pos="574040" algn="l"/>
              </a:tabLst>
            </a:pPr>
            <a:r>
              <a:rPr lang="de-DE" sz="105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a:spcAft>
                <a:spcPts val="0"/>
              </a:spcAft>
              <a:tabLst>
                <a:tab pos="574040" algn="l"/>
              </a:tabLst>
            </a:pPr>
            <a:r>
              <a:rPr lang="de-DE" sz="105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Un</a:t>
            </a:r>
            <a:r>
              <a:rPr lang="de-DE" dirty="0">
                <a:latin typeface="Comic Sans MS" panose="030F0702030302020204" pitchFamily="66" charset="0"/>
                <a:ea typeface="Times New Roman" panose="02020603050405020304" pitchFamily="18" charset="0"/>
              </a:rPr>
              <a:t> bloc </a:t>
            </a:r>
            <a:r>
              <a:rPr lang="de-DE" dirty="0" err="1">
                <a:latin typeface="Comic Sans MS" panose="030F0702030302020204" pitchFamily="66" charset="0"/>
                <a:ea typeface="Times New Roman" panose="02020603050405020304" pitchFamily="18" charset="0"/>
              </a:rPr>
              <a:t>est</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composé</a:t>
            </a:r>
            <a:r>
              <a:rPr lang="de-DE" dirty="0">
                <a:latin typeface="Comic Sans MS" panose="030F0702030302020204" pitchFamily="66" charset="0"/>
                <a:ea typeface="Times New Roman" panose="02020603050405020304" pitchFamily="18" charset="0"/>
              </a:rPr>
              <a:t> de </a:t>
            </a:r>
            <a:r>
              <a:rPr lang="de-DE" b="1" dirty="0">
                <a:latin typeface="Comic Sans MS" panose="030F0702030302020204" pitchFamily="66" charset="0"/>
                <a:ea typeface="Times New Roman" panose="02020603050405020304" pitchFamily="18" charset="0"/>
              </a:rPr>
              <a:t>4 </a:t>
            </a:r>
            <a:r>
              <a:rPr lang="de-DE" b="1" dirty="0" err="1">
                <a:latin typeface="Comic Sans MS" panose="030F0702030302020204" pitchFamily="66" charset="0"/>
                <a:ea typeface="Times New Roman" panose="02020603050405020304" pitchFamily="18" charset="0"/>
              </a:rPr>
              <a:t>phrases</a:t>
            </a:r>
            <a:r>
              <a:rPr lang="de-DE" b="1" dirty="0">
                <a:latin typeface="Comic Sans MS" panose="030F0702030302020204" pitchFamily="66" charset="0"/>
                <a:ea typeface="Times New Roman" panose="02020603050405020304" pitchFamily="18" charset="0"/>
              </a:rPr>
              <a:t> de 8 </a:t>
            </a:r>
            <a:r>
              <a:rPr lang="de-DE" b="1" dirty="0" err="1">
                <a:latin typeface="Comic Sans MS" panose="030F0702030302020204" pitchFamily="66" charset="0"/>
                <a:ea typeface="Times New Roman" panose="02020603050405020304" pitchFamily="18" charset="0"/>
              </a:rPr>
              <a:t>temps</a:t>
            </a:r>
            <a:endParaRPr lang="fr-FR" sz="105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Dans </a:t>
            </a:r>
            <a:r>
              <a:rPr lang="de-DE" dirty="0" err="1">
                <a:latin typeface="Comic Sans MS" panose="030F0702030302020204" pitchFamily="66" charset="0"/>
                <a:ea typeface="Times New Roman" panose="02020603050405020304" pitchFamily="18" charset="0"/>
              </a:rPr>
              <a:t>chaque</a:t>
            </a:r>
            <a:r>
              <a:rPr lang="de-DE" dirty="0">
                <a:latin typeface="Comic Sans MS" panose="030F0702030302020204" pitchFamily="66" charset="0"/>
                <a:ea typeface="Times New Roman" panose="02020603050405020304" pitchFamily="18" charset="0"/>
              </a:rPr>
              <a:t> bloc </a:t>
            </a:r>
            <a:r>
              <a:rPr lang="de-DE" dirty="0" err="1">
                <a:latin typeface="Comic Sans MS" panose="030F0702030302020204" pitchFamily="66" charset="0"/>
                <a:ea typeface="Times New Roman" panose="02020603050405020304" pitchFamily="18" charset="0"/>
              </a:rPr>
              <a:t>mettre</a:t>
            </a:r>
            <a:r>
              <a:rPr lang="de-DE"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des </a:t>
            </a:r>
            <a:r>
              <a:rPr lang="de-DE" b="1" dirty="0" err="1">
                <a:latin typeface="Comic Sans MS" panose="030F0702030302020204" pitchFamily="66" charset="0"/>
                <a:ea typeface="Times New Roman" panose="02020603050405020304" pitchFamily="18" charset="0"/>
              </a:rPr>
              <a:t>bras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sur</a:t>
            </a:r>
            <a:r>
              <a:rPr lang="de-DE" b="1" dirty="0">
                <a:latin typeface="Comic Sans MS" panose="030F0702030302020204" pitchFamily="66" charset="0"/>
                <a:ea typeface="Times New Roman" panose="02020603050405020304" pitchFamily="18" charset="0"/>
              </a:rPr>
              <a:t> 2 </a:t>
            </a:r>
            <a:r>
              <a:rPr lang="de-DE" b="1" dirty="0" err="1">
                <a:latin typeface="Comic Sans MS" panose="030F0702030302020204" pitchFamily="66" charset="0"/>
                <a:ea typeface="Times New Roman" panose="02020603050405020304" pitchFamily="18" charset="0"/>
              </a:rPr>
              <a:t>pas</a:t>
            </a:r>
            <a:r>
              <a:rPr lang="de-DE" b="1" dirty="0">
                <a:latin typeface="Comic Sans MS" panose="030F0702030302020204" pitchFamily="66" charset="0"/>
                <a:ea typeface="Times New Roman" panose="02020603050405020304" pitchFamily="18" charset="0"/>
              </a:rPr>
              <a:t> au </a:t>
            </a:r>
            <a:r>
              <a:rPr lang="de-DE" b="1" dirty="0" err="1">
                <a:latin typeface="Comic Sans MS" panose="030F0702030302020204" pitchFamily="66" charset="0"/>
                <a:ea typeface="Times New Roman" panose="02020603050405020304" pitchFamily="18" charset="0"/>
              </a:rPr>
              <a:t>choix</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Investir</a:t>
            </a:r>
            <a:r>
              <a:rPr lang="de-DE" b="1" dirty="0">
                <a:latin typeface="Comic Sans MS" panose="030F0702030302020204" pitchFamily="66" charset="0"/>
                <a:ea typeface="Times New Roman" panose="02020603050405020304" pitchFamily="18" charset="0"/>
              </a:rPr>
              <a:t> le </a:t>
            </a:r>
            <a:r>
              <a:rPr lang="de-DE" b="1" dirty="0" err="1">
                <a:latin typeface="Comic Sans MS" panose="030F0702030302020204" pitchFamily="66" charset="0"/>
                <a:ea typeface="Times New Roman" panose="02020603050405020304" pitchFamily="18" charset="0"/>
              </a:rPr>
              <a:t>côté</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droit</a:t>
            </a:r>
            <a:r>
              <a:rPr lang="de-DE" b="1" dirty="0">
                <a:latin typeface="Comic Sans MS" panose="030F0702030302020204" pitchFamily="66" charset="0"/>
                <a:ea typeface="Times New Roman" panose="02020603050405020304" pitchFamily="18" charset="0"/>
              </a:rPr>
              <a:t> ET le </a:t>
            </a:r>
            <a:r>
              <a:rPr lang="de-DE" b="1" dirty="0" err="1">
                <a:latin typeface="Comic Sans MS" panose="030F0702030302020204" pitchFamily="66" charset="0"/>
                <a:ea typeface="Times New Roman" panose="02020603050405020304" pitchFamily="18" charset="0"/>
              </a:rPr>
              <a:t>côté</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gauche</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FC de Reprise</a:t>
            </a:r>
            <a:r>
              <a:rPr lang="de-DE" dirty="0">
                <a:latin typeface="Comic Sans MS" panose="030F0702030302020204" pitchFamily="66" charset="0"/>
                <a:ea typeface="Times New Roman" panose="02020603050405020304" pitchFamily="18" charset="0"/>
              </a:rPr>
              <a:t> entre 110 et 120 (</a:t>
            </a:r>
            <a:r>
              <a:rPr lang="de-DE" b="1" dirty="0" err="1">
                <a:latin typeface="Comic Sans MS" panose="030F0702030302020204" pitchFamily="66" charset="0"/>
                <a:ea typeface="Times New Roman" panose="02020603050405020304" pitchFamily="18" charset="0"/>
              </a:rPr>
              <a:t>utilisation</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d’un</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cardio</a:t>
            </a:r>
            <a:r>
              <a:rPr lang="de-DE" dirty="0">
                <a:latin typeface="Comic Sans MS" panose="030F0702030302020204" pitchFamily="66" charset="0"/>
                <a:ea typeface="Times New Roman" panose="02020603050405020304" pitchFamily="18" charset="0"/>
              </a:rPr>
              <a:t>)</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a:latin typeface="Comic Sans MS" panose="030F0702030302020204" pitchFamily="66" charset="0"/>
                <a:ea typeface="Times New Roman" panose="02020603050405020304" pitchFamily="18" charset="0"/>
              </a:rPr>
              <a:t>Musique </a:t>
            </a:r>
            <a:r>
              <a:rPr lang="de-DE" b="1" dirty="0" err="1">
                <a:latin typeface="Comic Sans MS" panose="030F0702030302020204" pitchFamily="66" charset="0"/>
                <a:ea typeface="Times New Roman" panose="02020603050405020304" pitchFamily="18" charset="0"/>
              </a:rPr>
              <a:t>avec</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un</a:t>
            </a:r>
            <a:r>
              <a:rPr lang="de-DE" b="1" dirty="0">
                <a:latin typeface="Comic Sans MS" panose="030F0702030302020204" pitchFamily="66" charset="0"/>
                <a:ea typeface="Times New Roman" panose="02020603050405020304" pitchFamily="18" charset="0"/>
              </a:rPr>
              <a:t> BPM</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compris</a:t>
            </a:r>
            <a:r>
              <a:rPr lang="de-DE" dirty="0">
                <a:latin typeface="Comic Sans MS" panose="030F0702030302020204" pitchFamily="66" charset="0"/>
                <a:ea typeface="Times New Roman" panose="02020603050405020304" pitchFamily="18" charset="0"/>
              </a:rPr>
              <a:t> entre 130 et 145</a:t>
            </a:r>
            <a:endParaRPr lang="fr-FR" sz="1050" dirty="0">
              <a:latin typeface="Times New Roman" panose="02020603050405020304" pitchFamily="18" charset="0"/>
              <a:ea typeface="Times New Roman" panose="02020603050405020304" pitchFamily="18" charset="0"/>
            </a:endParaRPr>
          </a:p>
          <a:p>
            <a:pPr marL="457200">
              <a:spcAft>
                <a:spcPts val="0"/>
              </a:spcAf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Mettre</a:t>
            </a:r>
            <a:r>
              <a:rPr lang="de-DE" dirty="0">
                <a:latin typeface="Comic Sans MS" panose="030F0702030302020204" pitchFamily="66" charset="0"/>
                <a:ea typeface="Times New Roman" panose="02020603050405020304" pitchFamily="18" charset="0"/>
              </a:rPr>
              <a:t> des </a:t>
            </a:r>
            <a:r>
              <a:rPr lang="de-DE" b="1" dirty="0" err="1">
                <a:latin typeface="Comic Sans MS" panose="030F0702030302020204" pitchFamily="66" charset="0"/>
                <a:ea typeface="Times New Roman" panose="02020603050405020304" pitchFamily="18" charset="0"/>
              </a:rPr>
              <a:t>pas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complexes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dans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plusieurs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blocs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rotation</a:t>
            </a:r>
            <a:r>
              <a:rPr lang="de-DE" dirty="0">
                <a:latin typeface="Comic Sans MS" panose="030F0702030302020204" pitchFamily="66" charset="0"/>
                <a:ea typeface="Times New Roman" panose="02020603050405020304" pitchFamily="18" charset="0"/>
              </a:rPr>
              <a:t>, contre-</a:t>
            </a:r>
            <a:r>
              <a:rPr lang="de-DE" dirty="0" err="1">
                <a:latin typeface="Comic Sans MS" panose="030F0702030302020204" pitchFamily="66" charset="0"/>
                <a:ea typeface="Times New Roman" panose="02020603050405020304" pitchFamily="18" charset="0"/>
              </a:rPr>
              <a:t>temps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changement</a:t>
            </a:r>
            <a:r>
              <a:rPr lang="de-DE" dirty="0">
                <a:latin typeface="Comic Sans MS" panose="030F0702030302020204" pitchFamily="66" charset="0"/>
                <a:ea typeface="Times New Roman" panose="02020603050405020304" pitchFamily="18" charset="0"/>
              </a:rPr>
              <a:t> de </a:t>
            </a:r>
            <a:r>
              <a:rPr lang="de-DE" dirty="0" err="1">
                <a:latin typeface="Comic Sans MS" panose="030F0702030302020204" pitchFamily="66" charset="0"/>
                <a:ea typeface="Times New Roman" panose="02020603050405020304" pitchFamily="18" charset="0"/>
              </a:rPr>
              <a:t>direction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croisement</a:t>
            </a:r>
            <a:r>
              <a:rPr lang="de-DE" dirty="0">
                <a:latin typeface="Comic Sans MS" panose="030F0702030302020204" pitchFamily="66" charset="0"/>
                <a:ea typeface="Times New Roman" panose="02020603050405020304" pitchFamily="18" charset="0"/>
              </a:rPr>
              <a:t>)</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dans</a:t>
            </a:r>
            <a:r>
              <a:rPr lang="de-DE" b="1" dirty="0">
                <a:latin typeface="Comic Sans MS" panose="030F0702030302020204" pitchFamily="66" charset="0"/>
                <a:ea typeface="Times New Roman" panose="02020603050405020304" pitchFamily="18" charset="0"/>
              </a:rPr>
              <a:t> le mobile </a:t>
            </a:r>
            <a:r>
              <a:rPr lang="de-DE" b="1" dirty="0" err="1">
                <a:latin typeface="Comic Sans MS" panose="030F0702030302020204" pitchFamily="66" charset="0"/>
                <a:ea typeface="Times New Roman" panose="02020603050405020304" pitchFamily="18" charset="0"/>
              </a:rPr>
              <a:t>coordination</a:t>
            </a:r>
            <a:r>
              <a:rPr lang="de-DE"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1033780">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Paramètres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énergétiques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variateurs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d’intensité</a:t>
            </a:r>
            <a:r>
              <a:rPr lang="de-DE" dirty="0">
                <a:latin typeface="Comic Sans MS" panose="030F0702030302020204" pitchFamily="66" charset="0"/>
                <a:ea typeface="Times New Roman" panose="02020603050405020304" pitchFamily="18" charset="0"/>
              </a:rPr>
              <a:t>) : </a:t>
            </a:r>
            <a:r>
              <a:rPr lang="de-DE" dirty="0" err="1">
                <a:latin typeface="Comic Sans MS" panose="030F0702030302020204" pitchFamily="66" charset="0"/>
                <a:ea typeface="Times New Roman" panose="02020603050405020304" pitchFamily="18" charset="0"/>
              </a:rPr>
              <a:t>hauteur</a:t>
            </a:r>
            <a:r>
              <a:rPr lang="de-DE" dirty="0">
                <a:latin typeface="Comic Sans MS" panose="030F0702030302020204" pitchFamily="66" charset="0"/>
                <a:ea typeface="Times New Roman" panose="02020603050405020304" pitchFamily="18" charset="0"/>
              </a:rPr>
              <a:t> du </a:t>
            </a:r>
            <a:r>
              <a:rPr lang="de-DE" dirty="0" err="1">
                <a:latin typeface="Comic Sans MS" panose="030F0702030302020204" pitchFamily="66" charset="0"/>
                <a:ea typeface="Times New Roman" panose="02020603050405020304" pitchFamily="18" charset="0"/>
              </a:rPr>
              <a:t>step</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bras</a:t>
            </a:r>
            <a:r>
              <a:rPr lang="de-DE" dirty="0">
                <a:latin typeface="Comic Sans MS" panose="030F0702030302020204" pitchFamily="66" charset="0"/>
                <a:ea typeface="Times New Roman" panose="02020603050405020304" pitchFamily="18" charset="0"/>
              </a:rPr>
              <a:t> au dessus des </a:t>
            </a:r>
            <a:r>
              <a:rPr lang="de-DE" dirty="0" err="1">
                <a:latin typeface="Comic Sans MS" panose="030F0702030302020204" pitchFamily="66" charset="0"/>
                <a:ea typeface="Times New Roman" panose="02020603050405020304" pitchFamily="18" charset="0"/>
              </a:rPr>
              <a:t>épaules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lests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aux</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poignets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ou</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jambes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impulsions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sursauts</a:t>
            </a:r>
            <a:r>
              <a:rPr lang="de-DE" dirty="0">
                <a:latin typeface="Comic Sans MS" panose="030F0702030302020204" pitchFamily="66" charset="0"/>
                <a:ea typeface="Times New Roman" panose="02020603050405020304" pitchFamily="18" charset="0"/>
              </a:rPr>
              <a:t>, BPM, </a:t>
            </a:r>
            <a:r>
              <a:rPr lang="de-DE" dirty="0" err="1">
                <a:latin typeface="Comic Sans MS" panose="030F0702030302020204" pitchFamily="66" charset="0"/>
                <a:ea typeface="Times New Roman" panose="02020603050405020304" pitchFamily="18" charset="0"/>
              </a:rPr>
              <a:t>éléments</a:t>
            </a:r>
            <a:r>
              <a:rPr lang="de-DE" dirty="0">
                <a:latin typeface="Comic Sans MS" panose="030F0702030302020204" pitchFamily="66" charset="0"/>
                <a:ea typeface="Times New Roman" panose="02020603050405020304" pitchFamily="18" charset="0"/>
              </a:rPr>
              <a:t> à </a:t>
            </a:r>
            <a:r>
              <a:rPr lang="de-DE" dirty="0" err="1">
                <a:latin typeface="Comic Sans MS" panose="030F0702030302020204" pitchFamily="66" charset="0"/>
                <a:ea typeface="Times New Roman" panose="02020603050405020304" pitchFamily="18" charset="0"/>
              </a:rPr>
              <a:t>côté</a:t>
            </a:r>
            <a:r>
              <a:rPr lang="de-DE" dirty="0">
                <a:latin typeface="Comic Sans MS" panose="030F0702030302020204" pitchFamily="66" charset="0"/>
                <a:ea typeface="Times New Roman" panose="02020603050405020304" pitchFamily="18" charset="0"/>
              </a:rPr>
              <a:t> du </a:t>
            </a:r>
            <a:r>
              <a:rPr lang="de-DE" dirty="0" err="1">
                <a:latin typeface="Comic Sans MS" panose="030F0702030302020204" pitchFamily="66" charset="0"/>
                <a:ea typeface="Times New Roman" panose="02020603050405020304" pitchFamily="18" charset="0"/>
              </a:rPr>
              <a:t>step</a:t>
            </a:r>
            <a:r>
              <a:rPr lang="de-DE" dirty="0">
                <a:latin typeface="Comic Sans MS" panose="030F0702030302020204" pitchFamily="66" charset="0"/>
                <a:ea typeface="Times New Roman" panose="02020603050405020304" pitchFamily="18" charset="0"/>
              </a:rPr>
              <a:t> (8 </a:t>
            </a:r>
            <a:r>
              <a:rPr lang="de-DE" dirty="0" err="1">
                <a:latin typeface="Comic Sans MS" panose="030F0702030302020204" pitchFamily="66" charset="0"/>
                <a:ea typeface="Times New Roman" panose="02020603050405020304" pitchFamily="18" charset="0"/>
              </a:rPr>
              <a:t>temps</a:t>
            </a:r>
            <a:r>
              <a:rPr lang="de-DE" dirty="0">
                <a:latin typeface="Comic Sans MS" panose="030F0702030302020204" pitchFamily="66" charset="0"/>
                <a:ea typeface="Times New Roman" panose="02020603050405020304" pitchFamily="18" charset="0"/>
              </a:rPr>
              <a:t> par bloc maximum), </a:t>
            </a:r>
            <a:r>
              <a:rPr lang="de-DE" dirty="0" err="1">
                <a:latin typeface="Comic Sans MS" panose="030F0702030302020204" pitchFamily="66" charset="0"/>
                <a:ea typeface="Times New Roman" panose="02020603050405020304" pitchFamily="18" charset="0"/>
              </a:rPr>
              <a:t>changements</a:t>
            </a:r>
            <a:r>
              <a:rPr lang="de-DE" dirty="0">
                <a:latin typeface="Comic Sans MS" panose="030F0702030302020204" pitchFamily="66" charset="0"/>
                <a:ea typeface="Times New Roman" panose="02020603050405020304" pitchFamily="18" charset="0"/>
              </a:rPr>
              <a:t> de </a:t>
            </a:r>
            <a:r>
              <a:rPr lang="de-DE" dirty="0" err="1">
                <a:latin typeface="Comic Sans MS" panose="030F0702030302020204" pitchFamily="66" charset="0"/>
                <a:ea typeface="Times New Roman" panose="02020603050405020304" pitchFamily="18" charset="0"/>
              </a:rPr>
              <a:t>step</a:t>
            </a:r>
            <a:endParaRPr lang="fr-FR" sz="1050" dirty="0">
              <a:latin typeface="Times New Roman" panose="02020603050405020304" pitchFamily="18" charset="0"/>
              <a:ea typeface="Times New Roman" panose="02020603050405020304" pitchFamily="18" charset="0"/>
            </a:endParaRPr>
          </a:p>
          <a:p>
            <a:pPr marL="1033780" indent="-1123950">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Paramètres</a:t>
            </a: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biomécaniques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coordination</a:t>
            </a:r>
            <a:r>
              <a:rPr lang="de-DE" dirty="0">
                <a:latin typeface="Comic Sans MS" panose="030F0702030302020204" pitchFamily="66" charset="0"/>
                <a:ea typeface="Times New Roman" panose="02020603050405020304" pitchFamily="18" charset="0"/>
              </a:rPr>
              <a:t>) : </a:t>
            </a:r>
            <a:r>
              <a:rPr lang="de-DE" dirty="0" err="1">
                <a:latin typeface="Comic Sans MS" panose="030F0702030302020204" pitchFamily="66" charset="0"/>
                <a:ea typeface="Times New Roman" panose="02020603050405020304" pitchFamily="18" charset="0"/>
              </a:rPr>
              <a:t>combinaison</a:t>
            </a:r>
            <a:r>
              <a:rPr lang="de-DE" dirty="0">
                <a:latin typeface="Comic Sans MS" panose="030F0702030302020204" pitchFamily="66" charset="0"/>
                <a:ea typeface="Times New Roman" panose="02020603050405020304" pitchFamily="18" charset="0"/>
              </a:rPr>
              <a:t> de </a:t>
            </a:r>
            <a:r>
              <a:rPr lang="de-DE" dirty="0" err="1">
                <a:latin typeface="Comic Sans MS" panose="030F0702030302020204" pitchFamily="66" charset="0"/>
                <a:ea typeface="Times New Roman" panose="02020603050405020304" pitchFamily="18" charset="0"/>
              </a:rPr>
              <a:t>pas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complexes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bras</a:t>
            </a:r>
            <a:r>
              <a:rPr lang="de-DE" dirty="0">
                <a:latin typeface="Comic Sans MS" panose="030F0702030302020204" pitchFamily="66" charset="0"/>
                <a:ea typeface="Times New Roman" panose="02020603050405020304" pitchFamily="18" charset="0"/>
              </a:rPr>
              <a:t> en </a:t>
            </a:r>
            <a:r>
              <a:rPr lang="de-DE" dirty="0" err="1">
                <a:latin typeface="Comic Sans MS" panose="030F0702030302020204" pitchFamily="66" charset="0"/>
                <a:ea typeface="Times New Roman" panose="02020603050405020304" pitchFamily="18" charset="0"/>
              </a:rPr>
              <a:t>dissociation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changement</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d’orientation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vitesse</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d’éxécution</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trajets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marqués</a:t>
            </a:r>
            <a:r>
              <a:rPr lang="de-DE" dirty="0">
                <a:latin typeface="Comic Sans MS" panose="030F0702030302020204" pitchFamily="66" charset="0"/>
                <a:ea typeface="Times New Roman" panose="02020603050405020304" pitchFamily="18" charset="0"/>
              </a:rPr>
              <a:t>, </a:t>
            </a:r>
            <a:r>
              <a:rPr lang="de-DE" dirty="0" err="1">
                <a:latin typeface="Comic Sans MS" panose="030F0702030302020204" pitchFamily="66" charset="0"/>
                <a:ea typeface="Times New Roman" panose="02020603050405020304" pitchFamily="18" charset="0"/>
              </a:rPr>
              <a:t>contretemps</a:t>
            </a:r>
            <a:r>
              <a:rPr lang="de-DE"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105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900"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b="1" dirty="0">
                <a:latin typeface="Comic Sans MS" panose="030F0702030302020204" pitchFamily="66" charset="0"/>
                <a:ea typeface="Times New Roman" panose="02020603050405020304" pitchFamily="18" charset="0"/>
              </a:rPr>
              <a:t> </a:t>
            </a:r>
            <a:r>
              <a:rPr lang="de-DE" b="1" dirty="0" err="1">
                <a:latin typeface="Comic Sans MS" panose="030F0702030302020204" pitchFamily="66" charset="0"/>
                <a:ea typeface="Times New Roman" panose="02020603050405020304" pitchFamily="18" charset="0"/>
              </a:rPr>
              <a:t>L’évaluation</a:t>
            </a:r>
            <a:r>
              <a:rPr lang="de-DE" b="1" dirty="0">
                <a:latin typeface="Comic Sans MS" panose="030F0702030302020204" pitchFamily="66" charset="0"/>
                <a:ea typeface="Times New Roman" panose="02020603050405020304" pitchFamily="18" charset="0"/>
              </a:rPr>
              <a:t> BEP / CAP </a:t>
            </a:r>
            <a:r>
              <a:rPr lang="de-DE" b="1" dirty="0" err="1">
                <a:latin typeface="Comic Sans MS" panose="030F0702030302020204" pitchFamily="66" charset="0"/>
                <a:ea typeface="Times New Roman" panose="02020603050405020304" pitchFamily="18" charset="0"/>
              </a:rPr>
              <a:t>est</a:t>
            </a:r>
            <a:r>
              <a:rPr lang="de-DE" b="1" dirty="0">
                <a:latin typeface="Comic Sans MS" panose="030F0702030302020204" pitchFamily="66" charset="0"/>
                <a:ea typeface="Times New Roman" panose="02020603050405020304" pitchFamily="18" charset="0"/>
              </a:rPr>
              <a:t> individuelle</a:t>
            </a:r>
            <a:endParaRPr lang="fr-FR" sz="1050" dirty="0">
              <a:latin typeface="Times New Roman" panose="02020603050405020304" pitchFamily="18" charset="0"/>
              <a:ea typeface="Times New Roman" panose="02020603050405020304" pitchFamily="18" charset="0"/>
            </a:endParaRPr>
          </a:p>
          <a:p>
            <a:pPr>
              <a:spcAft>
                <a:spcPts val="0"/>
              </a:spcAft>
            </a:pPr>
            <a:r>
              <a:rPr lang="fr-FR" sz="1050" dirty="0">
                <a:latin typeface="Times New Roman" panose="02020603050405020304" pitchFamily="18" charset="0"/>
                <a:ea typeface="Times New Roman" panose="02020603050405020304" pitchFamily="18" charset="0"/>
              </a:rPr>
              <a:t> </a:t>
            </a:r>
            <a:endParaRPr lang="fr-FR"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4845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C3C46565-9EDE-494E-8C0F-AD7337954409}"/>
              </a:ext>
            </a:extLst>
          </p:cNvPr>
          <p:cNvGraphicFramePr>
            <a:graphicFrameLocks noGrp="1"/>
          </p:cNvGraphicFramePr>
          <p:nvPr>
            <p:extLst>
              <p:ext uri="{D42A27DB-BD31-4B8C-83A1-F6EECF244321}">
                <p14:modId xmlns:p14="http://schemas.microsoft.com/office/powerpoint/2010/main" val="2069004005"/>
              </p:ext>
            </p:extLst>
          </p:nvPr>
        </p:nvGraphicFramePr>
        <p:xfrm>
          <a:off x="76201" y="1441980"/>
          <a:ext cx="11811002" cy="5348276"/>
        </p:xfrm>
        <a:graphic>
          <a:graphicData uri="http://schemas.openxmlformats.org/drawingml/2006/table">
            <a:tbl>
              <a:tblPr firstRow="1" firstCol="1" bandRow="1">
                <a:tableStyleId>{5C22544A-7EE6-4342-B048-85BDC9FD1C3A}</a:tableStyleId>
              </a:tblPr>
              <a:tblGrid>
                <a:gridCol w="1990478">
                  <a:extLst>
                    <a:ext uri="{9D8B030D-6E8A-4147-A177-3AD203B41FA5}">
                      <a16:colId xmlns:a16="http://schemas.microsoft.com/office/drawing/2014/main" val="3069340771"/>
                    </a:ext>
                  </a:extLst>
                </a:gridCol>
                <a:gridCol w="1438045">
                  <a:extLst>
                    <a:ext uri="{9D8B030D-6E8A-4147-A177-3AD203B41FA5}">
                      <a16:colId xmlns:a16="http://schemas.microsoft.com/office/drawing/2014/main" val="185401205"/>
                    </a:ext>
                  </a:extLst>
                </a:gridCol>
                <a:gridCol w="1438045">
                  <a:extLst>
                    <a:ext uri="{9D8B030D-6E8A-4147-A177-3AD203B41FA5}">
                      <a16:colId xmlns:a16="http://schemas.microsoft.com/office/drawing/2014/main" val="1533684790"/>
                    </a:ext>
                  </a:extLst>
                </a:gridCol>
                <a:gridCol w="1548061">
                  <a:extLst>
                    <a:ext uri="{9D8B030D-6E8A-4147-A177-3AD203B41FA5}">
                      <a16:colId xmlns:a16="http://schemas.microsoft.com/office/drawing/2014/main" val="274407206"/>
                    </a:ext>
                  </a:extLst>
                </a:gridCol>
                <a:gridCol w="1659642">
                  <a:extLst>
                    <a:ext uri="{9D8B030D-6E8A-4147-A177-3AD203B41FA5}">
                      <a16:colId xmlns:a16="http://schemas.microsoft.com/office/drawing/2014/main" val="1405407098"/>
                    </a:ext>
                  </a:extLst>
                </a:gridCol>
                <a:gridCol w="1659642">
                  <a:extLst>
                    <a:ext uri="{9D8B030D-6E8A-4147-A177-3AD203B41FA5}">
                      <a16:colId xmlns:a16="http://schemas.microsoft.com/office/drawing/2014/main" val="2856023349"/>
                    </a:ext>
                  </a:extLst>
                </a:gridCol>
                <a:gridCol w="1413856">
                  <a:extLst>
                    <a:ext uri="{9D8B030D-6E8A-4147-A177-3AD203B41FA5}">
                      <a16:colId xmlns:a16="http://schemas.microsoft.com/office/drawing/2014/main" val="1957215195"/>
                    </a:ext>
                  </a:extLst>
                </a:gridCol>
                <a:gridCol w="663233">
                  <a:extLst>
                    <a:ext uri="{9D8B030D-6E8A-4147-A177-3AD203B41FA5}">
                      <a16:colId xmlns:a16="http://schemas.microsoft.com/office/drawing/2014/main" val="1537875302"/>
                    </a:ext>
                  </a:extLst>
                </a:gridCol>
              </a:tblGrid>
              <a:tr h="888154">
                <a:tc rowSpan="2">
                  <a:txBody>
                    <a:bodyPr/>
                    <a:lstStyle/>
                    <a:p>
                      <a:pPr algn="ctr">
                        <a:spcAft>
                          <a:spcPts val="0"/>
                        </a:spcAft>
                      </a:pPr>
                      <a:r>
                        <a:rPr lang="fr-FR" sz="1000" kern="150">
                          <a:effectLst/>
                        </a:rPr>
                        <a:t>NOMS Prénoms</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kern="150">
                          <a:effectLst/>
                        </a:rPr>
                        <a:t>CONCEVOIR</a:t>
                      </a:r>
                    </a:p>
                    <a:p>
                      <a:pPr algn="r">
                        <a:spcAft>
                          <a:spcPts val="0"/>
                        </a:spcAft>
                      </a:pPr>
                      <a:r>
                        <a:rPr lang="fr-FR" sz="1000" kern="150">
                          <a:effectLst/>
                        </a:rPr>
                        <a:t>                                                       / 3 PTS</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gridSpan="4">
                  <a:txBody>
                    <a:bodyPr/>
                    <a:lstStyle/>
                    <a:p>
                      <a:pPr algn="ctr">
                        <a:spcAft>
                          <a:spcPts val="0"/>
                        </a:spcAft>
                      </a:pPr>
                      <a:r>
                        <a:rPr lang="fr-FR" sz="1000" kern="150">
                          <a:effectLst/>
                        </a:rPr>
                        <a:t>PRODUIRE   </a:t>
                      </a:r>
                    </a:p>
                    <a:p>
                      <a:pPr>
                        <a:spcAft>
                          <a:spcPts val="0"/>
                        </a:spcAft>
                      </a:pPr>
                      <a:r>
                        <a:rPr lang="fr-FR" sz="1000">
                          <a:effectLst/>
                        </a:rPr>
                        <a:t> </a:t>
                      </a:r>
                    </a:p>
                    <a:p>
                      <a:pPr>
                        <a:spcAft>
                          <a:spcPts val="0"/>
                        </a:spcAft>
                        <a:tabLst>
                          <a:tab pos="3621405" algn="l"/>
                        </a:tabLst>
                      </a:pPr>
                      <a:r>
                        <a:rPr lang="fr-FR" sz="1000">
                          <a:effectLst/>
                        </a:rPr>
                        <a:t>                                                                                                                / 14 PTS</a:t>
                      </a:r>
                      <a:endParaRPr lang="fr-FR" sz="1000">
                        <a:effectLst/>
                        <a:latin typeface="Times New Roman" panose="02020603050405020304" pitchFamily="18" charset="0"/>
                        <a:ea typeface="Times New Roman" panose="02020603050405020304" pitchFamily="18" charset="0"/>
                      </a:endParaRPr>
                    </a:p>
                  </a:txBody>
                  <a:tcPr marL="5135" marR="5135" marT="0" marB="0"/>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spcAft>
                          <a:spcPts val="0"/>
                        </a:spcAft>
                      </a:pPr>
                      <a:r>
                        <a:rPr lang="fr-FR" sz="1000" kern="150">
                          <a:effectLst/>
                        </a:rPr>
                        <a:t>ANALYSER</a:t>
                      </a:r>
                    </a:p>
                    <a:p>
                      <a:pPr>
                        <a:spcAft>
                          <a:spcPts val="0"/>
                        </a:spcAft>
                      </a:pPr>
                      <a:r>
                        <a:rPr lang="fr-FR" sz="1000" kern="150">
                          <a:effectLst/>
                        </a:rPr>
                        <a:t>  </a:t>
                      </a:r>
                    </a:p>
                    <a:p>
                      <a:pPr algn="ctr">
                        <a:spcAft>
                          <a:spcPts val="0"/>
                        </a:spcAft>
                      </a:pPr>
                      <a:r>
                        <a:rPr lang="fr-FR" sz="1000" kern="150">
                          <a:effectLst/>
                        </a:rPr>
                        <a:t>                      / 3 PTS</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rowSpan="2">
                  <a:txBody>
                    <a:bodyPr/>
                    <a:lstStyle/>
                    <a:p>
                      <a:pPr algn="ctr">
                        <a:spcAft>
                          <a:spcPts val="0"/>
                        </a:spcAft>
                      </a:pPr>
                      <a:r>
                        <a:rPr lang="fr-FR" sz="800" kern="150">
                          <a:effectLst/>
                        </a:rPr>
                        <a:t>NOTE</a:t>
                      </a:r>
                      <a:endParaRPr lang="fr-FR" sz="1000" kern="150">
                        <a:effectLst/>
                      </a:endParaRPr>
                    </a:p>
                    <a:p>
                      <a:pPr algn="ctr">
                        <a:spcAft>
                          <a:spcPts val="0"/>
                        </a:spcAft>
                      </a:pPr>
                      <a:r>
                        <a:rPr lang="fr-FR" sz="800" kern="150">
                          <a:effectLst/>
                        </a:rPr>
                        <a:t>/20</a:t>
                      </a:r>
                      <a:r>
                        <a:rPr lang="fr-FR" sz="1000" kern="15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p>
                    <a:p>
                      <a:pPr>
                        <a:spcAft>
                          <a:spcPts val="0"/>
                        </a:spcAft>
                      </a:pPr>
                      <a:r>
                        <a:rPr lang="fr-FR" sz="1000">
                          <a:effectLst/>
                        </a:rPr>
                        <a:t> </a:t>
                      </a:r>
                      <a:endParaRPr lang="fr-FR" sz="1000">
                        <a:effectLst/>
                        <a:latin typeface="Times New Roman" panose="02020603050405020304" pitchFamily="18" charset="0"/>
                        <a:ea typeface="Times New Roman" panose="02020603050405020304" pitchFamily="18" charset="0"/>
                      </a:endParaRPr>
                    </a:p>
                  </a:txBody>
                  <a:tcPr marL="55462" marR="55462" marT="0" marB="0"/>
                </a:tc>
                <a:extLst>
                  <a:ext uri="{0D108BD9-81ED-4DB2-BD59-A6C34878D82A}">
                    <a16:rowId xmlns:a16="http://schemas.microsoft.com/office/drawing/2014/main" val="4006811632"/>
                  </a:ext>
                </a:extLst>
              </a:tr>
              <a:tr h="1795666">
                <a:tc vMerge="1">
                  <a:txBody>
                    <a:bodyPr/>
                    <a:lstStyle/>
                    <a:p>
                      <a:endParaRPr lang="fr-FR"/>
                    </a:p>
                  </a:txBody>
                  <a:tcPr/>
                </a:tc>
                <a:tc>
                  <a:txBody>
                    <a:bodyPr/>
                    <a:lstStyle/>
                    <a:p>
                      <a:pPr algn="ctr">
                        <a:spcAft>
                          <a:spcPts val="0"/>
                        </a:spcAft>
                      </a:pPr>
                      <a:r>
                        <a:rPr lang="fr-FR" sz="1050" kern="150">
                          <a:effectLst/>
                        </a:rPr>
                        <a:t> </a:t>
                      </a:r>
                    </a:p>
                    <a:p>
                      <a:pPr algn="ctr">
                        <a:spcAft>
                          <a:spcPts val="0"/>
                        </a:spcAft>
                      </a:pPr>
                      <a:r>
                        <a:rPr lang="fr-FR" sz="1050" kern="150">
                          <a:effectLst/>
                        </a:rPr>
                        <a:t>Cohérence de l’enchainement et autonomie dans la conception</a:t>
                      </a:r>
                    </a:p>
                    <a:p>
                      <a:pPr>
                        <a:spcAft>
                          <a:spcPts val="0"/>
                        </a:spcAft>
                      </a:pPr>
                      <a:r>
                        <a:rPr lang="fr-FR" sz="1050" kern="150">
                          <a:effectLst/>
                        </a:rPr>
                        <a:t> </a:t>
                      </a:r>
                      <a:endParaRPr lang="fr-FR" sz="1050">
                        <a:effectLst/>
                      </a:endParaRPr>
                    </a:p>
                    <a:p>
                      <a:pPr algn="ctr">
                        <a:spcAft>
                          <a:spcPts val="0"/>
                        </a:spcAft>
                      </a:pPr>
                      <a:r>
                        <a:rPr lang="fr-FR" sz="1050">
                          <a:effectLst/>
                        </a:rPr>
                        <a:t>0 à 3</a:t>
                      </a:r>
                      <a:endParaRPr lang="fr-FR" sz="1050">
                        <a:effectLst/>
                        <a:latin typeface="Times New Roman" panose="02020603050405020304" pitchFamily="18" charset="0"/>
                        <a:ea typeface="Times New Roman" panose="02020603050405020304" pitchFamily="18" charset="0"/>
                      </a:endParaRPr>
                    </a:p>
                  </a:txBody>
                  <a:tcPr marL="55462" marR="55462" marT="0" marB="0"/>
                </a:tc>
                <a:tc>
                  <a:txBody>
                    <a:bodyPr/>
                    <a:lstStyle/>
                    <a:p>
                      <a:pPr marR="20955" algn="ctr">
                        <a:spcAft>
                          <a:spcPts val="0"/>
                        </a:spcAft>
                      </a:pPr>
                      <a:r>
                        <a:rPr lang="fr-FR" sz="1050">
                          <a:effectLst/>
                        </a:rPr>
                        <a:t> </a:t>
                      </a:r>
                    </a:p>
                    <a:p>
                      <a:pPr marR="20955" algn="ctr">
                        <a:spcAft>
                          <a:spcPts val="0"/>
                        </a:spcAft>
                      </a:pPr>
                      <a:r>
                        <a:rPr lang="fr-FR" sz="1050">
                          <a:effectLst/>
                        </a:rPr>
                        <a:t>FC dans la fourchette la plupart du temps</a:t>
                      </a:r>
                    </a:p>
                    <a:p>
                      <a:pPr>
                        <a:spcAft>
                          <a:spcPts val="0"/>
                        </a:spcAft>
                      </a:pPr>
                      <a:r>
                        <a:rPr lang="fr-FR" sz="1050">
                          <a:effectLst/>
                        </a:rPr>
                        <a:t> </a:t>
                      </a:r>
                    </a:p>
                    <a:p>
                      <a:pPr>
                        <a:spcAft>
                          <a:spcPts val="0"/>
                        </a:spcAft>
                      </a:pPr>
                      <a:r>
                        <a:rPr lang="fr-FR" sz="1050">
                          <a:effectLst/>
                        </a:rPr>
                        <a:t> </a:t>
                      </a:r>
                    </a:p>
                    <a:p>
                      <a:pPr algn="ctr">
                        <a:spcAft>
                          <a:spcPts val="0"/>
                        </a:spcAft>
                      </a:pPr>
                      <a:r>
                        <a:rPr lang="fr-FR" sz="1050">
                          <a:effectLst/>
                        </a:rPr>
                        <a:t>0 à 4</a:t>
                      </a:r>
                    </a:p>
                    <a:p>
                      <a:pPr algn="ctr">
                        <a:spcAft>
                          <a:spcPts val="0"/>
                        </a:spcAft>
                      </a:pPr>
                      <a:r>
                        <a:rPr lang="fr-FR" sz="1050">
                          <a:effectLst/>
                        </a:rPr>
                        <a:t> </a:t>
                      </a:r>
                      <a:endParaRPr lang="fr-FR" sz="1050">
                        <a:effectLst/>
                        <a:latin typeface="Times New Roman" panose="02020603050405020304" pitchFamily="18" charset="0"/>
                        <a:ea typeface="Times New Roman" panose="02020603050405020304" pitchFamily="18" charset="0"/>
                      </a:endParaRPr>
                    </a:p>
                  </a:txBody>
                  <a:tcPr marL="55462" marR="55462" marT="0" marB="0"/>
                </a:tc>
                <a:tc>
                  <a:txBody>
                    <a:bodyPr/>
                    <a:lstStyle/>
                    <a:p>
                      <a:pPr algn="ctr">
                        <a:spcAft>
                          <a:spcPts val="0"/>
                        </a:spcAft>
                      </a:pPr>
                      <a:r>
                        <a:rPr lang="fr-FR" sz="1050">
                          <a:effectLst/>
                        </a:rPr>
                        <a:t> </a:t>
                      </a:r>
                    </a:p>
                    <a:p>
                      <a:pPr algn="ctr">
                        <a:spcAft>
                          <a:spcPts val="0"/>
                        </a:spcAft>
                      </a:pPr>
                      <a:r>
                        <a:rPr lang="fr-FR" sz="1050">
                          <a:effectLst/>
                        </a:rPr>
                        <a:t>Sécurité maintenue tout au long de la prestation</a:t>
                      </a:r>
                    </a:p>
                    <a:p>
                      <a:pPr>
                        <a:spcAft>
                          <a:spcPts val="0"/>
                        </a:spcAft>
                      </a:pPr>
                      <a:r>
                        <a:rPr lang="fr-FR" sz="1050">
                          <a:effectLst/>
                        </a:rPr>
                        <a:t> </a:t>
                      </a:r>
                    </a:p>
                    <a:p>
                      <a:pPr>
                        <a:spcAft>
                          <a:spcPts val="0"/>
                        </a:spcAft>
                      </a:pPr>
                      <a:r>
                        <a:rPr lang="fr-FR" sz="1050">
                          <a:effectLst/>
                        </a:rPr>
                        <a:t> </a:t>
                      </a:r>
                    </a:p>
                    <a:p>
                      <a:pPr algn="ctr">
                        <a:spcAft>
                          <a:spcPts val="0"/>
                        </a:spcAft>
                      </a:pPr>
                      <a:r>
                        <a:rPr lang="fr-FR" sz="1050">
                          <a:effectLst/>
                        </a:rPr>
                        <a:t>0 à 2</a:t>
                      </a:r>
                    </a:p>
                    <a:p>
                      <a:pPr algn="ctr">
                        <a:spcAft>
                          <a:spcPts val="0"/>
                        </a:spcAft>
                      </a:pPr>
                      <a:r>
                        <a:rPr lang="fr-FR" sz="1050">
                          <a:effectLst/>
                        </a:rPr>
                        <a:t> </a:t>
                      </a:r>
                      <a:endParaRPr lang="fr-FR" sz="1050">
                        <a:effectLst/>
                        <a:latin typeface="Times New Roman" panose="02020603050405020304" pitchFamily="18" charset="0"/>
                        <a:ea typeface="Times New Roman" panose="02020603050405020304" pitchFamily="18" charset="0"/>
                      </a:endParaRPr>
                    </a:p>
                  </a:txBody>
                  <a:tcPr marL="55462" marR="55462" marT="0" marB="0"/>
                </a:tc>
                <a:tc>
                  <a:txBody>
                    <a:bodyPr/>
                    <a:lstStyle/>
                    <a:p>
                      <a:pPr algn="ctr">
                        <a:spcAft>
                          <a:spcPts val="0"/>
                        </a:spcAft>
                      </a:pPr>
                      <a:r>
                        <a:rPr lang="fr-FR" sz="1050" kern="150">
                          <a:effectLst/>
                        </a:rPr>
                        <a:t> </a:t>
                      </a:r>
                    </a:p>
                    <a:p>
                      <a:pPr algn="ctr">
                        <a:spcAft>
                          <a:spcPts val="0"/>
                        </a:spcAft>
                      </a:pPr>
                      <a:r>
                        <a:rPr lang="fr-FR" sz="1050" kern="150">
                          <a:effectLst/>
                        </a:rPr>
                        <a:t>Tonicité et/ou amplitude maintenus tout au long de la prestation</a:t>
                      </a:r>
                    </a:p>
                    <a:p>
                      <a:pPr>
                        <a:spcAft>
                          <a:spcPts val="0"/>
                        </a:spcAft>
                      </a:pPr>
                      <a:r>
                        <a:rPr lang="fr-FR" sz="1050" kern="150">
                          <a:effectLst/>
                        </a:rPr>
                        <a:t> </a:t>
                      </a:r>
                    </a:p>
                    <a:p>
                      <a:pPr algn="ctr">
                        <a:spcAft>
                          <a:spcPts val="0"/>
                        </a:spcAft>
                      </a:pPr>
                      <a:r>
                        <a:rPr lang="fr-FR" sz="1050" kern="150">
                          <a:effectLst/>
                        </a:rPr>
                        <a:t>0 à 4</a:t>
                      </a:r>
                    </a:p>
                    <a:p>
                      <a:pPr algn="ctr">
                        <a:spcAft>
                          <a:spcPts val="0"/>
                        </a:spcAft>
                      </a:pPr>
                      <a:r>
                        <a:rPr lang="fr-FR" sz="1050">
                          <a:effectLst/>
                        </a:rPr>
                        <a:t> </a:t>
                      </a:r>
                      <a:endParaRPr lang="fr-FR" sz="1050">
                        <a:effectLst/>
                        <a:latin typeface="Times New Roman" panose="02020603050405020304" pitchFamily="18" charset="0"/>
                        <a:ea typeface="Times New Roman" panose="02020603050405020304" pitchFamily="18" charset="0"/>
                      </a:endParaRPr>
                    </a:p>
                  </a:txBody>
                  <a:tcPr marL="55462" marR="55462" marT="0" marB="0"/>
                </a:tc>
                <a:tc>
                  <a:txBody>
                    <a:bodyPr/>
                    <a:lstStyle/>
                    <a:p>
                      <a:pPr algn="ctr">
                        <a:spcAft>
                          <a:spcPts val="0"/>
                        </a:spcAft>
                      </a:pPr>
                      <a:r>
                        <a:rPr lang="fr-FR" sz="1050" kern="150">
                          <a:effectLst/>
                        </a:rPr>
                        <a:t> </a:t>
                      </a:r>
                    </a:p>
                    <a:p>
                      <a:pPr algn="ctr">
                        <a:spcAft>
                          <a:spcPts val="0"/>
                        </a:spcAft>
                      </a:pPr>
                      <a:r>
                        <a:rPr lang="fr-FR" sz="1050" kern="150">
                          <a:effectLst/>
                        </a:rPr>
                        <a:t>Continuité assurée, enchainement mémorisé</a:t>
                      </a:r>
                    </a:p>
                    <a:p>
                      <a:pPr algn="ctr">
                        <a:spcAft>
                          <a:spcPts val="0"/>
                        </a:spcAft>
                      </a:pPr>
                      <a:r>
                        <a:rPr lang="fr-FR" sz="1050" kern="150">
                          <a:effectLst/>
                        </a:rPr>
                        <a:t> </a:t>
                      </a:r>
                    </a:p>
                    <a:p>
                      <a:pPr>
                        <a:spcAft>
                          <a:spcPts val="0"/>
                        </a:spcAft>
                      </a:pPr>
                      <a:r>
                        <a:rPr lang="fr-FR" sz="1050">
                          <a:effectLst/>
                        </a:rPr>
                        <a:t> </a:t>
                      </a:r>
                    </a:p>
                    <a:p>
                      <a:pPr algn="ctr">
                        <a:spcAft>
                          <a:spcPts val="0"/>
                        </a:spcAft>
                      </a:pPr>
                      <a:r>
                        <a:rPr lang="fr-FR" sz="1050" kern="150">
                          <a:effectLst/>
                        </a:rPr>
                        <a:t>0 à 4</a:t>
                      </a:r>
                    </a:p>
                    <a:p>
                      <a:pPr algn="ctr">
                        <a:spcAft>
                          <a:spcPts val="0"/>
                        </a:spcAft>
                      </a:pPr>
                      <a:r>
                        <a:rPr lang="fr-FR" sz="1050">
                          <a:effectLst/>
                        </a:rPr>
                        <a:t> </a:t>
                      </a:r>
                    </a:p>
                    <a:p>
                      <a:pPr>
                        <a:spcAft>
                          <a:spcPts val="0"/>
                        </a:spcAft>
                      </a:pPr>
                      <a:r>
                        <a:rPr lang="fr-FR" sz="1050" kern="150">
                          <a:effectLst/>
                        </a:rPr>
                        <a:t> </a:t>
                      </a:r>
                      <a:endParaRPr lang="fr-FR" sz="1050">
                        <a:effectLst/>
                        <a:latin typeface="Times New Roman" panose="02020603050405020304" pitchFamily="18" charset="0"/>
                        <a:ea typeface="Times New Roman" panose="02020603050405020304" pitchFamily="18" charset="0"/>
                      </a:endParaRPr>
                    </a:p>
                  </a:txBody>
                  <a:tcPr marL="55462" marR="55462" marT="0" marB="0"/>
                </a:tc>
                <a:tc>
                  <a:txBody>
                    <a:bodyPr/>
                    <a:lstStyle/>
                    <a:p>
                      <a:pPr algn="ctr">
                        <a:spcAft>
                          <a:spcPts val="0"/>
                        </a:spcAft>
                      </a:pPr>
                      <a:r>
                        <a:rPr lang="fr-FR" sz="1050" kern="150" dirty="0">
                          <a:effectLst/>
                        </a:rPr>
                        <a:t> </a:t>
                      </a:r>
                    </a:p>
                    <a:p>
                      <a:pPr algn="ctr">
                        <a:spcAft>
                          <a:spcPts val="0"/>
                        </a:spcAft>
                      </a:pPr>
                      <a:r>
                        <a:rPr lang="fr-FR" sz="1050" dirty="0">
                          <a:effectLst/>
                        </a:rPr>
                        <a:t>Bilan justifié (choix paramètres et ressentis) sur une fiche</a:t>
                      </a:r>
                    </a:p>
                    <a:p>
                      <a:pPr algn="ctr">
                        <a:spcAft>
                          <a:spcPts val="0"/>
                        </a:spcAft>
                      </a:pPr>
                      <a:r>
                        <a:rPr lang="fr-FR" sz="1050" dirty="0">
                          <a:effectLst/>
                        </a:rPr>
                        <a:t> </a:t>
                      </a:r>
                    </a:p>
                    <a:p>
                      <a:pPr>
                        <a:spcAft>
                          <a:spcPts val="0"/>
                        </a:spcAft>
                      </a:pPr>
                      <a:r>
                        <a:rPr lang="fr-FR" sz="1050" dirty="0">
                          <a:effectLst/>
                        </a:rPr>
                        <a:t> </a:t>
                      </a:r>
                    </a:p>
                    <a:p>
                      <a:pPr algn="ctr">
                        <a:spcAft>
                          <a:spcPts val="0"/>
                        </a:spcAft>
                      </a:pPr>
                      <a:r>
                        <a:rPr lang="fr-FR" sz="1050" dirty="0">
                          <a:effectLst/>
                        </a:rPr>
                        <a:t>0 à 3</a:t>
                      </a:r>
                      <a:endParaRPr lang="fr-FR" sz="1050" dirty="0">
                        <a:effectLst/>
                        <a:latin typeface="Times New Roman" panose="02020603050405020304" pitchFamily="18" charset="0"/>
                        <a:ea typeface="Times New Roman" panose="02020603050405020304" pitchFamily="18" charset="0"/>
                      </a:endParaRPr>
                    </a:p>
                  </a:txBody>
                  <a:tcPr marL="55462" marR="55462" marT="0" marB="0"/>
                </a:tc>
                <a:tc vMerge="1">
                  <a:txBody>
                    <a:bodyPr/>
                    <a:lstStyle/>
                    <a:p>
                      <a:endParaRPr lang="fr-FR"/>
                    </a:p>
                  </a:txBody>
                  <a:tcPr/>
                </a:tc>
                <a:extLst>
                  <a:ext uri="{0D108BD9-81ED-4DB2-BD59-A6C34878D82A}">
                    <a16:rowId xmlns:a16="http://schemas.microsoft.com/office/drawing/2014/main" val="310468931"/>
                  </a:ext>
                </a:extLst>
              </a:tr>
              <a:tr h="444076">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5462" marR="55462"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extLst>
                  <a:ext uri="{0D108BD9-81ED-4DB2-BD59-A6C34878D82A}">
                    <a16:rowId xmlns:a16="http://schemas.microsoft.com/office/drawing/2014/main" val="3520902851"/>
                  </a:ext>
                </a:extLst>
              </a:tr>
              <a:tr h="444076">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5462" marR="55462"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extLst>
                  <a:ext uri="{0D108BD9-81ED-4DB2-BD59-A6C34878D82A}">
                    <a16:rowId xmlns:a16="http://schemas.microsoft.com/office/drawing/2014/main" val="510460420"/>
                  </a:ext>
                </a:extLst>
              </a:tr>
              <a:tr h="444076">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5462" marR="55462"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extLst>
                  <a:ext uri="{0D108BD9-81ED-4DB2-BD59-A6C34878D82A}">
                    <a16:rowId xmlns:a16="http://schemas.microsoft.com/office/drawing/2014/main" val="904741524"/>
                  </a:ext>
                </a:extLst>
              </a:tr>
              <a:tr h="444076">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5462" marR="55462"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extLst>
                  <a:ext uri="{0D108BD9-81ED-4DB2-BD59-A6C34878D82A}">
                    <a16:rowId xmlns:a16="http://schemas.microsoft.com/office/drawing/2014/main" val="2616000093"/>
                  </a:ext>
                </a:extLst>
              </a:tr>
              <a:tr h="444076">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5462" marR="55462"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extLst>
                  <a:ext uri="{0D108BD9-81ED-4DB2-BD59-A6C34878D82A}">
                    <a16:rowId xmlns:a16="http://schemas.microsoft.com/office/drawing/2014/main" val="2654668466"/>
                  </a:ext>
                </a:extLst>
              </a:tr>
              <a:tr h="444076">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5462" marR="55462"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135" marR="5135"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tc>
                  <a:txBody>
                    <a:bodyPr/>
                    <a:lstStyle/>
                    <a:p>
                      <a:pPr algn="ctr">
                        <a:spcAft>
                          <a:spcPts val="0"/>
                        </a:spcAft>
                      </a:pPr>
                      <a:r>
                        <a:rPr lang="fr-FR" sz="1000" u="none" strike="noStrike" kern="150" dirty="0">
                          <a:effectLst/>
                        </a:rPr>
                        <a:t> </a:t>
                      </a:r>
                      <a:endParaRPr lang="fr-FR" sz="1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55462" marR="55462" marT="0" marB="0"/>
                </a:tc>
                <a:extLst>
                  <a:ext uri="{0D108BD9-81ED-4DB2-BD59-A6C34878D82A}">
                    <a16:rowId xmlns:a16="http://schemas.microsoft.com/office/drawing/2014/main" val="3263195141"/>
                  </a:ext>
                </a:extLst>
              </a:tr>
            </a:tbl>
          </a:graphicData>
        </a:graphic>
      </p:graphicFrame>
      <p:sp>
        <p:nvSpPr>
          <p:cNvPr id="3" name="WordArt 1">
            <a:extLst>
              <a:ext uri="{FF2B5EF4-FFF2-40B4-BE49-F238E27FC236}">
                <a16:creationId xmlns:a16="http://schemas.microsoft.com/office/drawing/2014/main" id="{56775F6E-E888-42A8-B9D3-A6FCB036E655}"/>
              </a:ext>
            </a:extLst>
          </p:cNvPr>
          <p:cNvSpPr>
            <a:spLocks noChangeArrowheads="1" noChangeShapeType="1" noTextEdit="1"/>
          </p:cNvSpPr>
          <p:nvPr/>
        </p:nvSpPr>
        <p:spPr bwMode="auto">
          <a:xfrm>
            <a:off x="790046" y="200554"/>
            <a:ext cx="5478462"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l" rtl="0">
              <a:buNone/>
            </a:pPr>
            <a:r>
              <a:rPr lang="en-US" sz="1800" spc="0" dirty="0">
                <a:ln>
                  <a:noFill/>
                </a:ln>
                <a:gradFill rotWithShape="0">
                  <a:gsLst>
                    <a:gs pos="0">
                      <a:srgbClr val="FFFF00"/>
                    </a:gs>
                    <a:gs pos="100000">
                      <a:srgbClr val="FF9933"/>
                    </a:gs>
                  </a:gsLst>
                  <a:path path="rect">
                    <a:fillToRect l="50000" t="50000" r="50000" b="50000"/>
                  </a:path>
                </a:gradFill>
                <a:effectLst>
                  <a:outerShdw dist="35924" dir="2700000" algn="tl" rotWithShape="0">
                    <a:srgbClr val="C0C0C0">
                      <a:alpha val="79999"/>
                    </a:srgbClr>
                  </a:outerShdw>
                </a:effectLst>
                <a:latin typeface="Impact" panose="020B0806030902050204" pitchFamily="34" charset="0"/>
              </a:rPr>
              <a:t>STEP   CAP / BEP   N3    (CP5) </a:t>
            </a:r>
            <a:endParaRPr lang="fr-FR" sz="1800" spc="0" dirty="0">
              <a:ln>
                <a:noFill/>
              </a:ln>
              <a:gradFill rotWithShape="0">
                <a:gsLst>
                  <a:gs pos="0">
                    <a:srgbClr val="FFFF00"/>
                  </a:gs>
                  <a:gs pos="100000">
                    <a:srgbClr val="FF9933"/>
                  </a:gs>
                </a:gsLst>
                <a:path path="rect">
                  <a:fillToRect l="50000" t="50000" r="50000" b="50000"/>
                </a:path>
              </a:gradFill>
              <a:effectLst>
                <a:outerShdw dist="35924" dir="2700000" algn="tl" rotWithShape="0">
                  <a:srgbClr val="C0C0C0">
                    <a:alpha val="79999"/>
                  </a:srgbClr>
                </a:outerShdw>
              </a:effectLst>
              <a:latin typeface="Impact" panose="020B0806030902050204" pitchFamily="34" charset="0"/>
            </a:endParaRPr>
          </a:p>
        </p:txBody>
      </p:sp>
      <p:pic>
        <p:nvPicPr>
          <p:cNvPr id="4097" name="Picture 1">
            <a:extLst>
              <a:ext uri="{FF2B5EF4-FFF2-40B4-BE49-F238E27FC236}">
                <a16:creationId xmlns:a16="http://schemas.microsoft.com/office/drawing/2014/main" id="{4AD67B19-0B3E-49C5-8A07-D49DA3C04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3966" y="200554"/>
            <a:ext cx="815975" cy="1241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BD8B78E-13ED-4C57-A904-EEC568322F54}"/>
              </a:ext>
            </a:extLst>
          </p:cNvPr>
          <p:cNvSpPr>
            <a:spLocks noChangeArrowheads="1"/>
          </p:cNvSpPr>
          <p:nvPr/>
        </p:nvSpPr>
        <p:spPr bwMode="auto">
          <a:xfrm>
            <a:off x="2373313" y="230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2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Helvetica" panose="020B0604020202020204" pitchFamily="34" charset="0"/>
              </a:rPr>
              <a:t>                                                 </a:t>
            </a: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D51E0FB-FFB4-4F69-A66F-3D94FAF61429}"/>
              </a:ext>
            </a:extLst>
          </p:cNvPr>
          <p:cNvSpPr>
            <a:spLocks noChangeArrowheads="1"/>
          </p:cNvSpPr>
          <p:nvPr/>
        </p:nvSpPr>
        <p:spPr bwMode="auto">
          <a:xfrm>
            <a:off x="2373313" y="3328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6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fr-FR" altLang="zh-CN"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9FE7239-65FA-4969-8FE1-FFFE1B28A7FC}"/>
              </a:ext>
            </a:extLst>
          </p:cNvPr>
          <p:cNvSpPr>
            <a:spLocks noChangeArrowheads="1"/>
          </p:cNvSpPr>
          <p:nvPr/>
        </p:nvSpPr>
        <p:spPr bwMode="auto">
          <a:xfrm>
            <a:off x="172508" y="1243013"/>
            <a:ext cx="12192000" cy="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21088" algn="l"/>
              </a:tabLst>
              <a:defRPr>
                <a:solidFill>
                  <a:schemeClr val="tx1"/>
                </a:solidFill>
                <a:latin typeface="Arial" panose="020B0604020202020204" pitchFamily="34" charset="0"/>
              </a:defRPr>
            </a:lvl1pPr>
            <a:lvl2pPr eaLnBrk="0" fontAlgn="base" hangingPunct="0">
              <a:spcBef>
                <a:spcPct val="0"/>
              </a:spcBef>
              <a:spcAft>
                <a:spcPct val="0"/>
              </a:spcAft>
              <a:tabLst>
                <a:tab pos="3621088" algn="l"/>
              </a:tabLst>
              <a:defRPr>
                <a:solidFill>
                  <a:schemeClr val="tx1"/>
                </a:solidFill>
                <a:latin typeface="Arial" panose="020B0604020202020204" pitchFamily="34" charset="0"/>
              </a:defRPr>
            </a:lvl2pPr>
            <a:lvl3pPr eaLnBrk="0" fontAlgn="base" hangingPunct="0">
              <a:spcBef>
                <a:spcPct val="0"/>
              </a:spcBef>
              <a:spcAft>
                <a:spcPct val="0"/>
              </a:spcAft>
              <a:tabLst>
                <a:tab pos="3621088" algn="l"/>
              </a:tabLst>
              <a:defRPr>
                <a:solidFill>
                  <a:schemeClr val="tx1"/>
                </a:solidFill>
                <a:latin typeface="Arial" panose="020B0604020202020204" pitchFamily="34" charset="0"/>
              </a:defRPr>
            </a:lvl3pPr>
            <a:lvl4pPr eaLnBrk="0" fontAlgn="base" hangingPunct="0">
              <a:spcBef>
                <a:spcPct val="0"/>
              </a:spcBef>
              <a:spcAft>
                <a:spcPct val="0"/>
              </a:spcAft>
              <a:tabLst>
                <a:tab pos="3621088" algn="l"/>
              </a:tabLst>
              <a:defRPr>
                <a:solidFill>
                  <a:schemeClr val="tx1"/>
                </a:solidFill>
                <a:latin typeface="Arial" panose="020B0604020202020204" pitchFamily="34" charset="0"/>
              </a:defRPr>
            </a:lvl4pPr>
            <a:lvl5pPr eaLnBrk="0" fontAlgn="base" hangingPunct="0">
              <a:spcBef>
                <a:spcPct val="0"/>
              </a:spcBef>
              <a:spcAft>
                <a:spcPct val="0"/>
              </a:spcAft>
              <a:tabLst>
                <a:tab pos="3621088" algn="l"/>
              </a:tabLst>
              <a:defRPr>
                <a:solidFill>
                  <a:schemeClr val="tx1"/>
                </a:solidFill>
                <a:latin typeface="Arial" panose="020B0604020202020204" pitchFamily="34" charset="0"/>
              </a:defRPr>
            </a:lvl5pPr>
            <a:lvl6pPr eaLnBrk="0" fontAlgn="base" hangingPunct="0">
              <a:spcBef>
                <a:spcPct val="0"/>
              </a:spcBef>
              <a:spcAft>
                <a:spcPct val="0"/>
              </a:spcAft>
              <a:tabLst>
                <a:tab pos="3621088" algn="l"/>
              </a:tabLst>
              <a:defRPr>
                <a:solidFill>
                  <a:schemeClr val="tx1"/>
                </a:solidFill>
                <a:latin typeface="Arial" panose="020B0604020202020204" pitchFamily="34" charset="0"/>
              </a:defRPr>
            </a:lvl6pPr>
            <a:lvl7pPr eaLnBrk="0" fontAlgn="base" hangingPunct="0">
              <a:spcBef>
                <a:spcPct val="0"/>
              </a:spcBef>
              <a:spcAft>
                <a:spcPct val="0"/>
              </a:spcAft>
              <a:tabLst>
                <a:tab pos="3621088" algn="l"/>
              </a:tabLst>
              <a:defRPr>
                <a:solidFill>
                  <a:schemeClr val="tx1"/>
                </a:solidFill>
                <a:latin typeface="Arial" panose="020B0604020202020204" pitchFamily="34" charset="0"/>
              </a:defRPr>
            </a:lvl7pPr>
            <a:lvl8pPr eaLnBrk="0" fontAlgn="base" hangingPunct="0">
              <a:spcBef>
                <a:spcPct val="0"/>
              </a:spcBef>
              <a:spcAft>
                <a:spcPct val="0"/>
              </a:spcAft>
              <a:tabLst>
                <a:tab pos="3621088" algn="l"/>
              </a:tabLst>
              <a:defRPr>
                <a:solidFill>
                  <a:schemeClr val="tx1"/>
                </a:solidFill>
                <a:latin typeface="Arial" panose="020B0604020202020204" pitchFamily="34" charset="0"/>
              </a:defRPr>
            </a:lvl8pPr>
            <a:lvl9pPr eaLnBrk="0" fontAlgn="base" hangingPunct="0">
              <a:spcBef>
                <a:spcPct val="0"/>
              </a:spcBef>
              <a:spcAft>
                <a:spcPct val="0"/>
              </a:spcAft>
              <a:tabLst>
                <a:tab pos="36210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21088" algn="l"/>
              </a:tabLst>
            </a:pPr>
            <a:r>
              <a:rPr kumimoji="0" lang="fr-FR" altLang="fr-FR" sz="1600" b="1" i="0" u="sng" strike="noStrike" cap="none" normalizeH="0" baseline="0" dirty="0">
                <a:ln>
                  <a:noFill/>
                </a:ln>
                <a:solidFill>
                  <a:srgbClr val="FF0000"/>
                </a:solidFill>
                <a:effectLst/>
                <a:ea typeface="Times New Roman" panose="02020603050405020304" pitchFamily="18" charset="0"/>
              </a:rPr>
              <a:t>OBJECTIF CHOISI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21088" algn="l"/>
              </a:tabLst>
            </a:pPr>
            <a:r>
              <a:rPr kumimoji="0" lang="fr-FR" altLang="fr-F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CLASSE :                SERIES et REPETITIONS :                                                      </a:t>
            </a:r>
            <a:r>
              <a:rPr kumimoji="0" lang="fr-FR" altLang="fr-FR" sz="16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fr-FR" altLang="fr-FR"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DATE :       /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21088"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36447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191E723-CA42-474B-B8F7-1BC70EFC1017}"/>
              </a:ext>
            </a:extLst>
          </p:cNvPr>
          <p:cNvGraphicFramePr>
            <a:graphicFrameLocks noGrp="1"/>
          </p:cNvGraphicFramePr>
          <p:nvPr>
            <p:extLst>
              <p:ext uri="{D42A27DB-BD31-4B8C-83A1-F6EECF244321}">
                <p14:modId xmlns:p14="http://schemas.microsoft.com/office/powerpoint/2010/main" val="1332983628"/>
              </p:ext>
            </p:extLst>
          </p:nvPr>
        </p:nvGraphicFramePr>
        <p:xfrm>
          <a:off x="254000" y="836317"/>
          <a:ext cx="11684000" cy="5998628"/>
        </p:xfrm>
        <a:graphic>
          <a:graphicData uri="http://schemas.openxmlformats.org/drawingml/2006/table">
            <a:tbl>
              <a:tblPr firstRow="1" firstCol="1" bandRow="1" bandCol="1">
                <a:tableStyleId>{5C22544A-7EE6-4342-B048-85BDC9FD1C3A}</a:tableStyleId>
              </a:tblPr>
              <a:tblGrid>
                <a:gridCol w="2744082">
                  <a:extLst>
                    <a:ext uri="{9D8B030D-6E8A-4147-A177-3AD203B41FA5}">
                      <a16:colId xmlns:a16="http://schemas.microsoft.com/office/drawing/2014/main" val="2281330122"/>
                    </a:ext>
                  </a:extLst>
                </a:gridCol>
                <a:gridCol w="161529">
                  <a:extLst>
                    <a:ext uri="{9D8B030D-6E8A-4147-A177-3AD203B41FA5}">
                      <a16:colId xmlns:a16="http://schemas.microsoft.com/office/drawing/2014/main" val="1663428512"/>
                    </a:ext>
                  </a:extLst>
                </a:gridCol>
                <a:gridCol w="6131223">
                  <a:extLst>
                    <a:ext uri="{9D8B030D-6E8A-4147-A177-3AD203B41FA5}">
                      <a16:colId xmlns:a16="http://schemas.microsoft.com/office/drawing/2014/main" val="3801069852"/>
                    </a:ext>
                  </a:extLst>
                </a:gridCol>
                <a:gridCol w="2647166">
                  <a:extLst>
                    <a:ext uri="{9D8B030D-6E8A-4147-A177-3AD203B41FA5}">
                      <a16:colId xmlns:a16="http://schemas.microsoft.com/office/drawing/2014/main" val="543346796"/>
                    </a:ext>
                  </a:extLst>
                </a:gridCol>
              </a:tblGrid>
              <a:tr h="515462">
                <a:tc gridSpan="4">
                  <a:txBody>
                    <a:bodyPr/>
                    <a:lstStyle/>
                    <a:p>
                      <a:pPr algn="ctr">
                        <a:spcAft>
                          <a:spcPts val="0"/>
                        </a:spcAft>
                      </a:pPr>
                      <a:r>
                        <a:rPr lang="fr-FR" sz="600">
                          <a:effectLst/>
                        </a:rPr>
                        <a:t> </a:t>
                      </a:r>
                      <a:endParaRPr lang="fr-FR" sz="900">
                        <a:effectLst/>
                      </a:endParaRPr>
                    </a:p>
                    <a:p>
                      <a:pPr algn="ctr">
                        <a:spcAft>
                          <a:spcPts val="0"/>
                        </a:spcAft>
                      </a:pPr>
                      <a:r>
                        <a:rPr lang="fr-FR" sz="900">
                          <a:effectLst/>
                        </a:rPr>
                        <a:t>ANALYSE de la PRESTATION</a:t>
                      </a:r>
                    </a:p>
                    <a:p>
                      <a:pPr algn="ctr">
                        <a:spcAft>
                          <a:spcPts val="0"/>
                        </a:spcAft>
                      </a:pPr>
                      <a:r>
                        <a:rPr lang="fr-FR" sz="600">
                          <a:effectLst/>
                        </a:rPr>
                        <a:t> </a:t>
                      </a:r>
                      <a:endParaRPr lang="fr-FR" sz="900">
                        <a:effectLst/>
                        <a:latin typeface="Times New Roman" panose="02020603050405020304" pitchFamily="18" charset="0"/>
                        <a:ea typeface="Times New Roman" panose="02020603050405020304" pitchFamily="18" charset="0"/>
                      </a:endParaRPr>
                    </a:p>
                  </a:txBody>
                  <a:tcPr marL="49075" marR="49075"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94227997"/>
                  </a:ext>
                </a:extLst>
              </a:tr>
              <a:tr h="5007345">
                <a:tc gridSpan="2">
                  <a:txBody>
                    <a:bodyPr/>
                    <a:lstStyle/>
                    <a:p>
                      <a:pPr>
                        <a:spcAft>
                          <a:spcPts val="0"/>
                        </a:spcAft>
                      </a:pPr>
                      <a:r>
                        <a:rPr lang="fr-FR" sz="1400" dirty="0">
                          <a:effectLst/>
                        </a:rPr>
                        <a:t>Quel est le nom de ton objectif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Quels paramètres as-tu utilisé pour varier l’intensité de ton effort (hauteur step, pas complexes, lests, sursauts…)?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pourquoi ?</a:t>
                      </a:r>
                    </a:p>
                    <a:p>
                      <a:pPr>
                        <a:spcAft>
                          <a:spcPts val="0"/>
                        </a:spcAft>
                      </a:pPr>
                      <a:r>
                        <a:rPr lang="fr-FR" sz="1100" dirty="0">
                          <a:effectLst/>
                        </a:rPr>
                        <a:t> </a:t>
                      </a:r>
                      <a:endParaRPr lang="fr-FR" sz="900" dirty="0">
                        <a:effectLst/>
                      </a:endParaRPr>
                    </a:p>
                    <a:p>
                      <a:pPr>
                        <a:spcAft>
                          <a:spcPts val="0"/>
                        </a:spcAft>
                      </a:pPr>
                      <a:r>
                        <a:rPr lang="fr-FR" sz="1100" dirty="0">
                          <a:effectLst/>
                        </a:rPr>
                        <a:t> </a:t>
                      </a:r>
                      <a:endParaRPr lang="fr-FR" sz="900" dirty="0">
                        <a:effectLst/>
                      </a:endParaRPr>
                    </a:p>
                    <a:p>
                      <a:pPr>
                        <a:spcAft>
                          <a:spcPts val="0"/>
                        </a:spcAft>
                      </a:pPr>
                      <a:r>
                        <a:rPr lang="fr-FR" sz="1100" dirty="0">
                          <a:effectLst/>
                        </a:rPr>
                        <a:t> </a:t>
                      </a:r>
                      <a:endParaRPr lang="fr-FR" sz="900" dirty="0">
                        <a:effectLst/>
                      </a:endParaRPr>
                    </a:p>
                    <a:p>
                      <a:pPr>
                        <a:spcAft>
                          <a:spcPts val="0"/>
                        </a:spcAft>
                      </a:pPr>
                      <a:r>
                        <a:rPr lang="fr-FR" sz="1100" dirty="0">
                          <a:effectLst/>
                        </a:rPr>
                        <a:t> </a:t>
                      </a:r>
                      <a:endParaRPr lang="fr-FR" sz="900" dirty="0">
                        <a:effectLst/>
                      </a:endParaRPr>
                    </a:p>
                    <a:p>
                      <a:pPr>
                        <a:spcAft>
                          <a:spcPts val="0"/>
                        </a:spcAft>
                      </a:pPr>
                      <a:r>
                        <a:rPr lang="fr-FR" sz="700" dirty="0">
                          <a:effectLst/>
                        </a:rPr>
                        <a:t>                          </a:t>
                      </a:r>
                      <a:endParaRPr lang="fr-FR" sz="900" dirty="0">
                        <a:effectLst/>
                        <a:latin typeface="Times New Roman" panose="02020603050405020304" pitchFamily="18" charset="0"/>
                        <a:ea typeface="Times New Roman" panose="02020603050405020304" pitchFamily="18" charset="0"/>
                      </a:endParaRPr>
                    </a:p>
                  </a:txBody>
                  <a:tcPr marL="49075" marR="49075" marT="0" marB="0"/>
                </a:tc>
                <a:tc hMerge="1">
                  <a:txBody>
                    <a:bodyPr/>
                    <a:lstStyle/>
                    <a:p>
                      <a:endParaRPr lang="fr-FR"/>
                    </a:p>
                  </a:txBody>
                  <a:tcPr/>
                </a:tc>
                <a:tc gridSpan="2">
                  <a:txBody>
                    <a:bodyPr/>
                    <a:lstStyle/>
                    <a:p>
                      <a:pPr algn="ctr">
                        <a:spcAft>
                          <a:spcPts val="0"/>
                        </a:spcAft>
                      </a:pPr>
                      <a:r>
                        <a:rPr lang="fr-FR" sz="1400" dirty="0">
                          <a:effectLst/>
                        </a:rPr>
                        <a:t>Ta prestation est-elle réussie ? Pourquoi ?</a:t>
                      </a:r>
                    </a:p>
                    <a:p>
                      <a:pPr>
                        <a:spcAft>
                          <a:spcPts val="0"/>
                        </a:spcAft>
                      </a:pPr>
                      <a:r>
                        <a:rPr lang="fr-FR" sz="1400" dirty="0">
                          <a:effectLst/>
                        </a:rPr>
                        <a:t> </a:t>
                      </a: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endParaRPr>
                    </a:p>
                    <a:p>
                      <a:pPr>
                        <a:spcAft>
                          <a:spcPts val="0"/>
                        </a:spcAft>
                      </a:pPr>
                      <a:r>
                        <a:rPr lang="fr-FR" sz="700" kern="150" dirty="0">
                          <a:effectLst/>
                        </a:rPr>
                        <a:t> </a:t>
                      </a:r>
                      <a:endParaRPr lang="fr-FR" sz="9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9075" marR="49075" marT="0" marB="0"/>
                </a:tc>
                <a:tc hMerge="1">
                  <a:txBody>
                    <a:bodyPr/>
                    <a:lstStyle/>
                    <a:p>
                      <a:endParaRPr lang="fr-FR"/>
                    </a:p>
                  </a:txBody>
                  <a:tcPr/>
                </a:tc>
                <a:extLst>
                  <a:ext uri="{0D108BD9-81ED-4DB2-BD59-A6C34878D82A}">
                    <a16:rowId xmlns:a16="http://schemas.microsoft.com/office/drawing/2014/main" val="1338745112"/>
                  </a:ext>
                </a:extLst>
              </a:tr>
              <a:tr h="254908">
                <a:tc gridSpan="2">
                  <a:txBody>
                    <a:bodyPr/>
                    <a:lstStyle/>
                    <a:p>
                      <a:pPr algn="ctr">
                        <a:spcAft>
                          <a:spcPts val="0"/>
                        </a:spcAft>
                      </a:pPr>
                      <a:r>
                        <a:rPr lang="fr-FR" sz="1200" dirty="0">
                          <a:effectLst/>
                        </a:rPr>
                        <a:t>/1 point</a:t>
                      </a:r>
                      <a:endParaRPr lang="fr-FR" sz="1200" dirty="0">
                        <a:effectLst/>
                        <a:latin typeface="Times New Roman" panose="02020603050405020304" pitchFamily="18" charset="0"/>
                        <a:ea typeface="Times New Roman" panose="02020603050405020304" pitchFamily="18" charset="0"/>
                      </a:endParaRPr>
                    </a:p>
                  </a:txBody>
                  <a:tcPr marL="49075" marR="49075" marT="0" marB="0"/>
                </a:tc>
                <a:tc hMerge="1">
                  <a:txBody>
                    <a:bodyPr/>
                    <a:lstStyle/>
                    <a:p>
                      <a:endParaRPr lang="fr-FR"/>
                    </a:p>
                  </a:txBody>
                  <a:tcPr/>
                </a:tc>
                <a:tc>
                  <a:txBody>
                    <a:bodyPr/>
                    <a:lstStyle/>
                    <a:p>
                      <a:pPr algn="ctr">
                        <a:spcAft>
                          <a:spcPts val="0"/>
                        </a:spcAft>
                      </a:pPr>
                      <a:r>
                        <a:rPr lang="fr-FR" sz="1200" dirty="0">
                          <a:effectLst/>
                        </a:rPr>
                        <a:t>/2 point</a:t>
                      </a:r>
                      <a:endParaRPr lang="fr-FR" sz="1200" dirty="0">
                        <a:effectLst/>
                        <a:latin typeface="Times New Roman" panose="02020603050405020304" pitchFamily="18" charset="0"/>
                        <a:ea typeface="Times New Roman" panose="02020603050405020304" pitchFamily="18" charset="0"/>
                      </a:endParaRPr>
                    </a:p>
                  </a:txBody>
                  <a:tcPr marL="49075" marR="49075" marT="0" marB="0"/>
                </a:tc>
                <a:tc>
                  <a:txBody>
                    <a:bodyPr/>
                    <a:lstStyle/>
                    <a:p>
                      <a:pPr algn="r">
                        <a:spcAft>
                          <a:spcPts val="0"/>
                        </a:spcAft>
                      </a:pPr>
                      <a:r>
                        <a:rPr lang="fr-FR" sz="1200" dirty="0">
                          <a:effectLst/>
                        </a:rPr>
                        <a:t>NOTE  /3 pts</a:t>
                      </a:r>
                      <a:endParaRPr lang="fr-FR" sz="1200" dirty="0">
                        <a:effectLst/>
                        <a:latin typeface="Times New Roman" panose="02020603050405020304" pitchFamily="18" charset="0"/>
                        <a:ea typeface="Times New Roman" panose="02020603050405020304" pitchFamily="18" charset="0"/>
                      </a:endParaRPr>
                    </a:p>
                  </a:txBody>
                  <a:tcPr marL="49075" marR="49075" marT="0" marB="0"/>
                </a:tc>
                <a:extLst>
                  <a:ext uri="{0D108BD9-81ED-4DB2-BD59-A6C34878D82A}">
                    <a16:rowId xmlns:a16="http://schemas.microsoft.com/office/drawing/2014/main" val="2509533924"/>
                  </a:ext>
                </a:extLst>
              </a:tr>
              <a:tr h="220913">
                <a:tc>
                  <a:txBody>
                    <a:bodyPr/>
                    <a:lstStyle/>
                    <a:p>
                      <a:pPr algn="ctr">
                        <a:spcAft>
                          <a:spcPts val="0"/>
                        </a:spcAft>
                      </a:pPr>
                      <a:r>
                        <a:rPr lang="fr-FR" sz="1200" dirty="0">
                          <a:effectLst/>
                        </a:rPr>
                        <a:t>TOTAL      /6 pts</a:t>
                      </a:r>
                      <a:endParaRPr lang="fr-FR" sz="1200" dirty="0">
                        <a:effectLst/>
                        <a:latin typeface="Times New Roman" panose="02020603050405020304" pitchFamily="18" charset="0"/>
                        <a:ea typeface="Times New Roman" panose="02020603050405020304" pitchFamily="18" charset="0"/>
                      </a:endParaRPr>
                    </a:p>
                  </a:txBody>
                  <a:tcPr marL="49075" marR="49075" marT="0" marB="0"/>
                </a:tc>
                <a:tc gridSpan="3">
                  <a:txBody>
                    <a:bodyPr/>
                    <a:lstStyle/>
                    <a:p>
                      <a:pPr>
                        <a:spcAft>
                          <a:spcPts val="0"/>
                        </a:spcAft>
                      </a:pPr>
                      <a:r>
                        <a:rPr lang="fr-FR" sz="1200" dirty="0">
                          <a:effectLst/>
                        </a:rPr>
                        <a:t> </a:t>
                      </a:r>
                      <a:endParaRPr lang="fr-FR" sz="1200" dirty="0">
                        <a:effectLst/>
                        <a:latin typeface="Times New Roman" panose="02020603050405020304" pitchFamily="18" charset="0"/>
                        <a:ea typeface="Times New Roman" panose="02020603050405020304" pitchFamily="18" charset="0"/>
                      </a:endParaRPr>
                    </a:p>
                  </a:txBody>
                  <a:tcPr marL="0" marR="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39946341"/>
                  </a:ext>
                </a:extLst>
              </a:tr>
            </a:tbl>
          </a:graphicData>
        </a:graphic>
      </p:graphicFrame>
      <p:sp>
        <p:nvSpPr>
          <p:cNvPr id="3" name="Rectangle 2">
            <a:extLst>
              <a:ext uri="{FF2B5EF4-FFF2-40B4-BE49-F238E27FC236}">
                <a16:creationId xmlns:a16="http://schemas.microsoft.com/office/drawing/2014/main" id="{12377963-4226-4DD7-A9BA-377C89DAC481}"/>
              </a:ext>
            </a:extLst>
          </p:cNvPr>
          <p:cNvSpPr>
            <a:spLocks noChangeArrowheads="1"/>
          </p:cNvSpPr>
          <p:nvPr/>
        </p:nvSpPr>
        <p:spPr bwMode="auto">
          <a:xfrm>
            <a:off x="2507279" y="2111276"/>
            <a:ext cx="22110477" cy="81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E991A035-9073-49FA-B715-EBF1D5DC6E1A}"/>
              </a:ext>
            </a:extLst>
          </p:cNvPr>
          <p:cNvSpPr>
            <a:spLocks noChangeArrowheads="1"/>
          </p:cNvSpPr>
          <p:nvPr/>
        </p:nvSpPr>
        <p:spPr bwMode="auto">
          <a:xfrm>
            <a:off x="414865" y="107722"/>
            <a:ext cx="1185333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97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53975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FICHE BILAN ELEVE: EVALUATION STEP N3</a:t>
            </a:r>
            <a:endParaRPr kumimoji="0" lang="fr-FR" altLang="fr-FR" sz="800" b="0" i="0" u="none" strike="noStrike" cap="none" normalizeH="0" baseline="0" dirty="0">
              <a:ln>
                <a:noFill/>
              </a:ln>
              <a:solidFill>
                <a:schemeClr val="tx1"/>
              </a:solidFill>
              <a:effectLst/>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Comic Sans MS" panose="030F0702030302020204" pitchFamily="66" charset="0"/>
                <a:ea typeface="Times New Roman" panose="02020603050405020304" pitchFamily="18" charset="0"/>
              </a:rPr>
              <a:t>Nom : 				Prénom :				Classe :                           Date :</a:t>
            </a:r>
            <a:endParaRPr kumimoji="0" lang="fr-FR" altLang="fr-FR" sz="800" b="0" i="0" u="none" strike="noStrike" cap="none" normalizeH="0" baseline="0" dirty="0">
              <a:ln>
                <a:noFill/>
              </a:ln>
              <a:solidFill>
                <a:schemeClr val="tx1"/>
              </a:solidFill>
              <a:effectLst/>
            </a:endParaRPr>
          </a:p>
          <a:p>
            <a:pPr marL="0" marR="0" lvl="0" indent="53975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4106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B944D5B-4BDA-43F7-BE59-6959D4A3AE24}"/>
              </a:ext>
            </a:extLst>
          </p:cNvPr>
          <p:cNvPicPr>
            <a:picLocks noChangeAspect="1"/>
          </p:cNvPicPr>
          <p:nvPr/>
        </p:nvPicPr>
        <p:blipFill>
          <a:blip r:embed="rId2"/>
          <a:stretch>
            <a:fillRect/>
          </a:stretch>
        </p:blipFill>
        <p:spPr>
          <a:xfrm rot="16200000">
            <a:off x="2105891" y="-3913777"/>
            <a:ext cx="7980218" cy="11887202"/>
          </a:xfrm>
          <a:prstGeom prst="rect">
            <a:avLst/>
          </a:prstGeom>
        </p:spPr>
      </p:pic>
    </p:spTree>
    <p:extLst>
      <p:ext uri="{BB962C8B-B14F-4D97-AF65-F5344CB8AC3E}">
        <p14:creationId xmlns:p14="http://schemas.microsoft.com/office/powerpoint/2010/main" val="8529497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95030E8-2464-4058-9502-81CA4565CCE9}"/>
              </a:ext>
            </a:extLst>
          </p:cNvPr>
          <p:cNvGraphicFramePr>
            <a:graphicFrameLocks noGrp="1"/>
          </p:cNvGraphicFramePr>
          <p:nvPr>
            <p:extLst>
              <p:ext uri="{D42A27DB-BD31-4B8C-83A1-F6EECF244321}">
                <p14:modId xmlns:p14="http://schemas.microsoft.com/office/powerpoint/2010/main" val="734815778"/>
              </p:ext>
            </p:extLst>
          </p:nvPr>
        </p:nvGraphicFramePr>
        <p:xfrm>
          <a:off x="0" y="1096994"/>
          <a:ext cx="12191999" cy="5699759"/>
        </p:xfrm>
        <a:graphic>
          <a:graphicData uri="http://schemas.openxmlformats.org/drawingml/2006/table">
            <a:tbl>
              <a:tblPr firstRow="1" firstCol="1" bandRow="1">
                <a:tableStyleId>{5C22544A-7EE6-4342-B048-85BDC9FD1C3A}</a:tableStyleId>
              </a:tblPr>
              <a:tblGrid>
                <a:gridCol w="1896274">
                  <a:extLst>
                    <a:ext uri="{9D8B030D-6E8A-4147-A177-3AD203B41FA5}">
                      <a16:colId xmlns:a16="http://schemas.microsoft.com/office/drawing/2014/main" val="949593105"/>
                    </a:ext>
                  </a:extLst>
                </a:gridCol>
                <a:gridCol w="830247">
                  <a:extLst>
                    <a:ext uri="{9D8B030D-6E8A-4147-A177-3AD203B41FA5}">
                      <a16:colId xmlns:a16="http://schemas.microsoft.com/office/drawing/2014/main" val="2746692034"/>
                    </a:ext>
                  </a:extLst>
                </a:gridCol>
                <a:gridCol w="1066026">
                  <a:extLst>
                    <a:ext uri="{9D8B030D-6E8A-4147-A177-3AD203B41FA5}">
                      <a16:colId xmlns:a16="http://schemas.microsoft.com/office/drawing/2014/main" val="3320547102"/>
                    </a:ext>
                  </a:extLst>
                </a:gridCol>
                <a:gridCol w="1185589">
                  <a:extLst>
                    <a:ext uri="{9D8B030D-6E8A-4147-A177-3AD203B41FA5}">
                      <a16:colId xmlns:a16="http://schemas.microsoft.com/office/drawing/2014/main" val="2594032608"/>
                    </a:ext>
                  </a:extLst>
                </a:gridCol>
                <a:gridCol w="1185589">
                  <a:extLst>
                    <a:ext uri="{9D8B030D-6E8A-4147-A177-3AD203B41FA5}">
                      <a16:colId xmlns:a16="http://schemas.microsoft.com/office/drawing/2014/main" val="2231618237"/>
                    </a:ext>
                  </a:extLst>
                </a:gridCol>
                <a:gridCol w="1303477">
                  <a:extLst>
                    <a:ext uri="{9D8B030D-6E8A-4147-A177-3AD203B41FA5}">
                      <a16:colId xmlns:a16="http://schemas.microsoft.com/office/drawing/2014/main" val="2287226372"/>
                    </a:ext>
                  </a:extLst>
                </a:gridCol>
                <a:gridCol w="1303477">
                  <a:extLst>
                    <a:ext uri="{9D8B030D-6E8A-4147-A177-3AD203B41FA5}">
                      <a16:colId xmlns:a16="http://schemas.microsoft.com/office/drawing/2014/main" val="1618173763"/>
                    </a:ext>
                  </a:extLst>
                </a:gridCol>
                <a:gridCol w="1185589">
                  <a:extLst>
                    <a:ext uri="{9D8B030D-6E8A-4147-A177-3AD203B41FA5}">
                      <a16:colId xmlns:a16="http://schemas.microsoft.com/office/drawing/2014/main" val="1266703781"/>
                    </a:ext>
                  </a:extLst>
                </a:gridCol>
                <a:gridCol w="762523">
                  <a:extLst>
                    <a:ext uri="{9D8B030D-6E8A-4147-A177-3AD203B41FA5}">
                      <a16:colId xmlns:a16="http://schemas.microsoft.com/office/drawing/2014/main" val="2022308426"/>
                    </a:ext>
                  </a:extLst>
                </a:gridCol>
                <a:gridCol w="762523">
                  <a:extLst>
                    <a:ext uri="{9D8B030D-6E8A-4147-A177-3AD203B41FA5}">
                      <a16:colId xmlns:a16="http://schemas.microsoft.com/office/drawing/2014/main" val="2663025759"/>
                    </a:ext>
                  </a:extLst>
                </a:gridCol>
                <a:gridCol w="710685">
                  <a:extLst>
                    <a:ext uri="{9D8B030D-6E8A-4147-A177-3AD203B41FA5}">
                      <a16:colId xmlns:a16="http://schemas.microsoft.com/office/drawing/2014/main" val="3286225859"/>
                    </a:ext>
                  </a:extLst>
                </a:gridCol>
              </a:tblGrid>
              <a:tr h="751166">
                <a:tc rowSpan="2">
                  <a:txBody>
                    <a:bodyPr/>
                    <a:lstStyle/>
                    <a:p>
                      <a:pPr algn="ctr">
                        <a:spcAft>
                          <a:spcPts val="0"/>
                        </a:spcAft>
                      </a:pPr>
                      <a:r>
                        <a:rPr lang="fr-FR" sz="1000" kern="150">
                          <a:effectLst/>
                        </a:rPr>
                        <a:t>NOMS Prénoms</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gridSpan="2">
                  <a:txBody>
                    <a:bodyPr/>
                    <a:lstStyle/>
                    <a:p>
                      <a:pPr algn="ctr">
                        <a:spcAft>
                          <a:spcPts val="0"/>
                        </a:spcAft>
                      </a:pPr>
                      <a:r>
                        <a:rPr lang="fr-FR" sz="1000" kern="150">
                          <a:effectLst/>
                        </a:rPr>
                        <a:t>CONCEVOIR</a:t>
                      </a:r>
                    </a:p>
                    <a:p>
                      <a:pPr algn="r">
                        <a:spcAft>
                          <a:spcPts val="0"/>
                        </a:spcAft>
                      </a:pPr>
                      <a:r>
                        <a:rPr lang="fr-FR" sz="1000" kern="150">
                          <a:effectLst/>
                        </a:rPr>
                        <a:t>                                                       / 3 PTS</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hMerge="1">
                  <a:txBody>
                    <a:bodyPr/>
                    <a:lstStyle/>
                    <a:p>
                      <a:endParaRPr lang="fr-FR"/>
                    </a:p>
                  </a:txBody>
                  <a:tcPr/>
                </a:tc>
                <a:tc gridSpan="5">
                  <a:txBody>
                    <a:bodyPr/>
                    <a:lstStyle/>
                    <a:p>
                      <a:pPr algn="ctr">
                        <a:spcAft>
                          <a:spcPts val="0"/>
                        </a:spcAft>
                      </a:pPr>
                      <a:r>
                        <a:rPr lang="fr-FR" sz="1000" kern="150" dirty="0">
                          <a:effectLst/>
                        </a:rPr>
                        <a:t>PRODUIRE   </a:t>
                      </a:r>
                    </a:p>
                    <a:p>
                      <a:pPr>
                        <a:spcAft>
                          <a:spcPts val="0"/>
                        </a:spcAft>
                      </a:pPr>
                      <a:r>
                        <a:rPr lang="fr-FR" sz="1000" dirty="0">
                          <a:effectLst/>
                        </a:rPr>
                        <a:t> </a:t>
                      </a:r>
                    </a:p>
                    <a:p>
                      <a:pPr>
                        <a:spcAft>
                          <a:spcPts val="0"/>
                        </a:spcAft>
                        <a:tabLst>
                          <a:tab pos="3621405" algn="l"/>
                        </a:tabLst>
                      </a:pPr>
                      <a:r>
                        <a:rPr lang="fr-FR" sz="1000" dirty="0">
                          <a:effectLst/>
                        </a:rPr>
                        <a:t>                                                                                                          / 14 PTS</a:t>
                      </a:r>
                      <a:endParaRPr lang="fr-FR" sz="1000" dirty="0">
                        <a:effectLst/>
                        <a:latin typeface="Times New Roman" panose="02020603050405020304" pitchFamily="18" charset="0"/>
                        <a:ea typeface="Times New Roman" panose="02020603050405020304" pitchFamily="18" charset="0"/>
                      </a:endParaRPr>
                    </a:p>
                  </a:txBody>
                  <a:tcPr marL="5066" marR="5066"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a:spcAft>
                          <a:spcPts val="0"/>
                        </a:spcAft>
                      </a:pPr>
                      <a:r>
                        <a:rPr lang="fr-FR" sz="1000" kern="150" dirty="0">
                          <a:effectLst/>
                        </a:rPr>
                        <a:t>ANALYSER</a:t>
                      </a:r>
                    </a:p>
                    <a:p>
                      <a:pPr>
                        <a:spcAft>
                          <a:spcPts val="0"/>
                        </a:spcAft>
                      </a:pPr>
                      <a:r>
                        <a:rPr lang="fr-FR" sz="1000" kern="150" dirty="0">
                          <a:effectLst/>
                        </a:rPr>
                        <a:t>  </a:t>
                      </a:r>
                    </a:p>
                    <a:p>
                      <a:pPr algn="ctr">
                        <a:spcAft>
                          <a:spcPts val="0"/>
                        </a:spcAft>
                      </a:pPr>
                      <a:r>
                        <a:rPr lang="fr-FR" sz="1000" kern="150" dirty="0">
                          <a:effectLst/>
                        </a:rPr>
                        <a:t>                      / 3 PTS</a:t>
                      </a:r>
                      <a:endParaRPr lang="fr-FR" sz="1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hMerge="1">
                  <a:txBody>
                    <a:bodyPr/>
                    <a:lstStyle/>
                    <a:p>
                      <a:endParaRPr lang="fr-FR"/>
                    </a:p>
                  </a:txBody>
                  <a:tcPr/>
                </a:tc>
                <a:tc rowSpan="2">
                  <a:txBody>
                    <a:bodyPr/>
                    <a:lstStyle/>
                    <a:p>
                      <a:pPr algn="ctr">
                        <a:spcAft>
                          <a:spcPts val="0"/>
                        </a:spcAft>
                      </a:pPr>
                      <a:r>
                        <a:rPr lang="fr-FR" sz="800" kern="150" dirty="0">
                          <a:effectLst/>
                        </a:rPr>
                        <a:t>NOTE</a:t>
                      </a:r>
                      <a:endParaRPr lang="fr-FR" sz="1000" kern="150" dirty="0">
                        <a:effectLst/>
                      </a:endParaRPr>
                    </a:p>
                    <a:p>
                      <a:pPr algn="ctr">
                        <a:spcAft>
                          <a:spcPts val="0"/>
                        </a:spcAft>
                      </a:pPr>
                      <a:r>
                        <a:rPr lang="fr-FR" sz="800" kern="150" dirty="0">
                          <a:effectLst/>
                        </a:rPr>
                        <a:t>/20</a:t>
                      </a:r>
                      <a:r>
                        <a:rPr lang="fr-FR" sz="1000" kern="150" dirty="0">
                          <a:effectLst/>
                        </a:rPr>
                        <a:t> </a:t>
                      </a:r>
                    </a:p>
                    <a:p>
                      <a:pPr>
                        <a:spcAft>
                          <a:spcPts val="0"/>
                        </a:spcAft>
                      </a:pPr>
                      <a:r>
                        <a:rPr lang="fr-FR" sz="1000" dirty="0">
                          <a:effectLst/>
                        </a:rPr>
                        <a:t> </a:t>
                      </a:r>
                    </a:p>
                    <a:p>
                      <a:pPr>
                        <a:spcAft>
                          <a:spcPts val="0"/>
                        </a:spcAft>
                      </a:pPr>
                      <a:r>
                        <a:rPr lang="fr-FR" sz="1000" dirty="0">
                          <a:effectLst/>
                        </a:rPr>
                        <a:t> </a:t>
                      </a:r>
                    </a:p>
                    <a:p>
                      <a:pPr>
                        <a:spcAft>
                          <a:spcPts val="0"/>
                        </a:spcAft>
                      </a:pPr>
                      <a:r>
                        <a:rPr lang="fr-FR" sz="1000" dirty="0">
                          <a:effectLst/>
                        </a:rPr>
                        <a:t> </a:t>
                      </a:r>
                    </a:p>
                    <a:p>
                      <a:pPr>
                        <a:spcAft>
                          <a:spcPts val="0"/>
                        </a:spcAft>
                      </a:pPr>
                      <a:r>
                        <a:rPr lang="fr-FR" sz="1000" dirty="0">
                          <a:effectLst/>
                        </a:rPr>
                        <a:t> </a:t>
                      </a:r>
                    </a:p>
                    <a:p>
                      <a:pPr>
                        <a:spcAft>
                          <a:spcPts val="0"/>
                        </a:spcAft>
                      </a:pPr>
                      <a:r>
                        <a:rPr lang="fr-FR" sz="1000" dirty="0">
                          <a:effectLst/>
                        </a:rPr>
                        <a:t> </a:t>
                      </a:r>
                    </a:p>
                    <a:p>
                      <a:pPr>
                        <a:spcAft>
                          <a:spcPts val="0"/>
                        </a:spcAft>
                      </a:pPr>
                      <a:r>
                        <a:rPr lang="fr-FR" sz="1000" dirty="0">
                          <a:effectLst/>
                        </a:rPr>
                        <a:t> </a:t>
                      </a:r>
                    </a:p>
                    <a:p>
                      <a:pPr>
                        <a:spcAft>
                          <a:spcPts val="0"/>
                        </a:spcAft>
                      </a:pPr>
                      <a:r>
                        <a:rPr lang="fr-FR" sz="1000" dirty="0">
                          <a:effectLst/>
                        </a:rPr>
                        <a:t> </a:t>
                      </a:r>
                    </a:p>
                    <a:p>
                      <a:pPr>
                        <a:spcAft>
                          <a:spcPts val="0"/>
                        </a:spcAft>
                      </a:pPr>
                      <a:r>
                        <a:rPr lang="fr-FR" sz="1000" dirty="0">
                          <a:effectLst/>
                        </a:rPr>
                        <a:t> </a:t>
                      </a:r>
                      <a:endParaRPr lang="fr-FR" sz="1000" dirty="0">
                        <a:effectLst/>
                        <a:latin typeface="Times New Roman" panose="02020603050405020304" pitchFamily="18" charset="0"/>
                        <a:ea typeface="Times New Roman" panose="02020603050405020304" pitchFamily="18" charset="0"/>
                      </a:endParaRPr>
                    </a:p>
                  </a:txBody>
                  <a:tcPr marL="54712" marR="54712" marT="0" marB="0"/>
                </a:tc>
                <a:extLst>
                  <a:ext uri="{0D108BD9-81ED-4DB2-BD59-A6C34878D82A}">
                    <a16:rowId xmlns:a16="http://schemas.microsoft.com/office/drawing/2014/main" val="1823222877"/>
                  </a:ext>
                </a:extLst>
              </a:tr>
              <a:tr h="2695101">
                <a:tc vMerge="1">
                  <a:txBody>
                    <a:bodyPr/>
                    <a:lstStyle/>
                    <a:p>
                      <a:endParaRPr lang="fr-FR"/>
                    </a:p>
                  </a:txBody>
                  <a:tcPr/>
                </a:tc>
                <a:tc>
                  <a:txBody>
                    <a:bodyPr/>
                    <a:lstStyle/>
                    <a:p>
                      <a:pPr>
                        <a:spcAft>
                          <a:spcPts val="0"/>
                        </a:spcAft>
                      </a:pPr>
                      <a:r>
                        <a:rPr lang="fr-FR" sz="1200" kern="150">
                          <a:effectLst/>
                        </a:rPr>
                        <a:t> </a:t>
                      </a:r>
                    </a:p>
                    <a:p>
                      <a:pPr>
                        <a:spcAft>
                          <a:spcPts val="0"/>
                        </a:spcAft>
                      </a:pPr>
                      <a:r>
                        <a:rPr lang="fr-FR" sz="1200" kern="150">
                          <a:effectLst/>
                        </a:rPr>
                        <a:t>Justifier son choix d’objectif et de mobile</a:t>
                      </a:r>
                    </a:p>
                    <a:p>
                      <a:pPr>
                        <a:spcAft>
                          <a:spcPts val="0"/>
                        </a:spcAft>
                      </a:pPr>
                      <a:r>
                        <a:rPr lang="fr-FR" sz="1200" kern="150">
                          <a:effectLst/>
                        </a:rPr>
                        <a:t> </a:t>
                      </a:r>
                    </a:p>
                    <a:p>
                      <a:pPr>
                        <a:spcAft>
                          <a:spcPts val="0"/>
                        </a:spcAft>
                      </a:pPr>
                      <a:r>
                        <a:rPr lang="fr-FR" sz="1200" kern="150">
                          <a:effectLst/>
                        </a:rPr>
                        <a:t> </a:t>
                      </a:r>
                    </a:p>
                    <a:p>
                      <a:pPr algn="ctr">
                        <a:spcAft>
                          <a:spcPts val="0"/>
                        </a:spcAft>
                      </a:pPr>
                      <a:r>
                        <a:rPr lang="fr-FR" sz="1200">
                          <a:effectLst/>
                        </a:rPr>
                        <a:t>0 à 1,5 </a:t>
                      </a:r>
                      <a:endParaRPr lang="fr-FR" sz="1200">
                        <a:effectLst/>
                        <a:latin typeface="Times New Roman" panose="02020603050405020304" pitchFamily="18" charset="0"/>
                        <a:ea typeface="Times New Roman" panose="02020603050405020304" pitchFamily="18" charset="0"/>
                      </a:endParaRPr>
                    </a:p>
                  </a:txBody>
                  <a:tcPr marL="54712" marR="54712" marT="0" marB="0"/>
                </a:tc>
                <a:tc>
                  <a:txBody>
                    <a:bodyPr/>
                    <a:lstStyle/>
                    <a:p>
                      <a:pPr>
                        <a:spcAft>
                          <a:spcPts val="0"/>
                        </a:spcAft>
                      </a:pPr>
                      <a:r>
                        <a:rPr lang="fr-FR" sz="1200">
                          <a:effectLst/>
                        </a:rPr>
                        <a:t> </a:t>
                      </a:r>
                    </a:p>
                    <a:p>
                      <a:pPr>
                        <a:spcAft>
                          <a:spcPts val="0"/>
                        </a:spcAft>
                      </a:pPr>
                      <a:r>
                        <a:rPr lang="fr-FR" sz="1200">
                          <a:effectLst/>
                        </a:rPr>
                        <a:t>Le carnet éclaire le choix</a:t>
                      </a:r>
                    </a:p>
                    <a:p>
                      <a:pPr algn="ctr">
                        <a:spcAft>
                          <a:spcPts val="0"/>
                        </a:spcAft>
                      </a:pPr>
                      <a:r>
                        <a:rPr lang="fr-FR" sz="1200">
                          <a:effectLst/>
                        </a:rPr>
                        <a:t> </a:t>
                      </a:r>
                    </a:p>
                    <a:p>
                      <a:pPr>
                        <a:spcAft>
                          <a:spcPts val="0"/>
                        </a:spcAft>
                      </a:pPr>
                      <a:r>
                        <a:rPr lang="fr-FR" sz="1200">
                          <a:effectLst/>
                        </a:rPr>
                        <a:t> </a:t>
                      </a:r>
                    </a:p>
                    <a:p>
                      <a:pPr>
                        <a:spcAft>
                          <a:spcPts val="0"/>
                        </a:spcAft>
                      </a:pPr>
                      <a:r>
                        <a:rPr lang="fr-FR" sz="1200" kern="150">
                          <a:effectLst/>
                        </a:rPr>
                        <a:t> </a:t>
                      </a:r>
                      <a:endParaRPr lang="fr-FR" sz="1200">
                        <a:effectLst/>
                      </a:endParaRPr>
                    </a:p>
                    <a:p>
                      <a:pPr algn="ctr">
                        <a:spcAft>
                          <a:spcPts val="0"/>
                        </a:spcAft>
                      </a:pPr>
                      <a:r>
                        <a:rPr lang="fr-FR" sz="1200">
                          <a:effectLst/>
                        </a:rPr>
                        <a:t>0 à 1,5 </a:t>
                      </a:r>
                      <a:endParaRPr lang="fr-FR" sz="1200">
                        <a:effectLst/>
                        <a:latin typeface="Times New Roman" panose="02020603050405020304" pitchFamily="18" charset="0"/>
                        <a:ea typeface="Times New Roman" panose="02020603050405020304" pitchFamily="18" charset="0"/>
                      </a:endParaRPr>
                    </a:p>
                  </a:txBody>
                  <a:tcPr marL="54712" marR="54712" marT="0" marB="0"/>
                </a:tc>
                <a:tc>
                  <a:txBody>
                    <a:bodyPr/>
                    <a:lstStyle/>
                    <a:p>
                      <a:pPr marR="20955">
                        <a:spcAft>
                          <a:spcPts val="0"/>
                        </a:spcAft>
                      </a:pPr>
                      <a:r>
                        <a:rPr lang="fr-FR" sz="1200">
                          <a:effectLst/>
                        </a:rPr>
                        <a:t> </a:t>
                      </a:r>
                    </a:p>
                    <a:p>
                      <a:pPr marR="20955">
                        <a:spcAft>
                          <a:spcPts val="0"/>
                        </a:spcAft>
                      </a:pPr>
                      <a:r>
                        <a:rPr lang="fr-FR" sz="1200">
                          <a:effectLst/>
                        </a:rPr>
                        <a:t>FC dans la fourchette la plupart du temps</a:t>
                      </a:r>
                    </a:p>
                    <a:p>
                      <a:pPr>
                        <a:spcAft>
                          <a:spcPts val="0"/>
                        </a:spcAft>
                      </a:pPr>
                      <a:r>
                        <a:rPr lang="fr-FR" sz="1200">
                          <a:effectLst/>
                        </a:rPr>
                        <a:t> </a:t>
                      </a:r>
                    </a:p>
                    <a:p>
                      <a:pPr>
                        <a:spcAft>
                          <a:spcPts val="0"/>
                        </a:spcAft>
                      </a:pPr>
                      <a:r>
                        <a:rPr lang="fr-FR" sz="1200">
                          <a:effectLst/>
                        </a:rPr>
                        <a:t> </a:t>
                      </a:r>
                    </a:p>
                    <a:p>
                      <a:pPr algn="ctr">
                        <a:spcAft>
                          <a:spcPts val="0"/>
                        </a:spcAft>
                      </a:pPr>
                      <a:r>
                        <a:rPr lang="fr-FR" sz="1200">
                          <a:effectLst/>
                        </a:rPr>
                        <a:t>0 à 3 </a:t>
                      </a:r>
                    </a:p>
                    <a:p>
                      <a:pPr>
                        <a:spcAft>
                          <a:spcPts val="0"/>
                        </a:spcAft>
                      </a:pPr>
                      <a:r>
                        <a:rPr lang="fr-FR" sz="1200">
                          <a:effectLst/>
                        </a:rPr>
                        <a:t> </a:t>
                      </a:r>
                      <a:endParaRPr lang="fr-FR" sz="1200">
                        <a:effectLst/>
                        <a:latin typeface="Times New Roman" panose="02020603050405020304" pitchFamily="18" charset="0"/>
                        <a:ea typeface="Times New Roman" panose="02020603050405020304" pitchFamily="18" charset="0"/>
                      </a:endParaRPr>
                    </a:p>
                  </a:txBody>
                  <a:tcPr marL="54712" marR="54712" marT="0" marB="0"/>
                </a:tc>
                <a:tc>
                  <a:txBody>
                    <a:bodyPr/>
                    <a:lstStyle/>
                    <a:p>
                      <a:pPr>
                        <a:spcAft>
                          <a:spcPts val="0"/>
                        </a:spcAft>
                      </a:pPr>
                      <a:r>
                        <a:rPr lang="fr-FR" sz="1200" dirty="0">
                          <a:effectLst/>
                        </a:rPr>
                        <a:t> </a:t>
                      </a:r>
                    </a:p>
                    <a:p>
                      <a:pPr>
                        <a:spcAft>
                          <a:spcPts val="0"/>
                        </a:spcAft>
                      </a:pPr>
                      <a:r>
                        <a:rPr lang="fr-FR" sz="1200" dirty="0">
                          <a:effectLst/>
                        </a:rPr>
                        <a:t>Echauffement et récupération appropriés</a:t>
                      </a:r>
                    </a:p>
                    <a:p>
                      <a:pPr>
                        <a:spcAft>
                          <a:spcPts val="0"/>
                        </a:spcAft>
                      </a:pPr>
                      <a:r>
                        <a:rPr lang="fr-FR" sz="1200" dirty="0">
                          <a:effectLst/>
                        </a:rPr>
                        <a:t> </a:t>
                      </a:r>
                    </a:p>
                    <a:p>
                      <a:pPr>
                        <a:spcAft>
                          <a:spcPts val="0"/>
                        </a:spcAft>
                      </a:pPr>
                      <a:r>
                        <a:rPr lang="fr-FR" sz="1200" dirty="0">
                          <a:effectLst/>
                        </a:rPr>
                        <a:t> </a:t>
                      </a:r>
                    </a:p>
                    <a:p>
                      <a:pPr>
                        <a:spcAft>
                          <a:spcPts val="0"/>
                        </a:spcAft>
                      </a:pPr>
                      <a:r>
                        <a:rPr lang="fr-FR" sz="1200" dirty="0">
                          <a:effectLst/>
                        </a:rPr>
                        <a:t> </a:t>
                      </a:r>
                    </a:p>
                    <a:p>
                      <a:pPr algn="ctr">
                        <a:spcAft>
                          <a:spcPts val="0"/>
                        </a:spcAft>
                      </a:pPr>
                      <a:r>
                        <a:rPr lang="fr-FR" sz="1200" dirty="0">
                          <a:effectLst/>
                        </a:rPr>
                        <a:t>0 à 2</a:t>
                      </a:r>
                    </a:p>
                    <a:p>
                      <a:pPr algn="ctr">
                        <a:spcAft>
                          <a:spcPts val="0"/>
                        </a:spcAft>
                      </a:pPr>
                      <a:r>
                        <a:rPr lang="fr-FR" sz="1200" dirty="0">
                          <a:effectLst/>
                        </a:rPr>
                        <a:t> </a:t>
                      </a:r>
                      <a:endParaRPr lang="fr-FR" sz="1200" dirty="0">
                        <a:effectLst/>
                        <a:latin typeface="Times New Roman" panose="02020603050405020304" pitchFamily="18" charset="0"/>
                        <a:ea typeface="Times New Roman" panose="02020603050405020304" pitchFamily="18" charset="0"/>
                      </a:endParaRPr>
                    </a:p>
                  </a:txBody>
                  <a:tcPr marL="54712" marR="54712" marT="0" marB="0"/>
                </a:tc>
                <a:tc>
                  <a:txBody>
                    <a:bodyPr/>
                    <a:lstStyle/>
                    <a:p>
                      <a:pPr>
                        <a:spcAft>
                          <a:spcPts val="0"/>
                        </a:spcAft>
                        <a:tabLst>
                          <a:tab pos="113030" algn="l"/>
                        </a:tabLst>
                      </a:pPr>
                      <a:r>
                        <a:rPr lang="fr-FR" sz="1200" dirty="0">
                          <a:effectLst/>
                        </a:rPr>
                        <a:t> </a:t>
                      </a:r>
                    </a:p>
                    <a:p>
                      <a:pPr>
                        <a:spcAft>
                          <a:spcPts val="0"/>
                        </a:spcAft>
                        <a:tabLst>
                          <a:tab pos="113030" algn="l"/>
                        </a:tabLst>
                      </a:pPr>
                      <a:r>
                        <a:rPr lang="fr-FR" sz="1200" dirty="0">
                          <a:effectLst/>
                        </a:rPr>
                        <a:t>Réalisation de l’enchaînement, placement, fautes de pieds (mémorisation et continuité)</a:t>
                      </a:r>
                    </a:p>
                    <a:p>
                      <a:pPr>
                        <a:spcAft>
                          <a:spcPts val="0"/>
                        </a:spcAft>
                      </a:pPr>
                      <a:r>
                        <a:rPr lang="fr-FR" sz="1200" dirty="0">
                          <a:effectLst/>
                        </a:rPr>
                        <a:t> </a:t>
                      </a:r>
                    </a:p>
                    <a:p>
                      <a:pPr algn="ctr">
                        <a:spcAft>
                          <a:spcPts val="0"/>
                        </a:spcAft>
                      </a:pPr>
                      <a:r>
                        <a:rPr lang="fr-FR" sz="1200" dirty="0">
                          <a:effectLst/>
                        </a:rPr>
                        <a:t>0 à 4</a:t>
                      </a:r>
                    </a:p>
                    <a:p>
                      <a:pPr algn="ctr">
                        <a:spcAft>
                          <a:spcPts val="0"/>
                        </a:spcAft>
                      </a:pPr>
                      <a:r>
                        <a:rPr lang="fr-FR" sz="1200" dirty="0">
                          <a:effectLst/>
                        </a:rPr>
                        <a:t> </a:t>
                      </a:r>
                      <a:endParaRPr lang="fr-FR" sz="1200" dirty="0">
                        <a:effectLst/>
                        <a:latin typeface="Times New Roman" panose="02020603050405020304" pitchFamily="18" charset="0"/>
                        <a:ea typeface="Times New Roman" panose="02020603050405020304" pitchFamily="18" charset="0"/>
                      </a:endParaRPr>
                    </a:p>
                  </a:txBody>
                  <a:tcPr marL="54712" marR="54712" marT="0" marB="0"/>
                </a:tc>
                <a:tc>
                  <a:txBody>
                    <a:bodyPr/>
                    <a:lstStyle/>
                    <a:p>
                      <a:pPr>
                        <a:spcAft>
                          <a:spcPts val="0"/>
                        </a:spcAft>
                      </a:pPr>
                      <a:r>
                        <a:rPr lang="fr-FR" sz="1200" kern="150">
                          <a:effectLst/>
                        </a:rPr>
                        <a:t> </a:t>
                      </a:r>
                    </a:p>
                    <a:p>
                      <a:pPr>
                        <a:spcAft>
                          <a:spcPts val="0"/>
                        </a:spcAft>
                      </a:pPr>
                      <a:r>
                        <a:rPr lang="fr-FR" sz="1200" kern="150">
                          <a:effectLst/>
                        </a:rPr>
                        <a:t>Tonicité et/ou amplitude maintenus tout au long de la prestation</a:t>
                      </a:r>
                    </a:p>
                    <a:p>
                      <a:pPr>
                        <a:spcAft>
                          <a:spcPts val="0"/>
                        </a:spcAft>
                      </a:pPr>
                      <a:r>
                        <a:rPr lang="fr-FR" sz="1200" kern="150">
                          <a:effectLst/>
                        </a:rPr>
                        <a:t> </a:t>
                      </a:r>
                    </a:p>
                    <a:p>
                      <a:pPr>
                        <a:spcAft>
                          <a:spcPts val="0"/>
                        </a:spcAft>
                      </a:pPr>
                      <a:r>
                        <a:rPr lang="fr-FR" sz="1200" kern="150">
                          <a:effectLst/>
                        </a:rPr>
                        <a:t> </a:t>
                      </a:r>
                    </a:p>
                    <a:p>
                      <a:pPr algn="ctr">
                        <a:spcAft>
                          <a:spcPts val="0"/>
                        </a:spcAft>
                      </a:pPr>
                      <a:r>
                        <a:rPr lang="fr-FR" sz="1200" kern="150">
                          <a:effectLst/>
                        </a:rPr>
                        <a:t>0 à 3</a:t>
                      </a:r>
                    </a:p>
                    <a:p>
                      <a:pPr>
                        <a:spcAft>
                          <a:spcPts val="0"/>
                        </a:spcAft>
                      </a:pPr>
                      <a:r>
                        <a:rPr lang="fr-FR" sz="1200" kern="150">
                          <a:effectLst/>
                        </a:rPr>
                        <a:t> </a:t>
                      </a:r>
                    </a:p>
                    <a:p>
                      <a:pPr>
                        <a:spcAft>
                          <a:spcPts val="0"/>
                        </a:spcAft>
                      </a:pPr>
                      <a:r>
                        <a:rPr lang="fr-FR" sz="1200" kern="150">
                          <a:effectLst/>
                        </a:rPr>
                        <a:t> </a:t>
                      </a:r>
                      <a:endParaRPr lang="fr-FR" sz="1200">
                        <a:effectLst/>
                        <a:latin typeface="Times New Roman" panose="02020603050405020304" pitchFamily="18" charset="0"/>
                        <a:ea typeface="Times New Roman" panose="02020603050405020304" pitchFamily="18" charset="0"/>
                      </a:endParaRPr>
                    </a:p>
                  </a:txBody>
                  <a:tcPr marL="54712" marR="54712" marT="0" marB="0"/>
                </a:tc>
                <a:tc>
                  <a:txBody>
                    <a:bodyPr/>
                    <a:lstStyle/>
                    <a:p>
                      <a:pPr>
                        <a:spcAft>
                          <a:spcPts val="0"/>
                        </a:spcAft>
                      </a:pPr>
                      <a:r>
                        <a:rPr lang="fr-FR" sz="1200" kern="150">
                          <a:effectLst/>
                        </a:rPr>
                        <a:t> </a:t>
                      </a:r>
                    </a:p>
                    <a:p>
                      <a:pPr>
                        <a:spcAft>
                          <a:spcPts val="0"/>
                        </a:spcAft>
                      </a:pPr>
                      <a:r>
                        <a:rPr lang="fr-FR" sz="1200">
                          <a:effectLst/>
                        </a:rPr>
                        <a:t>Difficulté : côtés droit et gauche, pas complexes dans plusieurs blocs</a:t>
                      </a:r>
                    </a:p>
                    <a:p>
                      <a:pPr>
                        <a:spcAft>
                          <a:spcPts val="0"/>
                        </a:spcAft>
                      </a:pPr>
                      <a:r>
                        <a:rPr lang="fr-FR" sz="1200">
                          <a:effectLst/>
                        </a:rPr>
                        <a:t> </a:t>
                      </a:r>
                    </a:p>
                    <a:p>
                      <a:pPr algn="ctr">
                        <a:spcAft>
                          <a:spcPts val="0"/>
                        </a:spcAft>
                      </a:pPr>
                      <a:r>
                        <a:rPr lang="fr-FR" sz="1200">
                          <a:effectLst/>
                        </a:rPr>
                        <a:t>0 à 2</a:t>
                      </a:r>
                      <a:endParaRPr lang="fr-FR" sz="1200">
                        <a:effectLst/>
                        <a:latin typeface="Times New Roman" panose="02020603050405020304" pitchFamily="18" charset="0"/>
                        <a:ea typeface="Times New Roman" panose="02020603050405020304" pitchFamily="18" charset="0"/>
                      </a:endParaRPr>
                    </a:p>
                  </a:txBody>
                  <a:tcPr marL="54712" marR="54712" marT="0" marB="0"/>
                </a:tc>
                <a:tc>
                  <a:txBody>
                    <a:bodyPr/>
                    <a:lstStyle/>
                    <a:p>
                      <a:pPr>
                        <a:spcAft>
                          <a:spcPts val="0"/>
                        </a:spcAft>
                      </a:pPr>
                      <a:r>
                        <a:rPr lang="fr-FR" sz="1200" kern="150">
                          <a:effectLst/>
                        </a:rPr>
                        <a:t> </a:t>
                      </a:r>
                    </a:p>
                    <a:p>
                      <a:pPr>
                        <a:spcAft>
                          <a:spcPts val="0"/>
                        </a:spcAft>
                      </a:pPr>
                      <a:r>
                        <a:rPr lang="fr-FR" sz="1200" kern="150">
                          <a:effectLst/>
                        </a:rPr>
                        <a:t>Analyse des relevés de FC et du ressenti</a:t>
                      </a:r>
                    </a:p>
                    <a:p>
                      <a:pPr>
                        <a:spcAft>
                          <a:spcPts val="0"/>
                        </a:spcAft>
                      </a:pPr>
                      <a:r>
                        <a:rPr lang="fr-FR" sz="1200" kern="150">
                          <a:effectLst/>
                        </a:rPr>
                        <a:t> </a:t>
                      </a:r>
                    </a:p>
                    <a:p>
                      <a:pPr>
                        <a:spcAft>
                          <a:spcPts val="0"/>
                        </a:spcAft>
                      </a:pPr>
                      <a:r>
                        <a:rPr lang="fr-FR" sz="1200" kern="150">
                          <a:effectLst/>
                        </a:rPr>
                        <a:t> </a:t>
                      </a:r>
                    </a:p>
                    <a:p>
                      <a:pPr>
                        <a:spcAft>
                          <a:spcPts val="0"/>
                        </a:spcAft>
                      </a:pPr>
                      <a:r>
                        <a:rPr lang="fr-FR" sz="1200" kern="150">
                          <a:effectLst/>
                        </a:rPr>
                        <a:t> </a:t>
                      </a:r>
                    </a:p>
                    <a:p>
                      <a:pPr algn="ctr">
                        <a:spcAft>
                          <a:spcPts val="0"/>
                        </a:spcAft>
                      </a:pPr>
                      <a:r>
                        <a:rPr lang="fr-FR" sz="1200">
                          <a:effectLst/>
                        </a:rPr>
                        <a:t>0 à 1,5</a:t>
                      </a:r>
                    </a:p>
                    <a:p>
                      <a:pPr>
                        <a:spcAft>
                          <a:spcPts val="0"/>
                        </a:spcAft>
                      </a:pPr>
                      <a:r>
                        <a:rPr lang="fr-FR" sz="1200" kern="150">
                          <a:effectLst/>
                        </a:rPr>
                        <a:t> </a:t>
                      </a:r>
                      <a:endParaRPr lang="fr-FR" sz="1200">
                        <a:effectLst/>
                      </a:endParaRPr>
                    </a:p>
                    <a:p>
                      <a:pPr>
                        <a:spcAft>
                          <a:spcPts val="0"/>
                        </a:spcAft>
                      </a:pPr>
                      <a:r>
                        <a:rPr lang="fr-FR" sz="1200">
                          <a:effectLst/>
                        </a:rPr>
                        <a:t> </a:t>
                      </a:r>
                      <a:endParaRPr lang="fr-FR" sz="1200">
                        <a:effectLst/>
                        <a:latin typeface="Times New Roman" panose="02020603050405020304" pitchFamily="18" charset="0"/>
                        <a:ea typeface="Times New Roman" panose="02020603050405020304" pitchFamily="18" charset="0"/>
                      </a:endParaRPr>
                    </a:p>
                  </a:txBody>
                  <a:tcPr marL="54712" marR="54712" marT="0" marB="0"/>
                </a:tc>
                <a:tc>
                  <a:txBody>
                    <a:bodyPr/>
                    <a:lstStyle/>
                    <a:p>
                      <a:pPr>
                        <a:spcAft>
                          <a:spcPts val="0"/>
                        </a:spcAft>
                      </a:pPr>
                      <a:r>
                        <a:rPr lang="fr-FR" sz="1200" kern="150" dirty="0">
                          <a:effectLst/>
                        </a:rPr>
                        <a:t> </a:t>
                      </a:r>
                      <a:endParaRPr lang="fr-FR" sz="1200" dirty="0">
                        <a:effectLst/>
                      </a:endParaRPr>
                    </a:p>
                    <a:p>
                      <a:pPr marL="83820">
                        <a:spcAft>
                          <a:spcPts val="0"/>
                        </a:spcAft>
                      </a:pPr>
                      <a:r>
                        <a:rPr lang="fr-FR" sz="1200" kern="150" dirty="0">
                          <a:effectLst/>
                        </a:rPr>
                        <a:t>Propositions d’amélioration ou de continuité</a:t>
                      </a:r>
                      <a:endParaRPr lang="fr-FR" sz="1200" dirty="0">
                        <a:effectLst/>
                      </a:endParaRPr>
                    </a:p>
                    <a:p>
                      <a:pPr>
                        <a:spcAft>
                          <a:spcPts val="0"/>
                        </a:spcAft>
                      </a:pPr>
                      <a:r>
                        <a:rPr lang="fr-FR" sz="1200" dirty="0">
                          <a:effectLst/>
                        </a:rPr>
                        <a:t> </a:t>
                      </a:r>
                    </a:p>
                    <a:p>
                      <a:pPr>
                        <a:spcAft>
                          <a:spcPts val="0"/>
                        </a:spcAft>
                      </a:pPr>
                      <a:r>
                        <a:rPr lang="fr-FR" sz="1200" dirty="0">
                          <a:effectLst/>
                        </a:rPr>
                        <a:t> </a:t>
                      </a:r>
                    </a:p>
                    <a:p>
                      <a:pPr algn="ctr">
                        <a:spcAft>
                          <a:spcPts val="0"/>
                        </a:spcAft>
                      </a:pPr>
                      <a:r>
                        <a:rPr lang="fr-FR" sz="1200" dirty="0">
                          <a:effectLst/>
                        </a:rPr>
                        <a:t>0 à 1,5</a:t>
                      </a:r>
                      <a:endParaRPr lang="fr-FR" sz="1200" dirty="0">
                        <a:effectLst/>
                        <a:latin typeface="Times New Roman" panose="02020603050405020304" pitchFamily="18" charset="0"/>
                        <a:ea typeface="Times New Roman" panose="02020603050405020304" pitchFamily="18" charset="0"/>
                      </a:endParaRPr>
                    </a:p>
                  </a:txBody>
                  <a:tcPr marL="5066" marR="5066" marT="0" marB="0"/>
                </a:tc>
                <a:tc vMerge="1">
                  <a:txBody>
                    <a:bodyPr/>
                    <a:lstStyle/>
                    <a:p>
                      <a:endParaRPr lang="fr-FR"/>
                    </a:p>
                  </a:txBody>
                  <a:tcPr/>
                </a:tc>
                <a:extLst>
                  <a:ext uri="{0D108BD9-81ED-4DB2-BD59-A6C34878D82A}">
                    <a16:rowId xmlns:a16="http://schemas.microsoft.com/office/drawing/2014/main" val="742674798"/>
                  </a:ext>
                </a:extLst>
              </a:tr>
              <a:tr h="375582">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4712" marR="54712" marT="0" marB="0" anchor="ctr"/>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066" marR="5066"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extLst>
                  <a:ext uri="{0D108BD9-81ED-4DB2-BD59-A6C34878D82A}">
                    <a16:rowId xmlns:a16="http://schemas.microsoft.com/office/drawing/2014/main" val="1100459275"/>
                  </a:ext>
                </a:extLst>
              </a:tr>
              <a:tr h="375582">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4712" marR="54712" marT="0" marB="0" anchor="ctr"/>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066" marR="5066"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extLst>
                  <a:ext uri="{0D108BD9-81ED-4DB2-BD59-A6C34878D82A}">
                    <a16:rowId xmlns:a16="http://schemas.microsoft.com/office/drawing/2014/main" val="3299983212"/>
                  </a:ext>
                </a:extLst>
              </a:tr>
              <a:tr h="375582">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4712" marR="54712" marT="0" marB="0" anchor="ctr"/>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066" marR="5066"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extLst>
                  <a:ext uri="{0D108BD9-81ED-4DB2-BD59-A6C34878D82A}">
                    <a16:rowId xmlns:a16="http://schemas.microsoft.com/office/drawing/2014/main" val="4251638657"/>
                  </a:ext>
                </a:extLst>
              </a:tr>
              <a:tr h="375582">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4712" marR="54712" marT="0" marB="0" anchor="ctr"/>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066" marR="5066"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dirty="0">
                          <a:effectLst/>
                        </a:rPr>
                        <a:t> </a:t>
                      </a:r>
                      <a:endParaRPr lang="fr-FR" sz="1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extLst>
                  <a:ext uri="{0D108BD9-81ED-4DB2-BD59-A6C34878D82A}">
                    <a16:rowId xmlns:a16="http://schemas.microsoft.com/office/drawing/2014/main" val="3387729712"/>
                  </a:ext>
                </a:extLst>
              </a:tr>
              <a:tr h="375582">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4712" marR="54712" marT="0" marB="0" anchor="ctr"/>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066" marR="5066"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extLst>
                  <a:ext uri="{0D108BD9-81ED-4DB2-BD59-A6C34878D82A}">
                    <a16:rowId xmlns:a16="http://schemas.microsoft.com/office/drawing/2014/main" val="2091987759"/>
                  </a:ext>
                </a:extLst>
              </a:tr>
              <a:tr h="375582">
                <a:tc>
                  <a:txBody>
                    <a:bodyPr/>
                    <a:lstStyle/>
                    <a:p>
                      <a:pPr>
                        <a:spcAft>
                          <a:spcPts val="0"/>
                        </a:spcAft>
                      </a:pPr>
                      <a:r>
                        <a:rPr lang="fr-FR" sz="1000" kern="150">
                          <a:effectLst/>
                        </a:rPr>
                        <a:t> </a:t>
                      </a:r>
                    </a:p>
                    <a:p>
                      <a:pPr>
                        <a:spcAft>
                          <a:spcPts val="0"/>
                        </a:spcAft>
                      </a:pPr>
                      <a:r>
                        <a:rPr lang="fr-FR" sz="1000"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spcAft>
                          <a:spcPts val="0"/>
                        </a:spcAft>
                      </a:pPr>
                      <a:r>
                        <a:rPr lang="fr-FR" sz="1000" u="none" strike="noStrike" kern="150">
                          <a:effectLst/>
                        </a:rPr>
                        <a:t> </a:t>
                      </a:r>
                      <a:endParaRPr lang="fr-FR" sz="1000">
                        <a:effectLst/>
                        <a:latin typeface="Times New Roman" panose="02020603050405020304" pitchFamily="18" charset="0"/>
                        <a:ea typeface="Times New Roman" panose="02020603050405020304" pitchFamily="18" charset="0"/>
                      </a:endParaRPr>
                    </a:p>
                  </a:txBody>
                  <a:tcPr marL="54712" marR="54712" marT="0" marB="0" anchor="ctr"/>
                </a:tc>
                <a:tc>
                  <a:txBody>
                    <a:bodyPr/>
                    <a:lstStyle/>
                    <a:p>
                      <a:pPr>
                        <a:spcAft>
                          <a:spcPts val="0"/>
                        </a:spcAft>
                      </a:pPr>
                      <a:r>
                        <a:rPr lang="fr-FR" sz="1000" u="none" strike="noStrike" kern="150" dirty="0">
                          <a:effectLst/>
                        </a:rPr>
                        <a:t> </a:t>
                      </a:r>
                      <a:endParaRPr lang="fr-FR" sz="1000" dirty="0">
                        <a:effectLst/>
                        <a:latin typeface="Times New Roman" panose="02020603050405020304" pitchFamily="18" charset="0"/>
                        <a:ea typeface="Times New Roman" panose="02020603050405020304" pitchFamily="18" charset="0"/>
                      </a:endParaRPr>
                    </a:p>
                  </a:txBody>
                  <a:tcPr marL="5066" marR="5066" marT="0" marB="0" anchor="ctr"/>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tc>
                  <a:txBody>
                    <a:bodyPr/>
                    <a:lstStyle/>
                    <a:p>
                      <a:pPr algn="ctr">
                        <a:spcAft>
                          <a:spcPts val="0"/>
                        </a:spcAft>
                      </a:pPr>
                      <a:r>
                        <a:rPr lang="fr-FR" sz="1000" u="none" strike="noStrike" kern="150">
                          <a:effectLst/>
                        </a:rPr>
                        <a:t> </a:t>
                      </a:r>
                      <a:endParaRPr lang="fr-FR" sz="1000" kern="150">
                        <a:effectLst/>
                        <a:latin typeface="Times New Roman" panose="02020603050405020304" pitchFamily="18" charset="0"/>
                        <a:ea typeface="SimSun" panose="02010600030101010101" pitchFamily="2" charset="-122"/>
                        <a:cs typeface="Mangal" panose="02040503050203030202" pitchFamily="18" charset="0"/>
                      </a:endParaRPr>
                    </a:p>
                  </a:txBody>
                  <a:tcPr marL="5066" marR="5066" marT="0" marB="0"/>
                </a:tc>
                <a:tc>
                  <a:txBody>
                    <a:bodyPr/>
                    <a:lstStyle/>
                    <a:p>
                      <a:pPr algn="ctr">
                        <a:spcAft>
                          <a:spcPts val="0"/>
                        </a:spcAft>
                      </a:pPr>
                      <a:r>
                        <a:rPr lang="fr-FR" sz="1000" u="none" strike="noStrike" kern="150" dirty="0">
                          <a:effectLst/>
                        </a:rPr>
                        <a:t> </a:t>
                      </a:r>
                      <a:endParaRPr lang="fr-FR" sz="10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54712" marR="54712" marT="0" marB="0"/>
                </a:tc>
                <a:extLst>
                  <a:ext uri="{0D108BD9-81ED-4DB2-BD59-A6C34878D82A}">
                    <a16:rowId xmlns:a16="http://schemas.microsoft.com/office/drawing/2014/main" val="1553499971"/>
                  </a:ext>
                </a:extLst>
              </a:tr>
            </a:tbl>
          </a:graphicData>
        </a:graphic>
      </p:graphicFrame>
      <p:sp>
        <p:nvSpPr>
          <p:cNvPr id="3" name="WordArt 1">
            <a:extLst>
              <a:ext uri="{FF2B5EF4-FFF2-40B4-BE49-F238E27FC236}">
                <a16:creationId xmlns:a16="http://schemas.microsoft.com/office/drawing/2014/main" id="{46DDB077-6EA4-4E23-9C90-3D461FB537BB}"/>
              </a:ext>
            </a:extLst>
          </p:cNvPr>
          <p:cNvSpPr>
            <a:spLocks noChangeArrowheads="1" noChangeShapeType="1" noTextEdit="1"/>
          </p:cNvSpPr>
          <p:nvPr/>
        </p:nvSpPr>
        <p:spPr bwMode="auto">
          <a:xfrm>
            <a:off x="279114" y="61243"/>
            <a:ext cx="54705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l" rtl="0">
              <a:buNone/>
            </a:pPr>
            <a:r>
              <a:rPr lang="fr-FR" sz="1800" spc="0" dirty="0">
                <a:ln>
                  <a:noFill/>
                </a:ln>
                <a:gradFill rotWithShape="0">
                  <a:gsLst>
                    <a:gs pos="0">
                      <a:srgbClr val="FFFF00"/>
                    </a:gs>
                    <a:gs pos="100000">
                      <a:srgbClr val="FF9933"/>
                    </a:gs>
                  </a:gsLst>
                  <a:path path="rect">
                    <a:fillToRect l="50000" t="50000" r="50000" b="50000"/>
                  </a:path>
                </a:gradFill>
                <a:effectLst>
                  <a:outerShdw dist="35924" dir="2700000" algn="tl" rotWithShape="0">
                    <a:srgbClr val="C0C0C0">
                      <a:alpha val="79999"/>
                    </a:srgbClr>
                  </a:outerShdw>
                </a:effectLst>
                <a:latin typeface="Impact" panose="020B0806030902050204" pitchFamily="34" charset="0"/>
              </a:rPr>
              <a:t>STEP    BAC    N4    (CP5) </a:t>
            </a:r>
          </a:p>
        </p:txBody>
      </p:sp>
      <p:pic>
        <p:nvPicPr>
          <p:cNvPr id="7170" name="Image 2" descr="http://tbn2.google.com/images?q=tbn:6gnGa-GyrEpgmM:http://www.aeroforme.ca/images/step610_050b.jpg">
            <a:extLst>
              <a:ext uri="{FF2B5EF4-FFF2-40B4-BE49-F238E27FC236}">
                <a16:creationId xmlns:a16="http://schemas.microsoft.com/office/drawing/2014/main" id="{505A3DE4-8C0E-440D-B4FF-C01CB6BAB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639" y="61243"/>
            <a:ext cx="887135" cy="9582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3EF3AD2-E720-4CF7-B3D6-5EB2B5698160}"/>
              </a:ext>
            </a:extLst>
          </p:cNvPr>
          <p:cNvSpPr>
            <a:spLocks noChangeArrowheads="1"/>
          </p:cNvSpPr>
          <p:nvPr/>
        </p:nvSpPr>
        <p:spPr bwMode="auto">
          <a:xfrm>
            <a:off x="2384425" y="2284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a:extLst>
              <a:ext uri="{FF2B5EF4-FFF2-40B4-BE49-F238E27FC236}">
                <a16:creationId xmlns:a16="http://schemas.microsoft.com/office/drawing/2014/main" id="{601021FB-67F9-475F-93B6-5E119AF271C2}"/>
              </a:ext>
            </a:extLst>
          </p:cNvPr>
          <p:cNvSpPr>
            <a:spLocks noChangeArrowheads="1"/>
          </p:cNvSpPr>
          <p:nvPr/>
        </p:nvSpPr>
        <p:spPr bwMode="auto">
          <a:xfrm>
            <a:off x="2384425" y="2741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6" name="Rectangle 5">
            <a:extLst>
              <a:ext uri="{FF2B5EF4-FFF2-40B4-BE49-F238E27FC236}">
                <a16:creationId xmlns:a16="http://schemas.microsoft.com/office/drawing/2014/main" id="{5F56E99F-6639-47D8-9CBF-9D6E0A835B2C}"/>
              </a:ext>
            </a:extLst>
          </p:cNvPr>
          <p:cNvSpPr>
            <a:spLocks noChangeArrowheads="1"/>
          </p:cNvSpPr>
          <p:nvPr/>
        </p:nvSpPr>
        <p:spPr bwMode="auto">
          <a:xfrm>
            <a:off x="6721474" y="76848"/>
            <a:ext cx="5470525" cy="1015663"/>
          </a:xfrm>
          <a:prstGeom prst="rect">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2713" algn="l"/>
              </a:tabLst>
              <a:defRPr>
                <a:solidFill>
                  <a:schemeClr val="tx1"/>
                </a:solidFill>
                <a:latin typeface="Arial" panose="020B0604020202020204" pitchFamily="34" charset="0"/>
              </a:defRPr>
            </a:lvl1pPr>
            <a:lvl2pPr eaLnBrk="0" fontAlgn="base" hangingPunct="0">
              <a:spcBef>
                <a:spcPct val="0"/>
              </a:spcBef>
              <a:spcAft>
                <a:spcPct val="0"/>
              </a:spcAft>
              <a:tabLst>
                <a:tab pos="112713" algn="l"/>
              </a:tabLst>
              <a:defRPr>
                <a:solidFill>
                  <a:schemeClr val="tx1"/>
                </a:solidFill>
                <a:latin typeface="Arial" panose="020B0604020202020204" pitchFamily="34" charset="0"/>
              </a:defRPr>
            </a:lvl2pPr>
            <a:lvl3pPr eaLnBrk="0" fontAlgn="base" hangingPunct="0">
              <a:spcBef>
                <a:spcPct val="0"/>
              </a:spcBef>
              <a:spcAft>
                <a:spcPct val="0"/>
              </a:spcAft>
              <a:tabLst>
                <a:tab pos="112713" algn="l"/>
              </a:tabLst>
              <a:defRPr>
                <a:solidFill>
                  <a:schemeClr val="tx1"/>
                </a:solidFill>
                <a:latin typeface="Arial" panose="020B0604020202020204" pitchFamily="34" charset="0"/>
              </a:defRPr>
            </a:lvl3pPr>
            <a:lvl4pPr eaLnBrk="0" fontAlgn="base" hangingPunct="0">
              <a:spcBef>
                <a:spcPct val="0"/>
              </a:spcBef>
              <a:spcAft>
                <a:spcPct val="0"/>
              </a:spcAft>
              <a:tabLst>
                <a:tab pos="112713" algn="l"/>
              </a:tabLst>
              <a:defRPr>
                <a:solidFill>
                  <a:schemeClr val="tx1"/>
                </a:solidFill>
                <a:latin typeface="Arial" panose="020B0604020202020204" pitchFamily="34" charset="0"/>
              </a:defRPr>
            </a:lvl4pPr>
            <a:lvl5pPr eaLnBrk="0" fontAlgn="base" hangingPunct="0">
              <a:spcBef>
                <a:spcPct val="0"/>
              </a:spcBef>
              <a:spcAft>
                <a:spcPct val="0"/>
              </a:spcAft>
              <a:tabLst>
                <a:tab pos="112713" algn="l"/>
              </a:tabLst>
              <a:defRPr>
                <a:solidFill>
                  <a:schemeClr val="tx1"/>
                </a:solidFill>
                <a:latin typeface="Arial" panose="020B0604020202020204" pitchFamily="34" charset="0"/>
              </a:defRPr>
            </a:lvl5pPr>
            <a:lvl6pPr eaLnBrk="0" fontAlgn="base" hangingPunct="0">
              <a:spcBef>
                <a:spcPct val="0"/>
              </a:spcBef>
              <a:spcAft>
                <a:spcPct val="0"/>
              </a:spcAft>
              <a:tabLst>
                <a:tab pos="112713" algn="l"/>
              </a:tabLst>
              <a:defRPr>
                <a:solidFill>
                  <a:schemeClr val="tx1"/>
                </a:solidFill>
                <a:latin typeface="Arial" panose="020B0604020202020204" pitchFamily="34" charset="0"/>
              </a:defRPr>
            </a:lvl6pPr>
            <a:lvl7pPr eaLnBrk="0" fontAlgn="base" hangingPunct="0">
              <a:spcBef>
                <a:spcPct val="0"/>
              </a:spcBef>
              <a:spcAft>
                <a:spcPct val="0"/>
              </a:spcAft>
              <a:tabLst>
                <a:tab pos="112713" algn="l"/>
              </a:tabLst>
              <a:defRPr>
                <a:solidFill>
                  <a:schemeClr val="tx1"/>
                </a:solidFill>
                <a:latin typeface="Arial" panose="020B0604020202020204" pitchFamily="34" charset="0"/>
              </a:defRPr>
            </a:lvl7pPr>
            <a:lvl8pPr eaLnBrk="0" fontAlgn="base" hangingPunct="0">
              <a:spcBef>
                <a:spcPct val="0"/>
              </a:spcBef>
              <a:spcAft>
                <a:spcPct val="0"/>
              </a:spcAft>
              <a:tabLst>
                <a:tab pos="112713" algn="l"/>
              </a:tabLst>
              <a:defRPr>
                <a:solidFill>
                  <a:schemeClr val="tx1"/>
                </a:solidFill>
                <a:latin typeface="Arial" panose="020B0604020202020204" pitchFamily="34" charset="0"/>
              </a:defRPr>
            </a:lvl8pPr>
            <a:lvl9pPr eaLnBrk="0" fontAlgn="base" hangingPunct="0">
              <a:spcBef>
                <a:spcPct val="0"/>
              </a:spcBef>
              <a:spcAft>
                <a:spcPct val="0"/>
              </a:spcAft>
              <a:tabLst>
                <a:tab pos="11271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2713" algn="l"/>
              </a:tabLst>
            </a:pPr>
            <a:r>
              <a:rPr kumimoji="0" lang="fr-FR" altLang="fr-FR" sz="1200" b="0" i="0" u="none" strike="noStrike" cap="none" normalizeH="0" baseline="0" dirty="0" bmk="_Hlk485804497">
                <a:ln>
                  <a:noFill/>
                </a:ln>
                <a:solidFill>
                  <a:schemeClr val="tx1"/>
                </a:solidFill>
                <a:effectLst/>
                <a:latin typeface="Arial" panose="020B0604020202020204" pitchFamily="34" charset="0"/>
                <a:ea typeface="Times New Roman" panose="02020603050405020304" pitchFamily="18" charset="0"/>
              </a:rPr>
              <a:t>	</a:t>
            </a:r>
            <a:r>
              <a:rPr kumimoji="0" lang="fr-FR" altLang="fr-FR" sz="1200" b="1" i="0" u="sng" strike="noStrike" cap="none" normalizeH="0" baseline="0" dirty="0" bmk="_Hlk485804497">
                <a:ln>
                  <a:noFill/>
                </a:ln>
                <a:solidFill>
                  <a:schemeClr val="bg1"/>
                </a:solidFill>
                <a:effectLst/>
                <a:latin typeface="Arial" panose="020B0604020202020204" pitchFamily="34" charset="0"/>
                <a:ea typeface="Times New Roman" panose="02020603050405020304" pitchFamily="18" charset="0"/>
              </a:rPr>
              <a:t>OBJECTIF CHOISI :</a:t>
            </a:r>
          </a:p>
          <a:p>
            <a:pPr marL="0" marR="0" lvl="0" indent="0" algn="l" defTabSz="914400" rtl="0" eaLnBrk="0" fontAlgn="base" latinLnBrk="0" hangingPunct="0">
              <a:lnSpc>
                <a:spcPct val="100000"/>
              </a:lnSpc>
              <a:spcBef>
                <a:spcPct val="0"/>
              </a:spcBef>
              <a:spcAft>
                <a:spcPct val="0"/>
              </a:spcAft>
              <a:buClrTx/>
              <a:buSzTx/>
              <a:buFontTx/>
              <a:buNone/>
              <a:tabLst>
                <a:tab pos="112713" algn="l"/>
              </a:tabLst>
            </a:pPr>
            <a:endParaRPr kumimoji="0" lang="fr-FR" altLang="fr-FR" sz="1200" b="0" i="0" u="none" strike="noStrike" cap="none" normalizeH="0" baseline="0" dirty="0" bmk="_Hlk485804497">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713" algn="l"/>
              </a:tabLst>
            </a:pPr>
            <a:r>
              <a:rPr kumimoji="0" lang="fr-FR" altLang="fr-FR" sz="1200" b="1" i="0" u="none" strike="noStrike" cap="none" normalizeH="0" baseline="0" dirty="0" bmk="_Hlk485804497">
                <a:ln>
                  <a:noFill/>
                </a:ln>
                <a:solidFill>
                  <a:schemeClr val="tx1"/>
                </a:solidFill>
                <a:effectLst/>
                <a:latin typeface="Arial" panose="020B0604020202020204" pitchFamily="34" charset="0"/>
                <a:ea typeface="Times New Roman" panose="02020603050405020304" pitchFamily="18" charset="0"/>
              </a:rPr>
              <a:t>CLASSE :                      SERIES et REPETITIONS :                                                      </a:t>
            </a:r>
            <a:r>
              <a:rPr kumimoji="0" lang="fr-FR" altLang="fr-FR" sz="1200" b="1" i="0" u="none" strike="noStrike" cap="none" normalizeH="0" baseline="0" dirty="0" bmk="_Hlk485804497">
                <a:ln>
                  <a:noFill/>
                </a:ln>
                <a:solidFill>
                  <a:srgbClr val="FF0000"/>
                </a:solidFill>
                <a:effectLst/>
                <a:latin typeface="Arial" panose="020B0604020202020204" pitchFamily="34" charset="0"/>
                <a:ea typeface="Times New Roman" panose="02020603050405020304" pitchFamily="18" charset="0"/>
              </a:rPr>
              <a:t>                 </a:t>
            </a:r>
            <a:r>
              <a:rPr kumimoji="0" lang="fr-FR" altLang="fr-FR" sz="1200" b="1" i="0" u="none" strike="noStrike" cap="none" normalizeH="0" baseline="0" dirty="0" bmk="_Hlk485804497">
                <a:ln>
                  <a:noFill/>
                </a:ln>
                <a:solidFill>
                  <a:schemeClr val="tx1"/>
                </a:solidFill>
                <a:effectLst/>
                <a:latin typeface="Arial" panose="020B0604020202020204" pitchFamily="34" charset="0"/>
                <a:ea typeface="Times New Roman" panose="02020603050405020304" pitchFamily="18" charset="0"/>
              </a:rPr>
              <a:t> DATE :       /        /</a:t>
            </a:r>
            <a:endParaRPr kumimoji="0" lang="fr-FR" altLang="fr-FR"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2713" algn="l"/>
              </a:tabLst>
            </a:pPr>
            <a:r>
              <a:rPr kumimoji="0" lang="fr-FR" altLang="fr-F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fr-FR" altLang="fr-FR"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8128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9012BDA-B514-493E-B65C-336D4663EDC8}"/>
              </a:ext>
            </a:extLst>
          </p:cNvPr>
          <p:cNvGraphicFramePr>
            <a:graphicFrameLocks noGrp="1"/>
          </p:cNvGraphicFramePr>
          <p:nvPr/>
        </p:nvGraphicFramePr>
        <p:xfrm>
          <a:off x="1609408" y="3313271"/>
          <a:ext cx="7757160" cy="1432560"/>
        </p:xfrm>
        <a:graphic>
          <a:graphicData uri="http://schemas.openxmlformats.org/drawingml/2006/table">
            <a:tbl>
              <a:tblPr firstRow="1" firstCol="1" bandRow="1" bandCol="1">
                <a:tableStyleId>{5C22544A-7EE6-4342-B048-85BDC9FD1C3A}</a:tableStyleId>
              </a:tblPr>
              <a:tblGrid>
                <a:gridCol w="1116292">
                  <a:extLst>
                    <a:ext uri="{9D8B030D-6E8A-4147-A177-3AD203B41FA5}">
                      <a16:colId xmlns:a16="http://schemas.microsoft.com/office/drawing/2014/main" val="1465393706"/>
                    </a:ext>
                  </a:extLst>
                </a:gridCol>
                <a:gridCol w="2339235">
                  <a:extLst>
                    <a:ext uri="{9D8B030D-6E8A-4147-A177-3AD203B41FA5}">
                      <a16:colId xmlns:a16="http://schemas.microsoft.com/office/drawing/2014/main" val="3316911830"/>
                    </a:ext>
                  </a:extLst>
                </a:gridCol>
                <a:gridCol w="3301135">
                  <a:extLst>
                    <a:ext uri="{9D8B030D-6E8A-4147-A177-3AD203B41FA5}">
                      <a16:colId xmlns:a16="http://schemas.microsoft.com/office/drawing/2014/main" val="3173735188"/>
                    </a:ext>
                  </a:extLst>
                </a:gridCol>
                <a:gridCol w="1000498">
                  <a:extLst>
                    <a:ext uri="{9D8B030D-6E8A-4147-A177-3AD203B41FA5}">
                      <a16:colId xmlns:a16="http://schemas.microsoft.com/office/drawing/2014/main" val="3047648717"/>
                    </a:ext>
                  </a:extLst>
                </a:gridCol>
              </a:tblGrid>
              <a:tr h="0">
                <a:tc>
                  <a:txBody>
                    <a:bodyPr/>
                    <a:lstStyle/>
                    <a:p>
                      <a:pPr algn="ctr">
                        <a:spcAft>
                          <a:spcPts val="0"/>
                        </a:spcAft>
                      </a:pPr>
                      <a:r>
                        <a:rPr lang="fr-FR" sz="1200">
                          <a:effectLst/>
                        </a:rPr>
                        <a:t>AVANT</a:t>
                      </a:r>
                    </a:p>
                    <a:p>
                      <a:pPr>
                        <a:spcAft>
                          <a:spcPts val="0"/>
                        </a:spcAft>
                      </a:pPr>
                      <a:r>
                        <a:rPr lang="fr-FR" sz="1000">
                          <a:effectLst/>
                        </a:rPr>
                        <a:t> </a:t>
                      </a:r>
                      <a:endParaRPr lang="fr-FR" sz="1200">
                        <a:effectLst/>
                      </a:endParaRPr>
                    </a:p>
                    <a:p>
                      <a:pPr>
                        <a:spcAft>
                          <a:spcPts val="0"/>
                        </a:spcAft>
                      </a:pPr>
                      <a:r>
                        <a:rPr lang="fr-FR" sz="1000">
                          <a:effectLst/>
                        </a:rPr>
                        <a:t> </a:t>
                      </a:r>
                      <a:endParaRPr lang="fr-FR" sz="1200">
                        <a:effectLst/>
                      </a:endParaRPr>
                    </a:p>
                    <a:p>
                      <a:pPr algn="ctr">
                        <a:spcAft>
                          <a:spcPts val="0"/>
                        </a:spcAft>
                      </a:pPr>
                      <a:r>
                        <a:rPr lang="fr-FR" sz="1400">
                          <a:effectLst/>
                        </a:rPr>
                        <a:t>CHOIX </a:t>
                      </a:r>
                      <a:endParaRPr lang="fr-FR" sz="1200">
                        <a:effectLst/>
                      </a:endParaRPr>
                    </a:p>
                    <a:p>
                      <a:pPr algn="ctr">
                        <a:spcAft>
                          <a:spcPts val="0"/>
                        </a:spcAft>
                      </a:pPr>
                      <a:r>
                        <a:rPr lang="fr-FR" sz="1400">
                          <a:effectLst/>
                        </a:rPr>
                        <a:t>DE L’OBJECTIF</a:t>
                      </a:r>
                      <a:endParaRPr lang="fr-FR" sz="12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spcAft>
                          <a:spcPts val="0"/>
                        </a:spcAft>
                      </a:pPr>
                      <a:r>
                        <a:rPr lang="fr-FR" sz="1000" u="sng">
                          <a:effectLst/>
                        </a:rPr>
                        <a:t>1°) Quel est l’intitulé de ton objectif ?          </a:t>
                      </a:r>
                      <a:endParaRPr lang="fr-FR" sz="1200">
                        <a:effectLst/>
                      </a:endParaRPr>
                    </a:p>
                    <a:p>
                      <a:pPr>
                        <a:spcAft>
                          <a:spcPts val="0"/>
                        </a:spcAft>
                      </a:pPr>
                      <a:r>
                        <a:rPr lang="fr-FR" sz="1000" u="sng">
                          <a:effectLst/>
                        </a:rPr>
                        <a:t>              </a:t>
                      </a:r>
                      <a:endParaRPr lang="fr-FR" sz="1200">
                        <a:effectLst/>
                      </a:endParaRPr>
                    </a:p>
                    <a:p>
                      <a:pPr>
                        <a:spcAft>
                          <a:spcPts val="0"/>
                        </a:spcAft>
                      </a:pPr>
                      <a:r>
                        <a:rPr lang="fr-FR" sz="1000" u="none" strike="noStrike">
                          <a:effectLst/>
                        </a:rPr>
                        <a:t> </a:t>
                      </a:r>
                      <a:endParaRPr lang="fr-FR" sz="1200">
                        <a:effectLst/>
                      </a:endParaRPr>
                    </a:p>
                    <a:p>
                      <a:pPr>
                        <a:spcAft>
                          <a:spcPts val="0"/>
                        </a:spcAft>
                      </a:pPr>
                      <a:r>
                        <a:rPr lang="fr-FR" sz="1000" u="none" strike="noStrike">
                          <a:effectLst/>
                        </a:rPr>
                        <a:t> </a:t>
                      </a:r>
                      <a:endParaRPr lang="fr-FR" sz="1200">
                        <a:effectLst/>
                      </a:endParaRPr>
                    </a:p>
                    <a:p>
                      <a:pPr>
                        <a:spcAft>
                          <a:spcPts val="0"/>
                        </a:spcAft>
                      </a:pPr>
                      <a:r>
                        <a:rPr lang="fr-FR" sz="1000" u="sng">
                          <a:effectLst/>
                        </a:rPr>
                        <a:t>2°) Pourquoi avoir choisi cet objectif ?</a:t>
                      </a:r>
                      <a:endParaRPr lang="fr-FR" sz="1200">
                        <a:effectLst/>
                      </a:endParaRPr>
                    </a:p>
                    <a:p>
                      <a:pPr>
                        <a:spcAft>
                          <a:spcPts val="0"/>
                        </a:spcAft>
                      </a:pPr>
                      <a:r>
                        <a:rPr lang="fr-FR" sz="1000">
                          <a:effectLst/>
                        </a:rPr>
                        <a:t>             </a:t>
                      </a:r>
                      <a:endParaRPr lang="fr-FR" sz="1200">
                        <a:effectLst/>
                      </a:endParaRPr>
                    </a:p>
                    <a:p>
                      <a:pPr>
                        <a:spcAft>
                          <a:spcPts val="0"/>
                        </a:spcAft>
                      </a:pPr>
                      <a:r>
                        <a:rPr lang="fr-FR" sz="1000">
                          <a:effectLst/>
                        </a:rPr>
                        <a:t>                                                                                                                                     </a:t>
                      </a:r>
                      <a:r>
                        <a:rPr lang="fr-FR" sz="1200">
                          <a:effectLst/>
                        </a:rPr>
                        <a:t> </a:t>
                      </a:r>
                    </a:p>
                    <a:p>
                      <a:pPr algn="ctr">
                        <a:spcAft>
                          <a:spcPts val="0"/>
                        </a:spcAft>
                      </a:pPr>
                      <a:r>
                        <a:rPr lang="fr-FR" sz="1000">
                          <a:effectLst/>
                        </a:rPr>
                        <a:t> </a:t>
                      </a:r>
                      <a:endParaRPr lang="fr-FR"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35522894"/>
                  </a:ext>
                </a:extLst>
              </a:tr>
              <a:tr h="0">
                <a:tc>
                  <a:txBody>
                    <a:bodyPr/>
                    <a:lstStyle/>
                    <a:p>
                      <a:endParaRPr lang="fr-FR" sz="1000">
                        <a:effectLst/>
                        <a:latin typeface="Times New Roman" panose="02020603050405020304" pitchFamily="18" charset="0"/>
                      </a:endParaRPr>
                    </a:p>
                  </a:txBody>
                  <a:tcPr marL="68580" marR="68580" marT="0" marB="0"/>
                </a:tc>
                <a:tc>
                  <a:txBody>
                    <a:bodyPr/>
                    <a:lstStyle/>
                    <a:p>
                      <a:pPr algn="ctr">
                        <a:spcAft>
                          <a:spcPts val="0"/>
                        </a:spcAft>
                      </a:pPr>
                      <a:r>
                        <a:rPr lang="fr-FR" sz="1200">
                          <a:effectLst/>
                        </a:rPr>
                        <a:t>/1,5 point</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200">
                          <a:effectLst/>
                        </a:rPr>
                        <a:t>Lecture du carnet          /1,5 point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000">
                          <a:effectLst/>
                        </a:rPr>
                        <a:t>NOTE :  /3 pts</a:t>
                      </a:r>
                      <a:endParaRPr lang="fr-FR"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2637271"/>
                  </a:ext>
                </a:extLst>
              </a:tr>
            </a:tbl>
          </a:graphicData>
        </a:graphic>
      </p:graphicFrame>
      <p:graphicFrame>
        <p:nvGraphicFramePr>
          <p:cNvPr id="3" name="Tableau 2">
            <a:extLst>
              <a:ext uri="{FF2B5EF4-FFF2-40B4-BE49-F238E27FC236}">
                <a16:creationId xmlns:a16="http://schemas.microsoft.com/office/drawing/2014/main" id="{BBD5DE18-3F3E-4A90-B38F-F5D906500B86}"/>
              </a:ext>
            </a:extLst>
          </p:cNvPr>
          <p:cNvGraphicFramePr>
            <a:graphicFrameLocks noGrp="1"/>
          </p:cNvGraphicFramePr>
          <p:nvPr>
            <p:extLst>
              <p:ext uri="{D42A27DB-BD31-4B8C-83A1-F6EECF244321}">
                <p14:modId xmlns:p14="http://schemas.microsoft.com/office/powerpoint/2010/main" val="478041338"/>
              </p:ext>
            </p:extLst>
          </p:nvPr>
        </p:nvGraphicFramePr>
        <p:xfrm>
          <a:off x="114300" y="893618"/>
          <a:ext cx="11242963" cy="5881255"/>
        </p:xfrm>
        <a:graphic>
          <a:graphicData uri="http://schemas.openxmlformats.org/drawingml/2006/table">
            <a:tbl>
              <a:tblPr firstRow="1" firstCol="1" bandRow="1" bandCol="1">
                <a:tableStyleId>{5C22544A-7EE6-4342-B048-85BDC9FD1C3A}</a:tableStyleId>
              </a:tblPr>
              <a:tblGrid>
                <a:gridCol w="1561339">
                  <a:extLst>
                    <a:ext uri="{9D8B030D-6E8A-4147-A177-3AD203B41FA5}">
                      <a16:colId xmlns:a16="http://schemas.microsoft.com/office/drawing/2014/main" val="4120980405"/>
                    </a:ext>
                  </a:extLst>
                </a:gridCol>
                <a:gridCol w="4684751">
                  <a:extLst>
                    <a:ext uri="{9D8B030D-6E8A-4147-A177-3AD203B41FA5}">
                      <a16:colId xmlns:a16="http://schemas.microsoft.com/office/drawing/2014/main" val="2369270367"/>
                    </a:ext>
                  </a:extLst>
                </a:gridCol>
                <a:gridCol w="3669074">
                  <a:extLst>
                    <a:ext uri="{9D8B030D-6E8A-4147-A177-3AD203B41FA5}">
                      <a16:colId xmlns:a16="http://schemas.microsoft.com/office/drawing/2014/main" val="457174726"/>
                    </a:ext>
                  </a:extLst>
                </a:gridCol>
                <a:gridCol w="1327799">
                  <a:extLst>
                    <a:ext uri="{9D8B030D-6E8A-4147-A177-3AD203B41FA5}">
                      <a16:colId xmlns:a16="http://schemas.microsoft.com/office/drawing/2014/main" val="2548895668"/>
                    </a:ext>
                  </a:extLst>
                </a:gridCol>
              </a:tblGrid>
              <a:tr h="5220439">
                <a:tc>
                  <a:txBody>
                    <a:bodyPr/>
                    <a:lstStyle/>
                    <a:p>
                      <a:pPr>
                        <a:spcAft>
                          <a:spcPts val="0"/>
                        </a:spcAft>
                      </a:pPr>
                      <a:r>
                        <a:rPr lang="fr-FR" sz="1200" dirty="0">
                          <a:effectLst/>
                        </a:rPr>
                        <a:t>APRES</a:t>
                      </a:r>
                    </a:p>
                    <a:p>
                      <a:pPr>
                        <a:spcAft>
                          <a:spcPts val="0"/>
                        </a:spcAft>
                      </a:pPr>
                      <a:r>
                        <a:rPr lang="fr-FR" sz="1200" dirty="0">
                          <a:effectLst/>
                        </a:rPr>
                        <a:t> </a:t>
                      </a:r>
                    </a:p>
                    <a:p>
                      <a:pPr>
                        <a:spcAft>
                          <a:spcPts val="0"/>
                        </a:spcAft>
                      </a:pPr>
                      <a:r>
                        <a:rPr lang="fr-FR" sz="1200" dirty="0">
                          <a:effectLst/>
                        </a:rPr>
                        <a:t> </a:t>
                      </a:r>
                    </a:p>
                    <a:p>
                      <a:pPr algn="ctr">
                        <a:spcAft>
                          <a:spcPts val="0"/>
                        </a:spcAft>
                      </a:pPr>
                      <a:r>
                        <a:rPr lang="fr-FR" sz="1400" dirty="0">
                          <a:effectLst/>
                        </a:rPr>
                        <a:t>BILAN </a:t>
                      </a:r>
                      <a:endParaRPr lang="fr-FR" sz="1200" dirty="0">
                        <a:effectLst/>
                      </a:endParaRPr>
                    </a:p>
                    <a:p>
                      <a:pPr>
                        <a:spcAft>
                          <a:spcPts val="0"/>
                        </a:spcAft>
                      </a:pPr>
                      <a:r>
                        <a:rPr lang="fr-FR" sz="1200" dirty="0">
                          <a:effectLst/>
                        </a:rPr>
                        <a:t> </a:t>
                      </a:r>
                      <a:endParaRPr lang="fr-FR"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400" dirty="0">
                          <a:effectLst/>
                        </a:rPr>
                        <a:t>Quel est le bilan de ta prestation et celle de ton groupe ? (gestion de l’effort, ressentis…)</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fr-FR" sz="1400" dirty="0">
                          <a:effectLst/>
                        </a:rPr>
                        <a:t>Que changerais tu pour la suite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spcAft>
                          <a:spcPts val="0"/>
                        </a:spcAft>
                      </a:pPr>
                      <a:r>
                        <a:rPr lang="fr-FR" sz="1400" dirty="0">
                          <a:effectLst/>
                        </a:rPr>
                        <a:t> </a:t>
                      </a:r>
                    </a:p>
                    <a:p>
                      <a:pPr algn="ctr">
                        <a:spcAft>
                          <a:spcPts val="0"/>
                        </a:spcAft>
                      </a:pPr>
                      <a:r>
                        <a:rPr lang="fr-FR" sz="1400" dirty="0">
                          <a:effectLst/>
                        </a:rPr>
                        <a:t> </a:t>
                      </a:r>
                    </a:p>
                    <a:p>
                      <a:pPr algn="ctr">
                        <a:spcAft>
                          <a:spcPts val="0"/>
                        </a:spcAft>
                      </a:pPr>
                      <a:r>
                        <a:rPr lang="fr-FR" sz="1400" dirty="0">
                          <a:effectLst/>
                        </a:rPr>
                        <a:t> </a:t>
                      </a:r>
                    </a:p>
                    <a:p>
                      <a:pPr algn="ctr">
                        <a:spcAft>
                          <a:spcPts val="0"/>
                        </a:spcAft>
                      </a:pPr>
                      <a:r>
                        <a:rPr lang="fr-FR" sz="1400" dirty="0">
                          <a:effectLst/>
                        </a:rPr>
                        <a:t> </a:t>
                      </a:r>
                    </a:p>
                    <a:p>
                      <a:pPr algn="r">
                        <a:spcAft>
                          <a:spcPts val="0"/>
                        </a:spcAft>
                      </a:pPr>
                      <a:r>
                        <a:rPr lang="fr-FR" sz="1400" dirty="0">
                          <a:effectLst/>
                        </a:rPr>
                        <a:t> </a:t>
                      </a:r>
                    </a:p>
                    <a:p>
                      <a:pPr>
                        <a:spcAft>
                          <a:spcPts val="0"/>
                        </a:spcAft>
                      </a:pPr>
                      <a:r>
                        <a:rPr lang="fr-FR" sz="1400" dirty="0">
                          <a:effectLst/>
                        </a:rPr>
                        <a:t> </a:t>
                      </a:r>
                    </a:p>
                    <a:p>
                      <a:pPr algn="ctr">
                        <a:spcAft>
                          <a:spcPts val="0"/>
                        </a:spcAft>
                      </a:pPr>
                      <a:r>
                        <a:rPr lang="fr-FR" sz="1400" dirty="0">
                          <a:effectLst/>
                        </a:rPr>
                        <a:t> </a:t>
                      </a:r>
                      <a:endParaRPr lang="fr-FR" sz="14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850261456"/>
                  </a:ext>
                </a:extLst>
              </a:tr>
              <a:tr h="660816">
                <a:tc>
                  <a:txBody>
                    <a:bodyPr/>
                    <a:lstStyle/>
                    <a:p>
                      <a:pPr>
                        <a:spcAft>
                          <a:spcPts val="0"/>
                        </a:spcAft>
                      </a:pPr>
                      <a:r>
                        <a:rPr lang="fr-FR" sz="1200">
                          <a:effectLst/>
                        </a:rPr>
                        <a:t> </a:t>
                      </a:r>
                      <a:endParaRPr lang="fr-FR"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200" dirty="0">
                          <a:effectLst/>
                        </a:rPr>
                        <a:t>/1,5 point</a:t>
                      </a:r>
                      <a:endParaRPr lang="fr-FR"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fr-FR" sz="1200" dirty="0">
                          <a:effectLst/>
                        </a:rPr>
                        <a:t>/1,5 point</a:t>
                      </a:r>
                      <a:endParaRPr lang="fr-FR"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fr-FR" sz="1200" dirty="0">
                          <a:effectLst/>
                        </a:rPr>
                        <a:t>NOTE :  /3 pts</a:t>
                      </a:r>
                      <a:endParaRPr lang="fr-FR"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55332735"/>
                  </a:ext>
                </a:extLst>
              </a:tr>
            </a:tbl>
          </a:graphicData>
        </a:graphic>
      </p:graphicFrame>
      <p:sp>
        <p:nvSpPr>
          <p:cNvPr id="4" name="Rectangle 2">
            <a:extLst>
              <a:ext uri="{FF2B5EF4-FFF2-40B4-BE49-F238E27FC236}">
                <a16:creationId xmlns:a16="http://schemas.microsoft.com/office/drawing/2014/main" id="{4F459902-8B60-474C-9906-F0A302C2E865}"/>
              </a:ext>
            </a:extLst>
          </p:cNvPr>
          <p:cNvSpPr>
            <a:spLocks noChangeArrowheads="1"/>
          </p:cNvSpPr>
          <p:nvPr/>
        </p:nvSpPr>
        <p:spPr bwMode="auto">
          <a:xfrm>
            <a:off x="1134919" y="83127"/>
            <a:ext cx="1087235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rPr>
              <a:t>FICHE ELEVE : EVALUATION  STEP BAC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rgbClr val="FF0000"/>
                </a:solidFill>
                <a:effectLst/>
                <a:latin typeface="Comic Sans MS" panose="030F0702030302020204" pitchFamily="66" charset="0"/>
                <a:ea typeface="Times New Roman" panose="02020603050405020304" pitchFamily="18" charset="0"/>
              </a:rPr>
              <a:t>  Nom : 		Prénom :				Classe :                           Date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8193" name="Picture 1">
            <a:extLst>
              <a:ext uri="{FF2B5EF4-FFF2-40B4-BE49-F238E27FC236}">
                <a16:creationId xmlns:a16="http://schemas.microsoft.com/office/drawing/2014/main" id="{AC43A148-7CE7-4CBD-853B-1C2516DC9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6" y="0"/>
            <a:ext cx="554431" cy="8489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E9F8A86-D93E-4B28-B66F-290F8D58CE6C}"/>
              </a:ext>
            </a:extLst>
          </p:cNvPr>
          <p:cNvSpPr>
            <a:spLocks noChangeArrowheads="1"/>
          </p:cNvSpPr>
          <p:nvPr/>
        </p:nvSpPr>
        <p:spPr bwMode="auto">
          <a:xfrm>
            <a:off x="1598613" y="3236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840278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6B0EE-90A9-4DD2-8467-96CA65C79039}"/>
              </a:ext>
            </a:extLst>
          </p:cNvPr>
          <p:cNvSpPr/>
          <p:nvPr/>
        </p:nvSpPr>
        <p:spPr>
          <a:xfrm rot="16200000">
            <a:off x="3124200" y="-2392376"/>
            <a:ext cx="5943599" cy="11110734"/>
          </a:xfrm>
          <a:prstGeom prst="rect">
            <a:avLst/>
          </a:prstGeom>
        </p:spPr>
        <p:txBody>
          <a:bodyPr wrap="square">
            <a:spAutoFit/>
          </a:bodyPr>
          <a:lstStyle/>
          <a:p>
            <a:pPr>
              <a:spcAft>
                <a:spcPts val="0"/>
              </a:spcAft>
            </a:pPr>
            <a:r>
              <a:rPr lang="fr-FR" sz="32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Times New Roman" panose="02020603050405020304" pitchFamily="18" charset="0"/>
              </a:rPr>
              <a:t>MODALITES D’ENTRAINEMENT</a:t>
            </a:r>
            <a:endParaRPr lang="fr-FR" sz="3200" dirty="0">
              <a:latin typeface="Times New Roman" panose="02020603050405020304" pitchFamily="18" charset="0"/>
              <a:ea typeface="Times New Roman" panose="02020603050405020304" pitchFamily="18" charset="0"/>
            </a:endParaRPr>
          </a:p>
          <a:p>
            <a:pPr>
              <a:spcAft>
                <a:spcPts val="0"/>
              </a:spcAft>
            </a:pPr>
            <a:r>
              <a:rPr lang="fr-FR" sz="36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Times New Roman" panose="02020603050405020304" pitchFamily="18" charset="0"/>
              </a:rPr>
              <a:t>STEP  BAC</a:t>
            </a:r>
            <a:endParaRPr lang="fr-FR" sz="3600" dirty="0">
              <a:latin typeface="Times New Roman" panose="02020603050405020304" pitchFamily="18" charset="0"/>
              <a:ea typeface="Times New Roman" panose="02020603050405020304" pitchFamily="18" charset="0"/>
            </a:endParaRPr>
          </a:p>
          <a:p>
            <a:pPr algn="ctr">
              <a:spcAft>
                <a:spcPts val="0"/>
              </a:spcAft>
            </a:pPr>
            <a:r>
              <a:rPr lang="de-DE" sz="1600" b="1" u="sng" dirty="0">
                <a:solidFill>
                  <a:srgbClr val="FF0000"/>
                </a:solidFill>
                <a:latin typeface="Comic Sans MS" panose="030F0702030302020204" pitchFamily="66" charset="0"/>
                <a:ea typeface="Times New Roman" panose="02020603050405020304" pitchFamily="18" charset="0"/>
              </a:rPr>
              <a:t>MOBILE 1 : INTENSITE</a:t>
            </a:r>
            <a:endParaRPr lang="fr-FR" sz="1600" dirty="0">
              <a:latin typeface="Times New Roman" panose="02020603050405020304" pitchFamily="18" charset="0"/>
              <a:ea typeface="Times New Roman" panose="02020603050405020304" pitchFamily="18" charset="0"/>
            </a:endParaRPr>
          </a:p>
          <a:p>
            <a:pPr indent="-1620520" algn="ctr">
              <a:spcAft>
                <a:spcPts val="0"/>
              </a:spcAft>
              <a:tabLst>
                <a:tab pos="574040" algn="l"/>
              </a:tabLst>
            </a:pPr>
            <a:r>
              <a:rPr lang="de-DE" sz="1600" b="1" dirty="0">
                <a:solidFill>
                  <a:srgbClr val="FF0000"/>
                </a:solidFill>
                <a:latin typeface="Comic Sans MS" panose="030F0702030302020204" pitchFamily="66" charset="0"/>
                <a:ea typeface="Times New Roman" panose="02020603050405020304" pitchFamily="18" charset="0"/>
              </a:rPr>
              <a:t>	EFFORT BREF ET INTENSE</a:t>
            </a:r>
            <a:endParaRPr lang="fr-FR" sz="1600" dirty="0">
              <a:latin typeface="Times New Roman" panose="02020603050405020304" pitchFamily="18" charset="0"/>
              <a:ea typeface="Times New Roman" panose="02020603050405020304" pitchFamily="18" charset="0"/>
            </a:endParaRPr>
          </a:p>
          <a:p>
            <a:pPr>
              <a:spcAft>
                <a:spcPts val="0"/>
              </a:spcAft>
            </a:pPr>
            <a:r>
              <a:rPr lang="de-DE" sz="1600" b="1" dirty="0">
                <a:solidFill>
                  <a:srgbClr val="FF0000"/>
                </a:solidFill>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Fréquence cardiaque proche du maximum </a:t>
            </a:r>
            <a:r>
              <a:rPr lang="fr-FR" sz="1400" dirty="0">
                <a:latin typeface="Comic Sans MS" panose="030F0702030302020204" pitchFamily="66" charset="0"/>
                <a:ea typeface="Times New Roman" panose="02020603050405020304" pitchFamily="18" charset="0"/>
              </a:rPr>
              <a:t>(FC Entrainement &gt; à 85% de FC Réserve).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Ventilation fortement marquée et accélérée.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Séries plutôt courtes (jusqu’à 4’), effort total entre 14’ et 22’. Repos jusqu’à 4’</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Motricité variée qui ne gêne pas l’engagement.</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Paramètres essentiellement d’ordre énergétique : </a:t>
            </a:r>
            <a:r>
              <a:rPr lang="fr-FR" sz="1400" dirty="0">
                <a:latin typeface="Comic Sans MS" panose="030F0702030302020204" pitchFamily="66" charset="0"/>
                <a:ea typeface="Times New Roman" panose="02020603050405020304" pitchFamily="18" charset="0"/>
              </a:rPr>
              <a:t>sursauts, lests, hauteur step, bras au-dessus des épaules.</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Tempo &gt; à 135 BPM.</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EXEMPLES : </a:t>
            </a:r>
            <a:r>
              <a:rPr lang="fr-FR" sz="1400" dirty="0">
                <a:latin typeface="Comic Sans MS" panose="030F0702030302020204" pitchFamily="66" charset="0"/>
                <a:ea typeface="Times New Roman" panose="02020603050405020304" pitchFamily="18" charset="0"/>
              </a:rPr>
              <a:t>9 X 2’ (repos 2’) OU 6 X 3’ (repos 3’) OU 4 X 4’ (repos 4’).</a:t>
            </a:r>
            <a:endParaRPr lang="fr-FR" sz="1400" dirty="0">
              <a:latin typeface="Times New Roman" panose="02020603050405020304" pitchFamily="18" charset="0"/>
              <a:ea typeface="Times New Roman" panose="02020603050405020304" pitchFamily="18" charset="0"/>
            </a:endParaRPr>
          </a:p>
          <a:p>
            <a:pPr indent="-1620520" algn="just">
              <a:spcAft>
                <a:spcPts val="0"/>
              </a:spcAft>
              <a:tabLst>
                <a:tab pos="604520" algn="l"/>
              </a:tabLst>
            </a:pPr>
            <a:r>
              <a:rPr lang="de-DE" sz="1400" b="1"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algn="ctr">
              <a:spcAft>
                <a:spcPts val="0"/>
              </a:spcAft>
            </a:pPr>
            <a:r>
              <a:rPr lang="de-DE" sz="1600" b="1" u="sng" dirty="0">
                <a:solidFill>
                  <a:srgbClr val="FF0000"/>
                </a:solidFill>
                <a:latin typeface="Comic Sans MS" panose="030F0702030302020204" pitchFamily="66" charset="0"/>
                <a:ea typeface="Times New Roman" panose="02020603050405020304" pitchFamily="18" charset="0"/>
              </a:rPr>
              <a:t>MOBILE 2 : DUREE</a:t>
            </a:r>
            <a:endParaRPr lang="fr-FR" sz="1600" dirty="0">
              <a:latin typeface="Times New Roman" panose="02020603050405020304" pitchFamily="18" charset="0"/>
              <a:ea typeface="Times New Roman" panose="02020603050405020304" pitchFamily="18" charset="0"/>
            </a:endParaRPr>
          </a:p>
          <a:p>
            <a:pPr indent="-1620520" algn="ctr">
              <a:spcAft>
                <a:spcPts val="0"/>
              </a:spcAft>
              <a:tabLst>
                <a:tab pos="574040" algn="l"/>
              </a:tabLst>
            </a:pPr>
            <a:r>
              <a:rPr lang="de-DE" sz="1600" b="1" dirty="0">
                <a:solidFill>
                  <a:srgbClr val="FF0000"/>
                </a:solidFill>
                <a:latin typeface="Comic Sans MS" panose="030F0702030302020204" pitchFamily="66" charset="0"/>
                <a:ea typeface="Times New Roman" panose="02020603050405020304" pitchFamily="18" charset="0"/>
              </a:rPr>
              <a:t>	EFFORT LONG ET SOUTENU</a:t>
            </a:r>
            <a:endParaRPr lang="fr-FR" sz="160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1600" b="1" dirty="0">
                <a:solidFill>
                  <a:srgbClr val="FF0000"/>
                </a:solidFill>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Fréquence cardiaque élevée </a:t>
            </a:r>
            <a:r>
              <a:rPr lang="fr-FR" sz="1400" dirty="0">
                <a:latin typeface="Comic Sans MS" panose="030F0702030302020204" pitchFamily="66" charset="0"/>
                <a:ea typeface="Times New Roman" panose="02020603050405020304" pitchFamily="18" charset="0"/>
              </a:rPr>
              <a:t>(FC Entrainement = 70% à 85% de FC Réserve).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Ventilation accentuée et rythmée sans gêne excessive.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Au moins 3 séries, durée totale d’effort entre 20’ et 26’, repos jusqu’à 4’.</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Coordinations et dissociation présentes.</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Paramètres d’ordre énergétique : </a:t>
            </a:r>
            <a:r>
              <a:rPr lang="fr-FR" sz="1400" dirty="0">
                <a:latin typeface="Comic Sans MS" panose="030F0702030302020204" pitchFamily="66" charset="0"/>
                <a:ea typeface="Times New Roman" panose="02020603050405020304" pitchFamily="18" charset="0"/>
              </a:rPr>
              <a:t>sursauts, bras au-dessus des épaules, lests, hauteur du step</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130 BPM &lt; tempo &lt; 140 BPM</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EXEMPLES : </a:t>
            </a:r>
            <a:r>
              <a:rPr lang="fr-FR" sz="1400" dirty="0">
                <a:latin typeface="Comic Sans MS" panose="030F0702030302020204" pitchFamily="66" charset="0"/>
                <a:ea typeface="Times New Roman" panose="02020603050405020304" pitchFamily="18" charset="0"/>
              </a:rPr>
              <a:t>3 X 7’ (repos 4’) OU 4 X 6’ (repos 3’) OU 3 X 8’ (repos 4’).</a:t>
            </a:r>
            <a:endParaRPr lang="fr-FR" sz="1400" dirty="0">
              <a:latin typeface="Times New Roman" panose="02020603050405020304" pitchFamily="18" charset="0"/>
              <a:ea typeface="Times New Roman" panose="02020603050405020304" pitchFamily="18" charset="0"/>
            </a:endParaRPr>
          </a:p>
          <a:p>
            <a:pPr indent="-1620520">
              <a:spcAft>
                <a:spcPts val="0"/>
              </a:spcAft>
              <a:tabLst>
                <a:tab pos="817880" algn="l"/>
              </a:tabLst>
            </a:pPr>
            <a:r>
              <a:rPr lang="fr-FR" sz="1400" b="1" dirty="0">
                <a:latin typeface="Comic Sans MS" panose="030F0702030302020204" pitchFamily="66" charset="0"/>
                <a:ea typeface="Times New Roman" panose="02020603050405020304" pitchFamily="18" charset="0"/>
              </a:rPr>
              <a:t>Motricité		</a:t>
            </a:r>
            <a:endParaRPr lang="fr-FR" sz="1400" dirty="0">
              <a:latin typeface="Times New Roman" panose="02020603050405020304" pitchFamily="18" charset="0"/>
              <a:ea typeface="Times New Roman" panose="02020603050405020304" pitchFamily="18" charset="0"/>
            </a:endParaRPr>
          </a:p>
          <a:p>
            <a:pPr algn="ctr">
              <a:spcAft>
                <a:spcPts val="0"/>
              </a:spcAft>
            </a:pPr>
            <a:r>
              <a:rPr lang="de-DE" sz="1600" b="1" u="sng" dirty="0">
                <a:solidFill>
                  <a:srgbClr val="FF0000"/>
                </a:solidFill>
                <a:latin typeface="Comic Sans MS" panose="030F0702030302020204" pitchFamily="66" charset="0"/>
                <a:ea typeface="Times New Roman" panose="02020603050405020304" pitchFamily="18" charset="0"/>
              </a:rPr>
              <a:t>MOBILE 3 : COORDINATION</a:t>
            </a:r>
            <a:endParaRPr lang="fr-FR" sz="1600" dirty="0">
              <a:latin typeface="Times New Roman" panose="02020603050405020304" pitchFamily="18" charset="0"/>
              <a:ea typeface="Times New Roman" panose="02020603050405020304" pitchFamily="18" charset="0"/>
            </a:endParaRPr>
          </a:p>
          <a:p>
            <a:pPr indent="-1620520" algn="ctr">
              <a:spcAft>
                <a:spcPts val="0"/>
              </a:spcAft>
              <a:tabLst>
                <a:tab pos="574040" algn="l"/>
              </a:tabLst>
            </a:pPr>
            <a:r>
              <a:rPr lang="de-DE" sz="1600" b="1" dirty="0">
                <a:solidFill>
                  <a:srgbClr val="FF0000"/>
                </a:solidFill>
                <a:latin typeface="Comic Sans MS" panose="030F0702030302020204" pitchFamily="66" charset="0"/>
                <a:ea typeface="Times New Roman" panose="02020603050405020304" pitchFamily="18" charset="0"/>
              </a:rPr>
              <a:t>	EFFORT MODERE ET PROLONGE</a:t>
            </a:r>
            <a:endParaRPr lang="fr-FR" sz="160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1600" b="1" dirty="0">
                <a:solidFill>
                  <a:srgbClr val="FF0000"/>
                </a:solidFill>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Fréquence cardiaque modérée </a:t>
            </a:r>
            <a:r>
              <a:rPr lang="fr-FR" sz="1400" dirty="0">
                <a:latin typeface="Comic Sans MS" panose="030F0702030302020204" pitchFamily="66" charset="0"/>
                <a:ea typeface="Times New Roman" panose="02020603050405020304" pitchFamily="18" charset="0"/>
              </a:rPr>
              <a:t>(FC Entrainement = 50% à 65% de FC Réserve).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Aisance respiratoire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2 ou 4 Séries longues (minimum 3’). Durée totale entre 25 et 30 minutes</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Temps de récupération minimisé</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Motricité explorée de façon ambitieuse</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Paramètres essentiellement d’ordre biomécanique : </a:t>
            </a:r>
            <a:r>
              <a:rPr lang="fr-FR" sz="1400" dirty="0">
                <a:latin typeface="Comic Sans MS" panose="030F0702030302020204" pitchFamily="66" charset="0"/>
                <a:ea typeface="Times New Roman" panose="02020603050405020304" pitchFamily="18" charset="0"/>
              </a:rPr>
              <a:t>pas complexes, bras en dissociation, changement d’orientation, éléments réalisés à côté du step</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Tempo le plus souvent proche de 130 de BPM</a:t>
            </a:r>
            <a:endParaRPr lang="fr-FR" sz="1400"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pPr>
            <a:r>
              <a:rPr lang="fr-FR" sz="1400" b="1" dirty="0">
                <a:latin typeface="Comic Sans MS" panose="030F0702030302020204" pitchFamily="66" charset="0"/>
                <a:ea typeface="Times New Roman" panose="02020603050405020304" pitchFamily="18" charset="0"/>
              </a:rPr>
              <a:t>EXEMPLES : </a:t>
            </a:r>
            <a:r>
              <a:rPr lang="fr-FR" sz="1400" dirty="0">
                <a:latin typeface="Comic Sans MS" panose="030F0702030302020204" pitchFamily="66" charset="0"/>
                <a:ea typeface="Times New Roman" panose="02020603050405020304" pitchFamily="18" charset="0"/>
              </a:rPr>
              <a:t>2 X 15’ (repos 4’) OU 2 X 13’ (repos 4’) </a:t>
            </a:r>
            <a:endParaRPr lang="fr-F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8456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0A9A9F-88D0-45CF-9862-82E2AB9C48D0}"/>
              </a:ext>
            </a:extLst>
          </p:cNvPr>
          <p:cNvSpPr/>
          <p:nvPr/>
        </p:nvSpPr>
        <p:spPr>
          <a:xfrm rot="16200000">
            <a:off x="2714337" y="-1233815"/>
            <a:ext cx="6430297" cy="9325630"/>
          </a:xfrm>
          <a:prstGeom prst="rect">
            <a:avLst/>
          </a:prstGeom>
        </p:spPr>
        <p:txBody>
          <a:bodyPr wrap="square">
            <a:spAutoFit/>
          </a:bodyPr>
          <a:lstStyle/>
          <a:p>
            <a:pPr>
              <a:spcAft>
                <a:spcPts val="0"/>
              </a:spcAft>
            </a:pPr>
            <a:r>
              <a:rPr lang="fr-FR" sz="32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Times New Roman" panose="02020603050405020304" pitchFamily="18" charset="0"/>
              </a:rPr>
              <a:t>EXIGEANCES</a:t>
            </a:r>
            <a:endParaRPr lang="fr-FR" sz="3200" dirty="0">
              <a:latin typeface="Times New Roman" panose="02020603050405020304" pitchFamily="18" charset="0"/>
              <a:ea typeface="Times New Roman" panose="02020603050405020304" pitchFamily="18" charset="0"/>
            </a:endParaRPr>
          </a:p>
          <a:p>
            <a:pPr>
              <a:spcAft>
                <a:spcPts val="0"/>
              </a:spcAft>
            </a:pPr>
            <a:r>
              <a:rPr lang="fr-FR" sz="3200" b="1" dirty="0">
                <a:ln w="9525" cap="flat" cmpd="sng" algn="ctr">
                  <a:solidFill>
                    <a:srgbClr val="FFFFFF"/>
                  </a:solidFill>
                  <a:prstDash val="solid"/>
                  <a:round/>
                </a:ln>
                <a:solidFill>
                  <a:srgbClr val="5B9BD5"/>
                </a:solidFill>
                <a:effectLst>
                  <a:outerShdw blurRad="12700" dist="38100" dir="2700000" algn="tl">
                    <a:schemeClr val="accent5">
                      <a:lumMod val="60000"/>
                      <a:lumOff val="40000"/>
                    </a:schemeClr>
                  </a:outerShdw>
                </a:effectLst>
                <a:latin typeface="Impact" panose="020B0806030902050204" pitchFamily="34" charset="0"/>
                <a:ea typeface="Times New Roman" panose="02020603050405020304" pitchFamily="18" charset="0"/>
              </a:rPr>
              <a:t>STEP  BAC</a:t>
            </a:r>
            <a:endParaRPr lang="fr-FR" sz="320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r>
              <a:rPr lang="de-DE" sz="900" b="1" dirty="0">
                <a:latin typeface="Comic Sans MS" panose="030F0702030302020204" pitchFamily="66" charset="0"/>
                <a:ea typeface="Times New Roman" panose="02020603050405020304" pitchFamily="18" charset="0"/>
              </a:rPr>
              <a:t>					</a:t>
            </a:r>
            <a:endParaRPr lang="fr-FR" sz="1050" dirty="0">
              <a:latin typeface="Times New Roman" panose="02020603050405020304" pitchFamily="18" charset="0"/>
              <a:ea typeface="Times New Roman" panose="02020603050405020304" pitchFamily="18" charset="0"/>
            </a:endParaRPr>
          </a:p>
          <a:p>
            <a:pPr indent="-1620520">
              <a:spcAft>
                <a:spcPts val="0"/>
              </a:spcAft>
              <a:tabLst>
                <a:tab pos="574040" algn="l"/>
              </a:tabLst>
            </a:pPr>
            <a:r>
              <a:rPr lang="de-DE" sz="2800" b="1" dirty="0">
                <a:latin typeface="Comic Sans MS" panose="030F0702030302020204" pitchFamily="66" charset="0"/>
                <a:ea typeface="Times New Roman" panose="02020603050405020304" pitchFamily="18" charset="0"/>
              </a:rPr>
              <a:t>	</a:t>
            </a:r>
            <a:r>
              <a:rPr lang="de-DE" sz="1600" b="1" dirty="0">
                <a:latin typeface="Comic Sans MS" panose="030F0702030302020204" pitchFamily="66" charset="0"/>
                <a:ea typeface="Times New Roman" panose="02020603050405020304" pitchFamily="18" charset="0"/>
              </a:rPr>
              <a:t>CREER ET REPETER EN BOUCLE UN ENCHAINEMENT (</a:t>
            </a:r>
            <a:r>
              <a:rPr lang="de-DE" sz="1600" b="1" dirty="0" err="1">
                <a:latin typeface="Comic Sans MS" panose="030F0702030302020204" pitchFamily="66" charset="0"/>
                <a:ea typeface="Times New Roman" panose="02020603050405020304" pitchFamily="18" charset="0"/>
              </a:rPr>
              <a:t>seul</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ou</a:t>
            </a:r>
            <a:r>
              <a:rPr lang="de-DE" sz="1600" b="1" dirty="0">
                <a:latin typeface="Comic Sans MS" panose="030F0702030302020204" pitchFamily="66" charset="0"/>
                <a:ea typeface="Times New Roman" panose="02020603050405020304" pitchFamily="18" charset="0"/>
              </a:rPr>
              <a:t> à </a:t>
            </a:r>
            <a:r>
              <a:rPr lang="de-DE" sz="1600" b="1" dirty="0" err="1">
                <a:latin typeface="Comic Sans MS" panose="030F0702030302020204" pitchFamily="66" charset="0"/>
                <a:ea typeface="Times New Roman" panose="02020603050405020304" pitchFamily="18" charset="0"/>
              </a:rPr>
              <a:t>plusieurs</a:t>
            </a:r>
            <a:r>
              <a:rPr lang="de-DE" sz="1600" b="1" dirty="0">
                <a:latin typeface="Comic Sans MS" panose="030F0702030302020204" pitchFamily="66" charset="0"/>
                <a:ea typeface="Times New Roman" panose="02020603050405020304" pitchFamily="18" charset="0"/>
              </a:rPr>
              <a:t>) de 4 A 6 BLOCS </a:t>
            </a:r>
            <a:r>
              <a:rPr lang="de-DE" sz="1600" b="1" dirty="0" err="1">
                <a:latin typeface="Comic Sans MS" panose="030F0702030302020204" pitchFamily="66" charset="0"/>
                <a:ea typeface="Times New Roman" panose="02020603050405020304" pitchFamily="18" charset="0"/>
              </a:rPr>
              <a:t>dont</a:t>
            </a:r>
            <a:r>
              <a:rPr lang="de-DE" sz="1600" b="1" dirty="0">
                <a:latin typeface="Comic Sans MS" panose="030F0702030302020204" pitchFamily="66" charset="0"/>
                <a:ea typeface="Times New Roman" panose="02020603050405020304" pitchFamily="18" charset="0"/>
              </a:rPr>
              <a:t> 3 COMPOSES PAR LE PROFESSEUR:</a:t>
            </a:r>
            <a:endParaRPr lang="fr-FR" sz="1600" dirty="0">
              <a:latin typeface="Times New Roman" panose="02020603050405020304" pitchFamily="18" charset="0"/>
              <a:ea typeface="Times New Roman" panose="02020603050405020304" pitchFamily="18" charset="0"/>
            </a:endParaRPr>
          </a:p>
          <a:p>
            <a:pPr>
              <a:spcAft>
                <a:spcPts val="0"/>
              </a:spcAft>
              <a:tabLst>
                <a:tab pos="574040" algn="l"/>
              </a:tabLst>
            </a:pPr>
            <a:r>
              <a:rPr lang="de-DE" sz="1600" b="1"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Un</a:t>
            </a:r>
            <a:r>
              <a:rPr lang="de-DE" sz="1600" dirty="0">
                <a:latin typeface="Comic Sans MS" panose="030F0702030302020204" pitchFamily="66" charset="0"/>
                <a:ea typeface="Times New Roman" panose="02020603050405020304" pitchFamily="18" charset="0"/>
              </a:rPr>
              <a:t> bloc </a:t>
            </a:r>
            <a:r>
              <a:rPr lang="de-DE" sz="1600" dirty="0" err="1">
                <a:latin typeface="Comic Sans MS" panose="030F0702030302020204" pitchFamily="66" charset="0"/>
                <a:ea typeface="Times New Roman" panose="02020603050405020304" pitchFamily="18" charset="0"/>
              </a:rPr>
              <a:t>est</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composé</a:t>
            </a:r>
            <a:r>
              <a:rPr lang="de-DE" sz="1600" dirty="0">
                <a:latin typeface="Comic Sans MS" panose="030F0702030302020204" pitchFamily="66" charset="0"/>
                <a:ea typeface="Times New Roman" panose="02020603050405020304" pitchFamily="18" charset="0"/>
              </a:rPr>
              <a:t> de </a:t>
            </a:r>
            <a:r>
              <a:rPr lang="de-DE" sz="1600" b="1" dirty="0">
                <a:latin typeface="Comic Sans MS" panose="030F0702030302020204" pitchFamily="66" charset="0"/>
                <a:ea typeface="Times New Roman" panose="02020603050405020304" pitchFamily="18" charset="0"/>
              </a:rPr>
              <a:t>4 </a:t>
            </a:r>
            <a:r>
              <a:rPr lang="de-DE" sz="1600" b="1" dirty="0" err="1">
                <a:latin typeface="Comic Sans MS" panose="030F0702030302020204" pitchFamily="66" charset="0"/>
                <a:ea typeface="Times New Roman" panose="02020603050405020304" pitchFamily="18" charset="0"/>
              </a:rPr>
              <a:t>phrases</a:t>
            </a:r>
            <a:r>
              <a:rPr lang="de-DE" sz="1600" b="1" dirty="0">
                <a:latin typeface="Comic Sans MS" panose="030F0702030302020204" pitchFamily="66" charset="0"/>
                <a:ea typeface="Times New Roman" panose="02020603050405020304" pitchFamily="18" charset="0"/>
              </a:rPr>
              <a:t> de 8 </a:t>
            </a:r>
            <a:r>
              <a:rPr lang="de-DE" sz="1600" b="1" dirty="0" err="1">
                <a:latin typeface="Comic Sans MS" panose="030F0702030302020204" pitchFamily="66" charset="0"/>
                <a:ea typeface="Times New Roman" panose="02020603050405020304" pitchFamily="18" charset="0"/>
              </a:rPr>
              <a:t>temps</a:t>
            </a:r>
            <a:endParaRPr lang="fr-FR" sz="160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Dans </a:t>
            </a:r>
            <a:r>
              <a:rPr lang="de-DE" sz="1600" dirty="0" err="1">
                <a:latin typeface="Comic Sans MS" panose="030F0702030302020204" pitchFamily="66" charset="0"/>
                <a:ea typeface="Times New Roman" panose="02020603050405020304" pitchFamily="18" charset="0"/>
              </a:rPr>
              <a:t>chaque</a:t>
            </a:r>
            <a:r>
              <a:rPr lang="de-DE" sz="1600" dirty="0">
                <a:latin typeface="Comic Sans MS" panose="030F0702030302020204" pitchFamily="66" charset="0"/>
                <a:ea typeface="Times New Roman" panose="02020603050405020304" pitchFamily="18" charset="0"/>
              </a:rPr>
              <a:t> bloc </a:t>
            </a:r>
            <a:r>
              <a:rPr lang="de-DE" sz="1600" dirty="0" err="1">
                <a:latin typeface="Comic Sans MS" panose="030F0702030302020204" pitchFamily="66" charset="0"/>
                <a:ea typeface="Times New Roman" panose="02020603050405020304" pitchFamily="18" charset="0"/>
              </a:rPr>
              <a:t>mettre</a:t>
            </a:r>
            <a:r>
              <a:rPr lang="de-DE" sz="1600" dirty="0">
                <a:latin typeface="Comic Sans MS" panose="030F0702030302020204" pitchFamily="66" charset="0"/>
                <a:ea typeface="Times New Roman" panose="02020603050405020304" pitchFamily="18" charset="0"/>
              </a:rPr>
              <a:t> </a:t>
            </a:r>
            <a:r>
              <a:rPr lang="de-DE" sz="1600" b="1" dirty="0">
                <a:latin typeface="Comic Sans MS" panose="030F0702030302020204" pitchFamily="66" charset="0"/>
                <a:ea typeface="Times New Roman" panose="02020603050405020304" pitchFamily="18" charset="0"/>
              </a:rPr>
              <a:t>des </a:t>
            </a:r>
            <a:r>
              <a:rPr lang="de-DE" sz="1600" b="1" dirty="0" err="1">
                <a:latin typeface="Comic Sans MS" panose="030F0702030302020204" pitchFamily="66" charset="0"/>
                <a:ea typeface="Times New Roman" panose="02020603050405020304" pitchFamily="18" charset="0"/>
              </a:rPr>
              <a:t>bras</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sur</a:t>
            </a:r>
            <a:r>
              <a:rPr lang="de-DE" sz="1600" b="1" dirty="0">
                <a:latin typeface="Comic Sans MS" panose="030F0702030302020204" pitchFamily="66" charset="0"/>
                <a:ea typeface="Times New Roman" panose="02020603050405020304" pitchFamily="18" charset="0"/>
              </a:rPr>
              <a:t> 2 </a:t>
            </a:r>
            <a:r>
              <a:rPr lang="de-DE" sz="1600" b="1" dirty="0" err="1">
                <a:latin typeface="Comic Sans MS" panose="030F0702030302020204" pitchFamily="66" charset="0"/>
                <a:ea typeface="Times New Roman" panose="02020603050405020304" pitchFamily="18" charset="0"/>
              </a:rPr>
              <a:t>pas</a:t>
            </a:r>
            <a:r>
              <a:rPr lang="de-DE" sz="1600" b="1" dirty="0">
                <a:latin typeface="Comic Sans MS" panose="030F0702030302020204" pitchFamily="66" charset="0"/>
                <a:ea typeface="Times New Roman" panose="02020603050405020304" pitchFamily="18" charset="0"/>
              </a:rPr>
              <a:t> au </a:t>
            </a:r>
            <a:r>
              <a:rPr lang="de-DE" sz="1600" b="1" dirty="0" err="1">
                <a:latin typeface="Comic Sans MS" panose="030F0702030302020204" pitchFamily="66" charset="0"/>
                <a:ea typeface="Times New Roman" panose="02020603050405020304" pitchFamily="18" charset="0"/>
              </a:rPr>
              <a:t>choix</a:t>
            </a:r>
            <a:endParaRPr lang="fr-FR" sz="1600" dirty="0">
              <a:latin typeface="Times New Roman" panose="02020603050405020304" pitchFamily="18" charset="0"/>
              <a:ea typeface="Times New Roman" panose="02020603050405020304" pitchFamily="18" charset="0"/>
            </a:endParaRPr>
          </a:p>
          <a:p>
            <a:pPr marL="457200">
              <a:spcAft>
                <a:spcPts val="0"/>
              </a:spcAf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Investir</a:t>
            </a:r>
            <a:r>
              <a:rPr lang="de-DE" sz="1600" b="1" dirty="0">
                <a:latin typeface="Comic Sans MS" panose="030F0702030302020204" pitchFamily="66" charset="0"/>
                <a:ea typeface="Times New Roman" panose="02020603050405020304" pitchFamily="18" charset="0"/>
              </a:rPr>
              <a:t> le </a:t>
            </a:r>
            <a:r>
              <a:rPr lang="de-DE" sz="1600" b="1" dirty="0" err="1">
                <a:latin typeface="Comic Sans MS" panose="030F0702030302020204" pitchFamily="66" charset="0"/>
                <a:ea typeface="Times New Roman" panose="02020603050405020304" pitchFamily="18" charset="0"/>
              </a:rPr>
              <a:t>côté</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droit</a:t>
            </a:r>
            <a:r>
              <a:rPr lang="de-DE" sz="1600" b="1" dirty="0">
                <a:latin typeface="Comic Sans MS" panose="030F0702030302020204" pitchFamily="66" charset="0"/>
                <a:ea typeface="Times New Roman" panose="02020603050405020304" pitchFamily="18" charset="0"/>
              </a:rPr>
              <a:t> ET le </a:t>
            </a:r>
            <a:r>
              <a:rPr lang="de-DE" sz="1600" b="1" dirty="0" err="1">
                <a:latin typeface="Comic Sans MS" panose="030F0702030302020204" pitchFamily="66" charset="0"/>
                <a:ea typeface="Times New Roman" panose="02020603050405020304" pitchFamily="18" charset="0"/>
              </a:rPr>
              <a:t>côté</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gauche</a:t>
            </a:r>
            <a:endParaRPr lang="fr-FR" sz="1600" dirty="0">
              <a:latin typeface="Times New Roman" panose="02020603050405020304" pitchFamily="18" charset="0"/>
              <a:ea typeface="Times New Roman" panose="02020603050405020304" pitchFamily="18" charset="0"/>
            </a:endParaRPr>
          </a:p>
          <a:p>
            <a:pPr marL="457200">
              <a:spcAft>
                <a:spcPts val="0"/>
              </a:spcAf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a:t>
            </a:r>
            <a:r>
              <a:rPr lang="de-DE" sz="1600" b="1" dirty="0">
                <a:latin typeface="Comic Sans MS" panose="030F0702030302020204" pitchFamily="66" charset="0"/>
                <a:ea typeface="Times New Roman" panose="02020603050405020304" pitchFamily="18" charset="0"/>
              </a:rPr>
              <a:t>FC de Reprise</a:t>
            </a:r>
            <a:r>
              <a:rPr lang="de-DE" sz="1600" dirty="0">
                <a:latin typeface="Comic Sans MS" panose="030F0702030302020204" pitchFamily="66" charset="0"/>
                <a:ea typeface="Times New Roman" panose="02020603050405020304" pitchFamily="18" charset="0"/>
              </a:rPr>
              <a:t> entre 110 et 120 (</a:t>
            </a:r>
            <a:r>
              <a:rPr lang="de-DE" sz="1600" b="1" dirty="0" err="1">
                <a:latin typeface="Comic Sans MS" panose="030F0702030302020204" pitchFamily="66" charset="0"/>
                <a:ea typeface="Times New Roman" panose="02020603050405020304" pitchFamily="18" charset="0"/>
              </a:rPr>
              <a:t>utilisation</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d’un</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cardio</a:t>
            </a:r>
            <a:r>
              <a:rPr lang="de-DE" sz="1600" dirty="0">
                <a:latin typeface="Comic Sans MS" panose="030F0702030302020204" pitchFamily="66" charset="0"/>
                <a:ea typeface="Times New Roman" panose="02020603050405020304" pitchFamily="18" charset="0"/>
              </a:rPr>
              <a:t>)</a:t>
            </a:r>
            <a:endParaRPr lang="fr-FR" sz="1600" dirty="0">
              <a:latin typeface="Times New Roman" panose="02020603050405020304" pitchFamily="18" charset="0"/>
              <a:ea typeface="Times New Roman" panose="02020603050405020304" pitchFamily="18" charset="0"/>
            </a:endParaRPr>
          </a:p>
          <a:p>
            <a:pPr marL="457200">
              <a:spcAft>
                <a:spcPts val="0"/>
              </a:spcAf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a:t>
            </a:r>
            <a:r>
              <a:rPr lang="de-DE" sz="1600" b="1" dirty="0">
                <a:latin typeface="Comic Sans MS" panose="030F0702030302020204" pitchFamily="66" charset="0"/>
                <a:ea typeface="Times New Roman" panose="02020603050405020304" pitchFamily="18" charset="0"/>
              </a:rPr>
              <a:t>Musique </a:t>
            </a:r>
            <a:r>
              <a:rPr lang="de-DE" sz="1600" b="1" dirty="0" err="1">
                <a:latin typeface="Comic Sans MS" panose="030F0702030302020204" pitchFamily="66" charset="0"/>
                <a:ea typeface="Times New Roman" panose="02020603050405020304" pitchFamily="18" charset="0"/>
              </a:rPr>
              <a:t>avec</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un</a:t>
            </a:r>
            <a:r>
              <a:rPr lang="de-DE" sz="1600" b="1" dirty="0">
                <a:latin typeface="Comic Sans MS" panose="030F0702030302020204" pitchFamily="66" charset="0"/>
                <a:ea typeface="Times New Roman" panose="02020603050405020304" pitchFamily="18" charset="0"/>
              </a:rPr>
              <a:t> BPM</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compris</a:t>
            </a:r>
            <a:r>
              <a:rPr lang="de-DE" sz="1600" dirty="0">
                <a:latin typeface="Comic Sans MS" panose="030F0702030302020204" pitchFamily="66" charset="0"/>
                <a:ea typeface="Times New Roman" panose="02020603050405020304" pitchFamily="18" charset="0"/>
              </a:rPr>
              <a:t> entre 130 et 145</a:t>
            </a:r>
            <a:endParaRPr lang="fr-FR" sz="1600" dirty="0">
              <a:latin typeface="Times New Roman" panose="02020603050405020304" pitchFamily="18" charset="0"/>
              <a:ea typeface="Times New Roman" panose="02020603050405020304" pitchFamily="18" charset="0"/>
            </a:endParaRPr>
          </a:p>
          <a:p>
            <a:pPr marL="457200">
              <a:spcAft>
                <a:spcPts val="0"/>
              </a:spcAf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Mettre</a:t>
            </a:r>
            <a:r>
              <a:rPr lang="de-DE" sz="1600" dirty="0">
                <a:latin typeface="Comic Sans MS" panose="030F0702030302020204" pitchFamily="66" charset="0"/>
                <a:ea typeface="Times New Roman" panose="02020603050405020304" pitchFamily="18" charset="0"/>
              </a:rPr>
              <a:t> des </a:t>
            </a:r>
            <a:r>
              <a:rPr lang="de-DE" sz="1600" b="1" dirty="0" err="1">
                <a:latin typeface="Comic Sans MS" panose="030F0702030302020204" pitchFamily="66" charset="0"/>
                <a:ea typeface="Times New Roman" panose="02020603050405020304" pitchFamily="18" charset="0"/>
              </a:rPr>
              <a:t>pas</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complexes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dans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plusieurs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blocs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rotation</a:t>
            </a:r>
            <a:r>
              <a:rPr lang="de-DE" sz="1600" dirty="0">
                <a:latin typeface="Comic Sans MS" panose="030F0702030302020204" pitchFamily="66" charset="0"/>
                <a:ea typeface="Times New Roman" panose="02020603050405020304" pitchFamily="18" charset="0"/>
              </a:rPr>
              <a:t>, contre-</a:t>
            </a:r>
            <a:r>
              <a:rPr lang="de-DE" sz="1600" dirty="0" err="1">
                <a:latin typeface="Comic Sans MS" panose="030F0702030302020204" pitchFamily="66" charset="0"/>
                <a:ea typeface="Times New Roman" panose="02020603050405020304" pitchFamily="18" charset="0"/>
              </a:rPr>
              <a:t>temps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changement</a:t>
            </a:r>
            <a:r>
              <a:rPr lang="de-DE" sz="1600" dirty="0">
                <a:latin typeface="Comic Sans MS" panose="030F0702030302020204" pitchFamily="66" charset="0"/>
                <a:ea typeface="Times New Roman" panose="02020603050405020304" pitchFamily="18" charset="0"/>
              </a:rPr>
              <a:t> de </a:t>
            </a:r>
            <a:r>
              <a:rPr lang="de-DE" sz="1600" dirty="0" err="1">
                <a:latin typeface="Comic Sans MS" panose="030F0702030302020204" pitchFamily="66" charset="0"/>
                <a:ea typeface="Times New Roman" panose="02020603050405020304" pitchFamily="18" charset="0"/>
              </a:rPr>
              <a:t>direction</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croisement</a:t>
            </a:r>
            <a:r>
              <a:rPr lang="de-DE" sz="1600"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surtout</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dans</a:t>
            </a:r>
            <a:r>
              <a:rPr lang="de-DE" sz="1600" b="1" dirty="0">
                <a:latin typeface="Comic Sans MS" panose="030F0702030302020204" pitchFamily="66" charset="0"/>
                <a:ea typeface="Times New Roman" panose="02020603050405020304" pitchFamily="18" charset="0"/>
              </a:rPr>
              <a:t> le mobile </a:t>
            </a:r>
            <a:r>
              <a:rPr lang="de-DE" sz="1600" b="1" dirty="0" err="1">
                <a:latin typeface="Comic Sans MS" panose="030F0702030302020204" pitchFamily="66" charset="0"/>
                <a:ea typeface="Times New Roman" panose="02020603050405020304" pitchFamily="18" charset="0"/>
              </a:rPr>
              <a:t>coordination</a:t>
            </a:r>
            <a:r>
              <a:rPr lang="de-DE" sz="1600" b="1"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1033780">
              <a:spcAft>
                <a:spcPts val="0"/>
              </a:spcAft>
              <a:tabLst>
                <a:tab pos="90170" algn="l"/>
              </a:tabLs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Paramètres</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énergétiques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variateurs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d’intensité</a:t>
            </a:r>
            <a:r>
              <a:rPr lang="de-DE" sz="1600" dirty="0">
                <a:latin typeface="Comic Sans MS" panose="030F0702030302020204" pitchFamily="66" charset="0"/>
                <a:ea typeface="Times New Roman" panose="02020603050405020304" pitchFamily="18" charset="0"/>
              </a:rPr>
              <a:t>) : </a:t>
            </a:r>
            <a:r>
              <a:rPr lang="de-DE" sz="1600" dirty="0" err="1">
                <a:latin typeface="Comic Sans MS" panose="030F0702030302020204" pitchFamily="66" charset="0"/>
                <a:ea typeface="Times New Roman" panose="02020603050405020304" pitchFamily="18" charset="0"/>
              </a:rPr>
              <a:t>hauteur</a:t>
            </a:r>
            <a:r>
              <a:rPr lang="de-DE" sz="1600" dirty="0">
                <a:latin typeface="Comic Sans MS" panose="030F0702030302020204" pitchFamily="66" charset="0"/>
                <a:ea typeface="Times New Roman" panose="02020603050405020304" pitchFamily="18" charset="0"/>
              </a:rPr>
              <a:t> du </a:t>
            </a:r>
            <a:r>
              <a:rPr lang="de-DE" sz="1600" dirty="0" err="1">
                <a:latin typeface="Comic Sans MS" panose="030F0702030302020204" pitchFamily="66" charset="0"/>
                <a:ea typeface="Times New Roman" panose="02020603050405020304" pitchFamily="18" charset="0"/>
              </a:rPr>
              <a:t>step</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bras</a:t>
            </a:r>
            <a:r>
              <a:rPr lang="de-DE" sz="1600" dirty="0">
                <a:latin typeface="Comic Sans MS" panose="030F0702030302020204" pitchFamily="66" charset="0"/>
                <a:ea typeface="Times New Roman" panose="02020603050405020304" pitchFamily="18" charset="0"/>
              </a:rPr>
              <a:t> au dessus des </a:t>
            </a:r>
            <a:r>
              <a:rPr lang="de-DE" sz="1600" dirty="0" err="1">
                <a:latin typeface="Comic Sans MS" panose="030F0702030302020204" pitchFamily="66" charset="0"/>
                <a:ea typeface="Times New Roman" panose="02020603050405020304" pitchFamily="18" charset="0"/>
              </a:rPr>
              <a:t>épaules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lests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aux</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poignets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ou</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jambes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impulsions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sursauts</a:t>
            </a:r>
            <a:r>
              <a:rPr lang="de-DE" sz="1600" dirty="0">
                <a:latin typeface="Comic Sans MS" panose="030F0702030302020204" pitchFamily="66" charset="0"/>
                <a:ea typeface="Times New Roman" panose="02020603050405020304" pitchFamily="18" charset="0"/>
              </a:rPr>
              <a:t>, BPM, </a:t>
            </a:r>
            <a:r>
              <a:rPr lang="de-DE" sz="1600" dirty="0" err="1">
                <a:latin typeface="Comic Sans MS" panose="030F0702030302020204" pitchFamily="66" charset="0"/>
                <a:ea typeface="Times New Roman" panose="02020603050405020304" pitchFamily="18" charset="0"/>
              </a:rPr>
              <a:t>éléments</a:t>
            </a:r>
            <a:r>
              <a:rPr lang="de-DE" sz="1600" dirty="0">
                <a:latin typeface="Comic Sans MS" panose="030F0702030302020204" pitchFamily="66" charset="0"/>
                <a:ea typeface="Times New Roman" panose="02020603050405020304" pitchFamily="18" charset="0"/>
              </a:rPr>
              <a:t> à </a:t>
            </a:r>
            <a:r>
              <a:rPr lang="de-DE" sz="1600" dirty="0" err="1">
                <a:latin typeface="Comic Sans MS" panose="030F0702030302020204" pitchFamily="66" charset="0"/>
                <a:ea typeface="Times New Roman" panose="02020603050405020304" pitchFamily="18" charset="0"/>
              </a:rPr>
              <a:t>côté</a:t>
            </a:r>
            <a:r>
              <a:rPr lang="de-DE" sz="1600" dirty="0">
                <a:latin typeface="Comic Sans MS" panose="030F0702030302020204" pitchFamily="66" charset="0"/>
                <a:ea typeface="Times New Roman" panose="02020603050405020304" pitchFamily="18" charset="0"/>
              </a:rPr>
              <a:t> du </a:t>
            </a:r>
            <a:r>
              <a:rPr lang="de-DE" sz="1600" dirty="0" err="1">
                <a:latin typeface="Comic Sans MS" panose="030F0702030302020204" pitchFamily="66" charset="0"/>
                <a:ea typeface="Times New Roman" panose="02020603050405020304" pitchFamily="18" charset="0"/>
              </a:rPr>
              <a:t>step</a:t>
            </a:r>
            <a:r>
              <a:rPr lang="de-DE" sz="1600" dirty="0">
                <a:latin typeface="Comic Sans MS" panose="030F0702030302020204" pitchFamily="66" charset="0"/>
                <a:ea typeface="Times New Roman" panose="02020603050405020304" pitchFamily="18" charset="0"/>
              </a:rPr>
              <a:t> (8 </a:t>
            </a:r>
            <a:r>
              <a:rPr lang="de-DE" sz="1600" dirty="0" err="1">
                <a:latin typeface="Comic Sans MS" panose="030F0702030302020204" pitchFamily="66" charset="0"/>
                <a:ea typeface="Times New Roman" panose="02020603050405020304" pitchFamily="18" charset="0"/>
              </a:rPr>
              <a:t>temps</a:t>
            </a:r>
            <a:r>
              <a:rPr lang="de-DE" sz="1600" dirty="0">
                <a:latin typeface="Comic Sans MS" panose="030F0702030302020204" pitchFamily="66" charset="0"/>
                <a:ea typeface="Times New Roman" panose="02020603050405020304" pitchFamily="18" charset="0"/>
              </a:rPr>
              <a:t> par bloc maximum), </a:t>
            </a:r>
            <a:r>
              <a:rPr lang="de-DE" sz="1600" dirty="0" err="1">
                <a:latin typeface="Comic Sans MS" panose="030F0702030302020204" pitchFamily="66" charset="0"/>
                <a:ea typeface="Times New Roman" panose="02020603050405020304" pitchFamily="18" charset="0"/>
              </a:rPr>
              <a:t>changements</a:t>
            </a:r>
            <a:r>
              <a:rPr lang="de-DE" sz="1600" dirty="0">
                <a:latin typeface="Comic Sans MS" panose="030F0702030302020204" pitchFamily="66" charset="0"/>
                <a:ea typeface="Times New Roman" panose="02020603050405020304" pitchFamily="18" charset="0"/>
              </a:rPr>
              <a:t> de </a:t>
            </a:r>
            <a:r>
              <a:rPr lang="de-DE" sz="1600" dirty="0" err="1">
                <a:latin typeface="Comic Sans MS" panose="030F0702030302020204" pitchFamily="66" charset="0"/>
                <a:ea typeface="Times New Roman" panose="02020603050405020304" pitchFamily="18" charset="0"/>
              </a:rPr>
              <a:t>step</a:t>
            </a:r>
            <a:endParaRPr lang="fr-FR" sz="1600" dirty="0">
              <a:latin typeface="Times New Roman" panose="02020603050405020304" pitchFamily="18" charset="0"/>
              <a:ea typeface="Times New Roman" panose="02020603050405020304" pitchFamily="18" charset="0"/>
            </a:endParaRPr>
          </a:p>
          <a:p>
            <a:pPr marL="1033780" indent="-1123950">
              <a:spcAft>
                <a:spcPts val="0"/>
              </a:spcAft>
              <a:tabLst>
                <a:tab pos="90170" algn="l"/>
              </a:tabLs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Paramètres</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biomécaniques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coordination</a:t>
            </a:r>
            <a:r>
              <a:rPr lang="de-DE" sz="1600" dirty="0">
                <a:latin typeface="Comic Sans MS" panose="030F0702030302020204" pitchFamily="66" charset="0"/>
                <a:ea typeface="Times New Roman" panose="02020603050405020304" pitchFamily="18" charset="0"/>
              </a:rPr>
              <a:t>) : </a:t>
            </a:r>
            <a:r>
              <a:rPr lang="de-DE" sz="1600" dirty="0" err="1">
                <a:latin typeface="Comic Sans MS" panose="030F0702030302020204" pitchFamily="66" charset="0"/>
                <a:ea typeface="Times New Roman" panose="02020603050405020304" pitchFamily="18" charset="0"/>
              </a:rPr>
              <a:t>combinaison</a:t>
            </a:r>
            <a:r>
              <a:rPr lang="de-DE" sz="1600" dirty="0">
                <a:latin typeface="Comic Sans MS" panose="030F0702030302020204" pitchFamily="66" charset="0"/>
                <a:ea typeface="Times New Roman" panose="02020603050405020304" pitchFamily="18" charset="0"/>
              </a:rPr>
              <a:t> de </a:t>
            </a:r>
            <a:r>
              <a:rPr lang="de-DE" sz="1600" dirty="0" err="1">
                <a:latin typeface="Comic Sans MS" panose="030F0702030302020204" pitchFamily="66" charset="0"/>
                <a:ea typeface="Times New Roman" panose="02020603050405020304" pitchFamily="18" charset="0"/>
              </a:rPr>
              <a:t>pas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complexes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bras</a:t>
            </a:r>
            <a:r>
              <a:rPr lang="de-DE" sz="1600" dirty="0">
                <a:latin typeface="Comic Sans MS" panose="030F0702030302020204" pitchFamily="66" charset="0"/>
                <a:ea typeface="Times New Roman" panose="02020603050405020304" pitchFamily="18" charset="0"/>
              </a:rPr>
              <a:t> en </a:t>
            </a:r>
            <a:r>
              <a:rPr lang="de-DE" sz="1600" dirty="0" err="1">
                <a:latin typeface="Comic Sans MS" panose="030F0702030302020204" pitchFamily="66" charset="0"/>
                <a:ea typeface="Times New Roman" panose="02020603050405020304" pitchFamily="18" charset="0"/>
              </a:rPr>
              <a:t>dissociation</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changement</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d’orientation</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vitesse</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d’éxécution</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trajets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marqués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contretemps</a:t>
            </a: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342900" lvl="0" indent="-342900">
              <a:spcAft>
                <a:spcPts val="0"/>
              </a:spcAft>
              <a:buFont typeface="Wingdings" panose="05000000000000000000" pitchFamily="2" charset="2"/>
              <a:buChar char=""/>
              <a:tabLst>
                <a:tab pos="90170" algn="l"/>
              </a:tabLst>
            </a:pP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Tenir</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un</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carnet</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d’entrainement</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tout</a:t>
            </a:r>
            <a:r>
              <a:rPr lang="de-DE" sz="1600" b="1" dirty="0">
                <a:latin typeface="Comic Sans MS" panose="030F0702030302020204" pitchFamily="66" charset="0"/>
                <a:ea typeface="Times New Roman" panose="02020603050405020304" pitchFamily="18" charset="0"/>
              </a:rPr>
              <a:t> au </a:t>
            </a:r>
            <a:r>
              <a:rPr lang="de-DE" sz="1600" b="1" dirty="0" err="1">
                <a:latin typeface="Comic Sans MS" panose="030F0702030302020204" pitchFamily="66" charset="0"/>
                <a:ea typeface="Times New Roman" panose="02020603050405020304" pitchFamily="18" charset="0"/>
              </a:rPr>
              <a:t>long</a:t>
            </a:r>
            <a:r>
              <a:rPr lang="de-DE" sz="1600" b="1" dirty="0">
                <a:latin typeface="Comic Sans MS" panose="030F0702030302020204" pitchFamily="66" charset="0"/>
                <a:ea typeface="Times New Roman" panose="02020603050405020304" pitchFamily="18" charset="0"/>
              </a:rPr>
              <a:t> du </a:t>
            </a:r>
            <a:r>
              <a:rPr lang="de-DE" sz="1600" b="1" dirty="0" err="1">
                <a:latin typeface="Comic Sans MS" panose="030F0702030302020204" pitchFamily="66" charset="0"/>
                <a:ea typeface="Times New Roman" panose="02020603050405020304" pitchFamily="18" charset="0"/>
              </a:rPr>
              <a:t>cycle</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qui</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sera</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consulté</a:t>
            </a:r>
            <a:r>
              <a:rPr lang="de-DE" sz="1600" dirty="0">
                <a:latin typeface="Comic Sans MS" panose="030F0702030302020204" pitchFamily="66" charset="0"/>
                <a:ea typeface="Times New Roman" panose="02020603050405020304" pitchFamily="18" charset="0"/>
              </a:rPr>
              <a:t> par </a:t>
            </a:r>
            <a:r>
              <a:rPr lang="de-DE" sz="1600" dirty="0" err="1">
                <a:latin typeface="Comic Sans MS" panose="030F0702030302020204" pitchFamily="66" charset="0"/>
                <a:ea typeface="Times New Roman" panose="02020603050405020304" pitchFamily="18" charset="0"/>
              </a:rPr>
              <a:t>les</a:t>
            </a:r>
            <a:r>
              <a:rPr lang="de-DE" sz="1600" dirty="0">
                <a:latin typeface="Comic Sans MS" panose="030F0702030302020204" pitchFamily="66" charset="0"/>
                <a:ea typeface="Times New Roman" panose="02020603050405020304" pitchFamily="18" charset="0"/>
              </a:rPr>
              <a:t> </a:t>
            </a:r>
            <a:r>
              <a:rPr lang="de-DE" sz="1600" dirty="0" err="1">
                <a:latin typeface="Comic Sans MS" panose="030F0702030302020204" pitchFamily="66" charset="0"/>
                <a:ea typeface="Times New Roman" panose="02020603050405020304" pitchFamily="18" charset="0"/>
              </a:rPr>
              <a:t>examinateurs</a:t>
            </a:r>
            <a:endParaRPr lang="fr-FR" sz="1600" dirty="0">
              <a:latin typeface="Times New Roman" panose="02020603050405020304" pitchFamily="18" charset="0"/>
              <a:ea typeface="Times New Roman" panose="02020603050405020304" pitchFamily="18" charset="0"/>
            </a:endParaRPr>
          </a:p>
          <a:p>
            <a:pPr>
              <a:spcAft>
                <a:spcPts val="0"/>
              </a:spcAft>
              <a:tabLst>
                <a:tab pos="90170" algn="l"/>
              </a:tabLst>
            </a:pPr>
            <a:r>
              <a:rPr lang="de-DE" sz="1600" dirty="0">
                <a:latin typeface="Comic Sans MS" panose="030F0702030302020204" pitchFamily="66" charset="0"/>
                <a:ea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endParaRPr>
          </a:p>
          <a:p>
            <a:pPr marL="1257300" lvl="2" indent="-342900">
              <a:buFont typeface="Wingdings" panose="05000000000000000000" pitchFamily="2" charset="2"/>
              <a:buChar char=""/>
              <a:tabLst>
                <a:tab pos="90170" algn="l"/>
              </a:tabLst>
            </a:pP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L’évaluation</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Bac</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Step</a:t>
            </a:r>
            <a:r>
              <a:rPr lang="de-DE" sz="1600" b="1" dirty="0">
                <a:latin typeface="Comic Sans MS" panose="030F0702030302020204" pitchFamily="66" charset="0"/>
                <a:ea typeface="Times New Roman" panose="02020603050405020304" pitchFamily="18" charset="0"/>
              </a:rPr>
              <a:t> </a:t>
            </a:r>
            <a:r>
              <a:rPr lang="de-DE" sz="1600" b="1" dirty="0" err="1">
                <a:latin typeface="Comic Sans MS" panose="030F0702030302020204" pitchFamily="66" charset="0"/>
                <a:ea typeface="Times New Roman" panose="02020603050405020304" pitchFamily="18" charset="0"/>
              </a:rPr>
              <a:t>est</a:t>
            </a:r>
            <a:r>
              <a:rPr lang="de-DE" sz="1600" b="1" dirty="0">
                <a:latin typeface="Comic Sans MS" panose="030F0702030302020204" pitchFamily="66" charset="0"/>
                <a:ea typeface="Times New Roman" panose="02020603050405020304" pitchFamily="18" charset="0"/>
              </a:rPr>
              <a:t> individuelle</a:t>
            </a:r>
            <a:endParaRPr lang="fr-F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8963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5515B1-7500-4B66-97BD-356CF51F6959}"/>
              </a:ext>
            </a:extLst>
          </p:cNvPr>
          <p:cNvSpPr/>
          <p:nvPr/>
        </p:nvSpPr>
        <p:spPr>
          <a:xfrm>
            <a:off x="699338" y="877355"/>
            <a:ext cx="1191491" cy="646331"/>
          </a:xfrm>
          <a:prstGeom prst="rect">
            <a:avLst/>
          </a:prstGeom>
        </p:spPr>
        <p:txBody>
          <a:bodyPr wrap="square">
            <a:spAutoFit/>
          </a:bodyPr>
          <a:lstStyle/>
          <a:p>
            <a:r>
              <a:rPr lang="fr-FR" dirty="0">
                <a:latin typeface="Trebuchet MS" panose="020B0603020202020204" pitchFamily="34" charset="0"/>
              </a:rPr>
              <a:t>Prénom :</a:t>
            </a:r>
          </a:p>
          <a:p>
            <a:r>
              <a:rPr lang="fr-FR" dirty="0">
                <a:latin typeface="Trebuchet MS" panose="020B0603020202020204" pitchFamily="34" charset="0"/>
              </a:rPr>
              <a:t>Classe :</a:t>
            </a:r>
            <a:endParaRPr lang="fr-FR" b="0" i="0" dirty="0">
              <a:effectLst/>
              <a:latin typeface="Trebuchet MS" panose="020B0603020202020204" pitchFamily="34" charset="0"/>
            </a:endParaRPr>
          </a:p>
        </p:txBody>
      </p:sp>
      <p:graphicFrame>
        <p:nvGraphicFramePr>
          <p:cNvPr id="12" name="Tableau 11">
            <a:extLst>
              <a:ext uri="{FF2B5EF4-FFF2-40B4-BE49-F238E27FC236}">
                <a16:creationId xmlns:a16="http://schemas.microsoft.com/office/drawing/2014/main" id="{F0F145E3-2F67-457D-BEF9-DBC9D208A372}"/>
              </a:ext>
            </a:extLst>
          </p:cNvPr>
          <p:cNvGraphicFramePr>
            <a:graphicFrameLocks noGrp="1"/>
          </p:cNvGraphicFramePr>
          <p:nvPr>
            <p:extLst>
              <p:ext uri="{D42A27DB-BD31-4B8C-83A1-F6EECF244321}">
                <p14:modId xmlns:p14="http://schemas.microsoft.com/office/powerpoint/2010/main" val="611797526"/>
              </p:ext>
            </p:extLst>
          </p:nvPr>
        </p:nvGraphicFramePr>
        <p:xfrm>
          <a:off x="274956" y="1665671"/>
          <a:ext cx="10826856" cy="4904950"/>
        </p:xfrm>
        <a:graphic>
          <a:graphicData uri="http://schemas.openxmlformats.org/drawingml/2006/table">
            <a:tbl>
              <a:tblPr firstRow="1" firstCol="1" bandRow="1">
                <a:tableStyleId>{5C22544A-7EE6-4342-B048-85BDC9FD1C3A}</a:tableStyleId>
              </a:tblPr>
              <a:tblGrid>
                <a:gridCol w="842586">
                  <a:extLst>
                    <a:ext uri="{9D8B030D-6E8A-4147-A177-3AD203B41FA5}">
                      <a16:colId xmlns:a16="http://schemas.microsoft.com/office/drawing/2014/main" val="3714575673"/>
                    </a:ext>
                  </a:extLst>
                </a:gridCol>
                <a:gridCol w="588415">
                  <a:extLst>
                    <a:ext uri="{9D8B030D-6E8A-4147-A177-3AD203B41FA5}">
                      <a16:colId xmlns:a16="http://schemas.microsoft.com/office/drawing/2014/main" val="903336069"/>
                    </a:ext>
                  </a:extLst>
                </a:gridCol>
                <a:gridCol w="882987">
                  <a:extLst>
                    <a:ext uri="{9D8B030D-6E8A-4147-A177-3AD203B41FA5}">
                      <a16:colId xmlns:a16="http://schemas.microsoft.com/office/drawing/2014/main" val="1540173720"/>
                    </a:ext>
                  </a:extLst>
                </a:gridCol>
                <a:gridCol w="1155523">
                  <a:extLst>
                    <a:ext uri="{9D8B030D-6E8A-4147-A177-3AD203B41FA5}">
                      <a16:colId xmlns:a16="http://schemas.microsoft.com/office/drawing/2014/main" val="1109724114"/>
                    </a:ext>
                  </a:extLst>
                </a:gridCol>
                <a:gridCol w="555358">
                  <a:extLst>
                    <a:ext uri="{9D8B030D-6E8A-4147-A177-3AD203B41FA5}">
                      <a16:colId xmlns:a16="http://schemas.microsoft.com/office/drawing/2014/main" val="2453155047"/>
                    </a:ext>
                  </a:extLst>
                </a:gridCol>
                <a:gridCol w="1047540">
                  <a:extLst>
                    <a:ext uri="{9D8B030D-6E8A-4147-A177-3AD203B41FA5}">
                      <a16:colId xmlns:a16="http://schemas.microsoft.com/office/drawing/2014/main" val="1331628757"/>
                    </a:ext>
                  </a:extLst>
                </a:gridCol>
                <a:gridCol w="563302">
                  <a:extLst>
                    <a:ext uri="{9D8B030D-6E8A-4147-A177-3AD203B41FA5}">
                      <a16:colId xmlns:a16="http://schemas.microsoft.com/office/drawing/2014/main" val="1676052979"/>
                    </a:ext>
                  </a:extLst>
                </a:gridCol>
                <a:gridCol w="914400">
                  <a:extLst>
                    <a:ext uri="{9D8B030D-6E8A-4147-A177-3AD203B41FA5}">
                      <a16:colId xmlns:a16="http://schemas.microsoft.com/office/drawing/2014/main" val="1018976802"/>
                    </a:ext>
                  </a:extLst>
                </a:gridCol>
                <a:gridCol w="1695796">
                  <a:extLst>
                    <a:ext uri="{9D8B030D-6E8A-4147-A177-3AD203B41FA5}">
                      <a16:colId xmlns:a16="http://schemas.microsoft.com/office/drawing/2014/main" val="2414892060"/>
                    </a:ext>
                  </a:extLst>
                </a:gridCol>
                <a:gridCol w="681644">
                  <a:extLst>
                    <a:ext uri="{9D8B030D-6E8A-4147-A177-3AD203B41FA5}">
                      <a16:colId xmlns:a16="http://schemas.microsoft.com/office/drawing/2014/main" val="2404270678"/>
                    </a:ext>
                  </a:extLst>
                </a:gridCol>
                <a:gridCol w="573578">
                  <a:extLst>
                    <a:ext uri="{9D8B030D-6E8A-4147-A177-3AD203B41FA5}">
                      <a16:colId xmlns:a16="http://schemas.microsoft.com/office/drawing/2014/main" val="1459781268"/>
                    </a:ext>
                  </a:extLst>
                </a:gridCol>
                <a:gridCol w="1150782">
                  <a:extLst>
                    <a:ext uri="{9D8B030D-6E8A-4147-A177-3AD203B41FA5}">
                      <a16:colId xmlns:a16="http://schemas.microsoft.com/office/drawing/2014/main" val="684033075"/>
                    </a:ext>
                  </a:extLst>
                </a:gridCol>
                <a:gridCol w="174945">
                  <a:extLst>
                    <a:ext uri="{9D8B030D-6E8A-4147-A177-3AD203B41FA5}">
                      <a16:colId xmlns:a16="http://schemas.microsoft.com/office/drawing/2014/main" val="3276621601"/>
                    </a:ext>
                  </a:extLst>
                </a:gridCol>
              </a:tblGrid>
              <a:tr h="992521">
                <a:tc gridSpan="13">
                  <a:txBody>
                    <a:bodyPr/>
                    <a:lstStyle/>
                    <a:p>
                      <a:pPr algn="l">
                        <a:lnSpc>
                          <a:spcPct val="107000"/>
                        </a:lnSpc>
                        <a:spcAft>
                          <a:spcPts val="0"/>
                        </a:spcAft>
                      </a:pPr>
                      <a:r>
                        <a:rPr lang="fr-FR" sz="1050" dirty="0">
                          <a:solidFill>
                            <a:srgbClr val="FF6600"/>
                          </a:solidFill>
                          <a:effectLst/>
                        </a:rPr>
                        <a:t>  OBJECTIF CHOISI (entourer) : </a:t>
                      </a:r>
                    </a:p>
                    <a:p>
                      <a:pPr algn="l">
                        <a:lnSpc>
                          <a:spcPct val="107000"/>
                        </a:lnSpc>
                        <a:spcAft>
                          <a:spcPts val="0"/>
                        </a:spcAft>
                      </a:pPr>
                      <a:r>
                        <a:rPr lang="fr-FR" sz="1050" dirty="0">
                          <a:effectLst/>
                        </a:rPr>
                        <a:t> </a:t>
                      </a:r>
                    </a:p>
                    <a:p>
                      <a:pPr algn="l">
                        <a:lnSpc>
                          <a:spcPct val="107000"/>
                        </a:lnSpc>
                        <a:spcAft>
                          <a:spcPts val="0"/>
                        </a:spcAft>
                      </a:pPr>
                      <a:r>
                        <a:rPr lang="fr-FR" sz="1400" dirty="0">
                          <a:solidFill>
                            <a:schemeClr val="accent5">
                              <a:lumMod val="60000"/>
                              <a:lumOff val="40000"/>
                            </a:schemeClr>
                          </a:solidFill>
                          <a:effectLst/>
                        </a:rPr>
                        <a:t>1/ INTENSITE </a:t>
                      </a:r>
                      <a:r>
                        <a:rPr lang="fr-FR" sz="1050" dirty="0">
                          <a:effectLst/>
                        </a:rPr>
                        <a:t>(9X2’, 6X3’, 4X4’, 7X2’, 8X2’)                            </a:t>
                      </a:r>
                      <a:r>
                        <a:rPr lang="fr-FR" sz="1400" dirty="0">
                          <a:solidFill>
                            <a:schemeClr val="accent5">
                              <a:lumMod val="60000"/>
                              <a:lumOff val="40000"/>
                            </a:schemeClr>
                          </a:solidFill>
                          <a:effectLst/>
                        </a:rPr>
                        <a:t>2/ DUREE </a:t>
                      </a:r>
                      <a:r>
                        <a:rPr lang="fr-FR" sz="1050" dirty="0">
                          <a:effectLst/>
                        </a:rPr>
                        <a:t>(3X7’, 4X6’, 3X8’)                    </a:t>
                      </a:r>
                      <a:r>
                        <a:rPr lang="fr-FR" sz="1400" dirty="0">
                          <a:solidFill>
                            <a:schemeClr val="accent5">
                              <a:lumMod val="60000"/>
                              <a:lumOff val="40000"/>
                            </a:schemeClr>
                          </a:solidFill>
                          <a:effectLst/>
                        </a:rPr>
                        <a:t>3/ COORDINATION </a:t>
                      </a:r>
                      <a:r>
                        <a:rPr lang="fr-FR" sz="1050" dirty="0">
                          <a:effectLst/>
                        </a:rPr>
                        <a:t>(2X15’, 2X13’, 4X7’)</a:t>
                      </a:r>
                    </a:p>
                    <a:p>
                      <a:pPr algn="l">
                        <a:lnSpc>
                          <a:spcPct val="107000"/>
                        </a:lnSpc>
                        <a:spcAft>
                          <a:spcPts val="0"/>
                        </a:spcAft>
                        <a:tabLst>
                          <a:tab pos="3873500" algn="l"/>
                          <a:tab pos="6407150" algn="l"/>
                        </a:tabLst>
                      </a:pPr>
                      <a:r>
                        <a:rPr lang="fr-FR" sz="1050" dirty="0">
                          <a:effectLst/>
                        </a:rPr>
                        <a:t>      FC &gt; à 180	      160 &lt; FC &lt; 180	            FC &lt; à 160</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39688323"/>
                  </a:ext>
                </a:extLst>
              </a:tr>
              <a:tr h="489969">
                <a:tc>
                  <a:txBody>
                    <a:bodyPr/>
                    <a:lstStyle/>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gridSpan="7">
                  <a:txBody>
                    <a:bodyPr/>
                    <a:lstStyle/>
                    <a:p>
                      <a:pPr algn="l">
                        <a:lnSpc>
                          <a:spcPct val="107000"/>
                        </a:lnSpc>
                        <a:spcAft>
                          <a:spcPts val="0"/>
                        </a:spcAft>
                      </a:pPr>
                      <a:r>
                        <a:rPr lang="fr-FR" sz="1050">
                          <a:effectLst/>
                        </a:rPr>
                        <a:t> </a:t>
                      </a:r>
                    </a:p>
                    <a:p>
                      <a:pPr algn="ctr">
                        <a:lnSpc>
                          <a:spcPct val="107000"/>
                        </a:lnSpc>
                        <a:spcAft>
                          <a:spcPts val="0"/>
                        </a:spcAft>
                      </a:pPr>
                      <a:r>
                        <a:rPr lang="fr-FR" sz="1050">
                          <a:effectLst/>
                        </a:rPr>
                        <a:t>PARAMETRES CHOISIS (Mettre une croix)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a:lnSpc>
                          <a:spcPct val="107000"/>
                        </a:lnSpc>
                        <a:spcAft>
                          <a:spcPts val="0"/>
                        </a:spcAft>
                      </a:pPr>
                      <a:r>
                        <a:rPr lang="fr-FR" sz="1050" dirty="0">
                          <a:effectLst/>
                        </a:rPr>
                        <a:t>EFFETS :</a:t>
                      </a:r>
                    </a:p>
                    <a:p>
                      <a:pPr algn="l">
                        <a:lnSpc>
                          <a:spcPct val="107000"/>
                        </a:lnSpc>
                        <a:spcAft>
                          <a:spcPts val="0"/>
                        </a:spcAft>
                      </a:pPr>
                      <a:r>
                        <a:rPr lang="fr-FR" sz="1050" dirty="0">
                          <a:effectLst/>
                        </a:rPr>
                        <a:t>          5   4   3   2   1  </a:t>
                      </a:r>
                      <a:endParaRPr lang="fr-FR" dirty="0"/>
                    </a:p>
                  </a:txBody>
                  <a:tcPr marL="26696" marR="26696" marT="0" marB="0"/>
                </a:tc>
                <a:tc rowSpan="2">
                  <a:txBody>
                    <a:bodyPr/>
                    <a:lstStyle/>
                    <a:p>
                      <a:pPr algn="ctr">
                        <a:lnSpc>
                          <a:spcPct val="107000"/>
                        </a:lnSpc>
                        <a:spcAft>
                          <a:spcPts val="0"/>
                        </a:spcAft>
                      </a:pPr>
                      <a:r>
                        <a:rPr lang="fr-FR" sz="1050" dirty="0">
                          <a:effectLst/>
                        </a:rPr>
                        <a:t> </a:t>
                      </a:r>
                    </a:p>
                    <a:p>
                      <a:pPr algn="ctr">
                        <a:lnSpc>
                          <a:spcPct val="107000"/>
                        </a:lnSpc>
                        <a:spcAft>
                          <a:spcPts val="0"/>
                        </a:spcAft>
                      </a:pPr>
                      <a:r>
                        <a:rPr lang="fr-FR" sz="1000" dirty="0">
                          <a:effectLst/>
                        </a:rPr>
                        <a:t>FC ATTENDUE</a:t>
                      </a:r>
                    </a:p>
                    <a:p>
                      <a:pPr algn="ctr">
                        <a:lnSpc>
                          <a:spcPct val="107000"/>
                        </a:lnSpc>
                        <a:spcAft>
                          <a:spcPts val="0"/>
                        </a:spcAft>
                      </a:pPr>
                      <a:r>
                        <a:rPr lang="fr-FR" sz="1000" dirty="0">
                          <a:effectLst/>
                        </a:rPr>
                        <a:t> </a:t>
                      </a:r>
                    </a:p>
                    <a:p>
                      <a:pPr algn="ctr">
                        <a:lnSpc>
                          <a:spcPct val="107000"/>
                        </a:lnSpc>
                        <a:spcAft>
                          <a:spcPts val="0"/>
                        </a:spcAft>
                      </a:pPr>
                      <a:r>
                        <a:rPr lang="fr-FR" sz="1000" dirty="0">
                          <a:effectLst/>
                        </a:rPr>
                        <a:t>fourchette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rowSpan="2">
                  <a:txBody>
                    <a:bodyPr/>
                    <a:lstStyle/>
                    <a:p>
                      <a:pPr algn="l">
                        <a:lnSpc>
                          <a:spcPct val="107000"/>
                        </a:lnSpc>
                        <a:spcAft>
                          <a:spcPts val="0"/>
                        </a:spcAft>
                      </a:pPr>
                      <a:r>
                        <a:rPr lang="fr-FR" sz="1050">
                          <a:effectLst/>
                        </a:rPr>
                        <a:t> </a:t>
                      </a:r>
                    </a:p>
                    <a:p>
                      <a:pPr algn="l">
                        <a:lnSpc>
                          <a:spcPct val="107000"/>
                        </a:lnSpc>
                        <a:spcAft>
                          <a:spcPts val="0"/>
                        </a:spcAft>
                      </a:pPr>
                      <a:r>
                        <a:rPr lang="fr-FR" sz="1050">
                          <a:effectLst/>
                        </a:rPr>
                        <a:t> </a:t>
                      </a:r>
                    </a:p>
                    <a:p>
                      <a:pPr algn="ctr">
                        <a:lnSpc>
                          <a:spcPct val="107000"/>
                        </a:lnSpc>
                        <a:spcAft>
                          <a:spcPts val="0"/>
                        </a:spcAft>
                      </a:pPr>
                      <a:r>
                        <a:rPr lang="fr-FR" sz="1050">
                          <a:effectLst/>
                        </a:rPr>
                        <a:t>FC Réelle</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rowSpan="2">
                  <a:txBody>
                    <a:bodyPr/>
                    <a:lstStyle/>
                    <a:p>
                      <a:pPr algn="ctr">
                        <a:lnSpc>
                          <a:spcPct val="107000"/>
                        </a:lnSpc>
                        <a:spcAft>
                          <a:spcPts val="0"/>
                        </a:spcAft>
                      </a:pPr>
                      <a:r>
                        <a:rPr lang="fr-FR" sz="1050">
                          <a:effectLst/>
                        </a:rPr>
                        <a:t> </a:t>
                      </a:r>
                    </a:p>
                    <a:p>
                      <a:pPr algn="ctr">
                        <a:lnSpc>
                          <a:spcPct val="107000"/>
                        </a:lnSpc>
                        <a:spcAft>
                          <a:spcPts val="0"/>
                        </a:spcAft>
                      </a:pPr>
                      <a:r>
                        <a:rPr lang="fr-FR" sz="1050">
                          <a:effectLst/>
                        </a:rPr>
                        <a:t>TEMPS ENTRAINEMENT </a:t>
                      </a:r>
                    </a:p>
                    <a:p>
                      <a:pPr algn="ctr">
                        <a:lnSpc>
                          <a:spcPct val="107000"/>
                        </a:lnSpc>
                        <a:spcAft>
                          <a:spcPts val="0"/>
                        </a:spcAft>
                      </a:pPr>
                      <a:r>
                        <a:rPr lang="fr-FR" sz="1050">
                          <a:effectLst/>
                        </a:rPr>
                        <a:t>de la séance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800"/>
                        </a:spcAft>
                      </a:pPr>
                      <a:r>
                        <a:rPr lang="fr-FR" sz="400">
                          <a:effectLst/>
                        </a:rPr>
                        <a:t> </a:t>
                      </a:r>
                      <a:endParaRPr lang="fr-FR"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30112561"/>
                  </a:ext>
                </a:extLst>
              </a:tr>
              <a:tr h="559315">
                <a:tc>
                  <a:txBody>
                    <a:bodyPr/>
                    <a:lstStyle/>
                    <a:p>
                      <a:pPr algn="ctr">
                        <a:lnSpc>
                          <a:spcPct val="107000"/>
                        </a:lnSpc>
                        <a:spcAft>
                          <a:spcPts val="0"/>
                        </a:spcAft>
                      </a:pPr>
                      <a:r>
                        <a:rPr lang="fr-FR" sz="1050">
                          <a:effectLst/>
                        </a:rPr>
                        <a:t>Séances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BPM</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HAUTEUR STEP</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IMPULSIONS (sauts)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BRAS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AMPLITUDE grands mouvements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LESTS</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Essoufflement transpiration</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dirty="0">
                          <a:effectLst/>
                        </a:rPr>
                        <a:t>Mémorisation concentration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a:lnSpc>
                          <a:spcPct val="107000"/>
                        </a:lnSpc>
                        <a:spcAft>
                          <a:spcPts val="800"/>
                        </a:spcAft>
                      </a:pPr>
                      <a:r>
                        <a:rPr lang="fr-FR" sz="400">
                          <a:effectLst/>
                        </a:rPr>
                        <a:t> </a:t>
                      </a:r>
                      <a:endParaRPr lang="fr-FR"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95651514"/>
                  </a:ext>
                </a:extLst>
              </a:tr>
              <a:tr h="489969">
                <a:tc>
                  <a:txBody>
                    <a:bodyPr/>
                    <a:lstStyle/>
                    <a:p>
                      <a:pPr algn="ctr">
                        <a:lnSpc>
                          <a:spcPct val="107000"/>
                        </a:lnSpc>
                        <a:spcAft>
                          <a:spcPts val="0"/>
                        </a:spcAft>
                      </a:pPr>
                      <a:r>
                        <a:rPr lang="fr-FR" sz="1050">
                          <a:effectLst/>
                        </a:rPr>
                        <a:t>S4</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p>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800"/>
                        </a:spcAft>
                      </a:pPr>
                      <a:r>
                        <a:rPr lang="fr-FR" sz="400">
                          <a:effectLst/>
                        </a:rPr>
                        <a:t> </a:t>
                      </a:r>
                      <a:endParaRPr lang="fr-FR"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09861363"/>
                  </a:ext>
                </a:extLst>
              </a:tr>
              <a:tr h="489969">
                <a:tc>
                  <a:txBody>
                    <a:bodyPr/>
                    <a:lstStyle/>
                    <a:p>
                      <a:pPr algn="ctr">
                        <a:lnSpc>
                          <a:spcPct val="107000"/>
                        </a:lnSpc>
                        <a:spcAft>
                          <a:spcPts val="0"/>
                        </a:spcAft>
                      </a:pPr>
                      <a:r>
                        <a:rPr lang="fr-FR" sz="1050">
                          <a:effectLst/>
                        </a:rPr>
                        <a:t>S5</a:t>
                      </a:r>
                    </a:p>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800"/>
                        </a:spcAft>
                      </a:pPr>
                      <a:r>
                        <a:rPr lang="fr-FR" sz="400">
                          <a:effectLst/>
                        </a:rPr>
                        <a:t> </a:t>
                      </a:r>
                      <a:endParaRPr lang="fr-FR"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8094506"/>
                  </a:ext>
                </a:extLst>
              </a:tr>
              <a:tr h="489969">
                <a:tc>
                  <a:txBody>
                    <a:bodyPr/>
                    <a:lstStyle/>
                    <a:p>
                      <a:pPr algn="ctr">
                        <a:lnSpc>
                          <a:spcPct val="107000"/>
                        </a:lnSpc>
                        <a:spcAft>
                          <a:spcPts val="0"/>
                        </a:spcAft>
                      </a:pPr>
                      <a:r>
                        <a:rPr lang="fr-FR" sz="1050">
                          <a:effectLst/>
                        </a:rPr>
                        <a:t>S6</a:t>
                      </a:r>
                    </a:p>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800"/>
                        </a:spcAft>
                      </a:pPr>
                      <a:r>
                        <a:rPr lang="fr-FR" sz="400">
                          <a:effectLst/>
                        </a:rPr>
                        <a:t> </a:t>
                      </a:r>
                      <a:endParaRPr lang="fr-FR"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3739283"/>
                  </a:ext>
                </a:extLst>
              </a:tr>
              <a:tr h="489969">
                <a:tc>
                  <a:txBody>
                    <a:bodyPr/>
                    <a:lstStyle/>
                    <a:p>
                      <a:pPr algn="ctr">
                        <a:lnSpc>
                          <a:spcPct val="107000"/>
                        </a:lnSpc>
                        <a:spcAft>
                          <a:spcPts val="0"/>
                        </a:spcAft>
                      </a:pPr>
                      <a:r>
                        <a:rPr lang="fr-FR" sz="1050">
                          <a:effectLst/>
                        </a:rPr>
                        <a:t>S7</a:t>
                      </a:r>
                    </a:p>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800"/>
                        </a:spcAft>
                      </a:pPr>
                      <a:r>
                        <a:rPr lang="fr-FR" sz="400">
                          <a:effectLst/>
                        </a:rPr>
                        <a:t> </a:t>
                      </a:r>
                      <a:endParaRPr lang="fr-FR"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4878556"/>
                  </a:ext>
                </a:extLst>
              </a:tr>
              <a:tr h="489969">
                <a:tc>
                  <a:txBody>
                    <a:bodyPr/>
                    <a:lstStyle/>
                    <a:p>
                      <a:pPr algn="ctr">
                        <a:lnSpc>
                          <a:spcPct val="107000"/>
                        </a:lnSpc>
                        <a:spcAft>
                          <a:spcPts val="0"/>
                        </a:spcAft>
                      </a:pPr>
                      <a:r>
                        <a:rPr lang="fr-FR" sz="1050">
                          <a:effectLst/>
                        </a:rPr>
                        <a:t>S8</a:t>
                      </a:r>
                    </a:p>
                    <a:p>
                      <a:pPr algn="ctr">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800"/>
                        </a:spcAft>
                      </a:pPr>
                      <a:r>
                        <a:rPr lang="fr-FR" sz="400">
                          <a:effectLst/>
                        </a:rPr>
                        <a:t> </a:t>
                      </a:r>
                      <a:endParaRPr lang="fr-FR" sz="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6115929"/>
                  </a:ext>
                </a:extLst>
              </a:tr>
              <a:tr h="413300">
                <a:tc>
                  <a:txBody>
                    <a:bodyPr/>
                    <a:lstStyle/>
                    <a:p>
                      <a:pPr algn="ctr">
                        <a:lnSpc>
                          <a:spcPct val="107000"/>
                        </a:lnSpc>
                        <a:spcAft>
                          <a:spcPts val="0"/>
                        </a:spcAft>
                      </a:pPr>
                      <a:r>
                        <a:rPr lang="fr-FR" sz="1050">
                          <a:effectLst/>
                        </a:rPr>
                        <a:t>CCF CHOIX</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a:effectLst/>
                        </a:rPr>
                        <a:t> </a:t>
                      </a:r>
                      <a:endParaRPr lang="fr-FR" sz="105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0"/>
                        </a:spcAft>
                      </a:pPr>
                      <a:r>
                        <a:rPr lang="fr-FR" sz="1050" dirty="0">
                          <a:effectLst/>
                        </a:rPr>
                        <a:t>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696" marR="26696" marT="0" marB="0"/>
                </a:tc>
                <a:tc>
                  <a:txBody>
                    <a:bodyPr/>
                    <a:lstStyle/>
                    <a:p>
                      <a:pPr algn="l">
                        <a:lnSpc>
                          <a:spcPct val="107000"/>
                        </a:lnSpc>
                        <a:spcAft>
                          <a:spcPts val="800"/>
                        </a:spcAft>
                      </a:pPr>
                      <a:r>
                        <a:rPr lang="fr-FR" sz="400" dirty="0">
                          <a:effectLst/>
                        </a:rPr>
                        <a:t> </a:t>
                      </a:r>
                      <a:endParaRPr lang="fr-FR" sz="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0501963"/>
                  </a:ext>
                </a:extLst>
              </a:tr>
            </a:tbl>
          </a:graphicData>
        </a:graphic>
      </p:graphicFrame>
      <p:pic>
        <p:nvPicPr>
          <p:cNvPr id="17" name="Image 16" descr="Image result for smiley sueurs">
            <a:extLst>
              <a:ext uri="{FF2B5EF4-FFF2-40B4-BE49-F238E27FC236}">
                <a16:creationId xmlns:a16="http://schemas.microsoft.com/office/drawing/2014/main" id="{401A6089-6ED8-430F-8642-C6A9445C6A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2073" y="2815301"/>
            <a:ext cx="260350" cy="270510"/>
          </a:xfrm>
          <a:prstGeom prst="rect">
            <a:avLst/>
          </a:prstGeom>
          <a:noFill/>
          <a:ln>
            <a:noFill/>
          </a:ln>
        </p:spPr>
      </p:pic>
      <p:pic>
        <p:nvPicPr>
          <p:cNvPr id="18" name="Image 17" descr="Image result for smiley">
            <a:extLst>
              <a:ext uri="{FF2B5EF4-FFF2-40B4-BE49-F238E27FC236}">
                <a16:creationId xmlns:a16="http://schemas.microsoft.com/office/drawing/2014/main" id="{ADAFB45E-8265-48BE-B151-1AA569744B6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784" y="2828001"/>
            <a:ext cx="273050" cy="245110"/>
          </a:xfrm>
          <a:prstGeom prst="rect">
            <a:avLst/>
          </a:prstGeom>
          <a:noFill/>
          <a:ln>
            <a:noFill/>
          </a:ln>
        </p:spPr>
      </p:pic>
      <p:sp>
        <p:nvSpPr>
          <p:cNvPr id="15" name="Rectangle 14">
            <a:extLst>
              <a:ext uri="{FF2B5EF4-FFF2-40B4-BE49-F238E27FC236}">
                <a16:creationId xmlns:a16="http://schemas.microsoft.com/office/drawing/2014/main" id="{A121B024-BD4A-484C-AEB8-2AFB6F5D4E42}"/>
              </a:ext>
            </a:extLst>
          </p:cNvPr>
          <p:cNvSpPr/>
          <p:nvPr/>
        </p:nvSpPr>
        <p:spPr>
          <a:xfrm>
            <a:off x="258763" y="169469"/>
            <a:ext cx="11405374" cy="707886"/>
          </a:xfrm>
          <a:prstGeom prst="rect">
            <a:avLst/>
          </a:prstGeom>
          <a:solidFill>
            <a:schemeClr val="bg1"/>
          </a:solidFill>
        </p:spPr>
        <p:txBody>
          <a:bodyPr wrap="square" lIns="91440" tIns="45720" rIns="91440" bIns="45720">
            <a:spAutoFit/>
          </a:bodyPr>
          <a:lstStyle/>
          <a:p>
            <a:pPr algn="ctr"/>
            <a:r>
              <a:rPr lang="fr-FR" sz="4000" b="1" cap="none" spc="0" dirty="0">
                <a:ln w="12700">
                  <a:solidFill>
                    <a:schemeClr val="accent1">
                      <a:lumMod val="40000"/>
                      <a:lumOff val="60000"/>
                    </a:schemeClr>
                  </a:solidFill>
                  <a:prstDash val="solid"/>
                </a:ln>
                <a:solidFill>
                  <a:schemeClr val="bg2">
                    <a:lumMod val="40000"/>
                    <a:lumOff val="60000"/>
                  </a:schemeClr>
                </a:solidFill>
                <a:effectLst>
                  <a:reflection blurRad="6350" stA="55000" endA="300" endPos="45500" dir="5400000" sy="-100000" algn="bl" rotWithShape="0"/>
                </a:effectLst>
                <a:latin typeface="Comic Sans MS" panose="030F0702030302020204" pitchFamily="66" charset="0"/>
                <a:ea typeface="Calibri" panose="020F0502020204030204" pitchFamily="34" charset="0"/>
                <a:cs typeface="Times New Roman" panose="02020603050405020304" pitchFamily="18" charset="0"/>
              </a:rPr>
              <a:t>FICHE D’ENTRAINEMENT BAC   </a:t>
            </a:r>
            <a:endParaRPr lang="fr-FR" sz="4000" b="1" cap="none" spc="0" dirty="0">
              <a:ln w="12700">
                <a:solidFill>
                  <a:schemeClr val="accent1">
                    <a:lumMod val="40000"/>
                    <a:lumOff val="60000"/>
                  </a:schemeClr>
                </a:solidFill>
                <a:prstDash val="solid"/>
              </a:ln>
              <a:solidFill>
                <a:schemeClr val="bg2">
                  <a:lumMod val="40000"/>
                  <a:lumOff val="60000"/>
                </a:schemeClr>
              </a:solidFill>
              <a:effectLst>
                <a:reflection blurRad="6350" stA="55000" endA="300" endPos="45500" dir="5400000" sy="-100000" algn="bl" rotWithShape="0"/>
              </a:effectLst>
            </a:endParaRPr>
          </a:p>
        </p:txBody>
      </p:sp>
      <p:pic>
        <p:nvPicPr>
          <p:cNvPr id="3074" name="Image 21" descr="Image result for smiley">
            <a:extLst>
              <a:ext uri="{FF2B5EF4-FFF2-40B4-BE49-F238E27FC236}">
                <a16:creationId xmlns:a16="http://schemas.microsoft.com/office/drawing/2014/main" id="{A64C014E-AC42-4932-9D06-950BC64B0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638" cy="2444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m3d="http://schemas.microsoft.com/office/drawing/2017/model3d" Requires="am3d">
          <p:graphicFrame>
            <p:nvGraphicFramePr>
              <p:cNvPr id="2" name="Modèle 3D 1" descr="Happy Face">
                <a:extLst>
                  <a:ext uri="{FF2B5EF4-FFF2-40B4-BE49-F238E27FC236}">
                    <a16:creationId xmlns:a16="http://schemas.microsoft.com/office/drawing/2014/main" id="{77281783-364E-44B4-871F-05D2B96B0F17}"/>
                  </a:ext>
                </a:extLst>
              </p:cNvPr>
              <p:cNvGraphicFramePr>
                <a:graphicFrameLocks noChangeAspect="1"/>
              </p:cNvGraphicFramePr>
              <p:nvPr>
                <p:extLst>
                  <p:ext uri="{D42A27DB-BD31-4B8C-83A1-F6EECF244321}">
                    <p14:modId xmlns:p14="http://schemas.microsoft.com/office/powerpoint/2010/main" val="2633724826"/>
                  </p:ext>
                </p:extLst>
              </p:nvPr>
            </p:nvGraphicFramePr>
            <p:xfrm>
              <a:off x="11242020" y="985505"/>
              <a:ext cx="670540" cy="670540"/>
            </p:xfrm>
            <a:graphic>
              <a:graphicData uri="http://schemas.microsoft.com/office/drawing/2017/model3d">
                <am3d:model3d r:embed="rId4">
                  <am3d:spPr>
                    <a:xfrm>
                      <a:off x="0" y="0"/>
                      <a:ext cx="670540" cy="670540"/>
                    </a:xfrm>
                    <a:prstGeom prst="rect">
                      <a:avLst/>
                    </a:prstGeom>
                  </am3d:spPr>
                  <am3d:camera>
                    <am3d:pos x="0" y="0" z="81154469"/>
                    <am3d:up dx="0" dy="36000000" dz="0"/>
                    <am3d:lookAt x="0" y="0" z="0"/>
                    <am3d:perspective fov="2700000"/>
                  </am3d:camera>
                  <am3d:trans>
                    <am3d:meterPerModelUnit n="61035753" d="1000000"/>
                    <am3d:preTrans dx="285" dy="0" dz="997314"/>
                    <am3d:scale>
                      <am3d:sx n="1000000" d="1000000"/>
                      <am3d:sy n="1000000" d="1000000"/>
                      <am3d:sz n="1000000" d="1000000"/>
                    </am3d:scale>
                    <am3d:rot ax="-291588" ay="4125" az="-362"/>
                    <am3d:postTrans dx="0" dy="0" dz="0"/>
                  </am3d:trans>
                  <am3d:attrSrcUrl r:id="rId5"/>
                  <am3d:raster rName="Office3DRenderer" rVer="16.0.8326">
                    <am3d:blip r:embed="rId6"/>
                  </am3d:raster>
                  <am3d:objViewport viewportSz="10671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èle 3D 1" descr="Happy Face">
                <a:extLst>
                  <a:ext uri="{FF2B5EF4-FFF2-40B4-BE49-F238E27FC236}">
                    <a16:creationId xmlns:a16="http://schemas.microsoft.com/office/drawing/2014/main" id="{77281783-364E-44B4-871F-05D2B96B0F17}"/>
                  </a:ext>
                </a:extLst>
              </p:cNvPr>
              <p:cNvPicPr>
                <a:picLocks noGrp="1" noRot="1" noChangeAspect="1" noMove="1" noResize="1" noEditPoints="1" noAdjustHandles="1" noChangeArrowheads="1" noChangeShapeType="1" noCrop="1"/>
              </p:cNvPicPr>
              <p:nvPr/>
            </p:nvPicPr>
            <p:blipFill>
              <a:blip r:embed="rId6"/>
              <a:stretch>
                <a:fillRect/>
              </a:stretch>
            </p:blipFill>
            <p:spPr>
              <a:xfrm>
                <a:off x="11242020" y="985505"/>
                <a:ext cx="670540" cy="670540"/>
              </a:xfrm>
              <a:prstGeom prst="rect">
                <a:avLst/>
              </a:prstGeom>
            </p:spPr>
          </p:pic>
        </mc:Fallback>
      </mc:AlternateContent>
    </p:spTree>
    <p:extLst>
      <p:ext uri="{BB962C8B-B14F-4D97-AF65-F5344CB8AC3E}">
        <p14:creationId xmlns:p14="http://schemas.microsoft.com/office/powerpoint/2010/main" val="799949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33475-B987-486E-B6D0-C1E7F4E6E86A}"/>
              </a:ext>
            </a:extLst>
          </p:cNvPr>
          <p:cNvSpPr>
            <a:spLocks noGrp="1"/>
          </p:cNvSpPr>
          <p:nvPr>
            <p:ph type="title"/>
          </p:nvPr>
        </p:nvSpPr>
        <p:spPr/>
        <p:txBody>
          <a:bodyPr/>
          <a:lstStyle/>
          <a:p>
            <a:pPr algn="r"/>
            <a:r>
              <a:rPr lang="fr-FR" dirty="0"/>
              <a:t>Définitions de l’effort et du goût de l’effort</a:t>
            </a:r>
          </a:p>
        </p:txBody>
      </p:sp>
      <p:sp>
        <p:nvSpPr>
          <p:cNvPr id="3" name="Espace réservé du contenu 2">
            <a:extLst>
              <a:ext uri="{FF2B5EF4-FFF2-40B4-BE49-F238E27FC236}">
                <a16:creationId xmlns:a16="http://schemas.microsoft.com/office/drawing/2014/main" id="{D2BBD660-ED35-4B26-9CC5-DC782AABD0F1}"/>
              </a:ext>
            </a:extLst>
          </p:cNvPr>
          <p:cNvSpPr>
            <a:spLocks noGrp="1"/>
          </p:cNvSpPr>
          <p:nvPr>
            <p:ph idx="1"/>
          </p:nvPr>
        </p:nvSpPr>
        <p:spPr/>
        <p:txBody>
          <a:bodyPr>
            <a:normAutofit fontScale="85000" lnSpcReduction="10000"/>
          </a:bodyPr>
          <a:lstStyle/>
          <a:p>
            <a:pPr marL="0" indent="0">
              <a:buNone/>
            </a:pPr>
            <a:r>
              <a:rPr lang="fr-FR" sz="2000" dirty="0">
                <a:cs typeface="Trebuchet MS"/>
              </a:rPr>
              <a:t>L’effort : Mise en œuvre de toutes les capacités d’un être vivant pour vaincre une résistance ou surmonter une difficulté. (Source CNRTL)</a:t>
            </a:r>
          </a:p>
          <a:p>
            <a:pPr marL="0" indent="0">
              <a:buNone/>
            </a:pPr>
            <a:endParaRPr lang="fr-FR" sz="2000" dirty="0">
              <a:cs typeface="Trebuchet MS"/>
            </a:endParaRPr>
          </a:p>
          <a:p>
            <a:pPr marL="0" indent="0">
              <a:buNone/>
            </a:pPr>
            <a:r>
              <a:rPr lang="fr-FR" sz="2000" dirty="0">
                <a:cs typeface="Trebuchet MS"/>
              </a:rPr>
              <a:t>Goût de l’effort : Attraits pour certaines choses concrètes ou abstraites, considérées comme sources de plaisir ou dignes d’intérêt, pouvoir d’en jouir ou d’en tirer satisfaction. (Source CNRTL)</a:t>
            </a:r>
          </a:p>
          <a:p>
            <a:pPr marL="0" indent="0">
              <a:buNone/>
            </a:pPr>
            <a:endParaRPr lang="fr-FR" sz="2000" dirty="0">
              <a:cs typeface="Trebuchet MS"/>
            </a:endParaRPr>
          </a:p>
          <a:p>
            <a:pPr marL="0" indent="0">
              <a:buNone/>
            </a:pPr>
            <a:r>
              <a:rPr lang="fr-FR" sz="2000" dirty="0">
                <a:cs typeface="Trebuchet MS"/>
              </a:rPr>
              <a:t>Ce qu’on peut aimer dans l’effort, ce n’est pas l’effort en lui-même, c’est le sentiment d’être capable, de pouvoir se dépasser pour atteindre un but qui nous motive suffisamment. </a:t>
            </a:r>
          </a:p>
          <a:p>
            <a:pPr marL="0" indent="0">
              <a:buNone/>
            </a:pPr>
            <a:endParaRPr lang="fr-FR" sz="2000" dirty="0">
              <a:cs typeface="Trebuchet MS"/>
            </a:endParaRPr>
          </a:p>
          <a:p>
            <a:pPr marL="0" indent="0">
              <a:buNone/>
            </a:pPr>
            <a:r>
              <a:rPr lang="fr-FR" sz="2000" dirty="0">
                <a:cs typeface="Trebuchet MS"/>
              </a:rPr>
              <a:t>En CP5 (contrairement à la CP1), l’effort y est perçu comme moyen, c’est à dire qu’il sert de base pour construire des savoirs sur soi et des savoirs techniques. Mais il est aussi perçu comme objet (CP1), car il rend concret les choix en fonction de l’objectif choisi par l’élève.</a:t>
            </a:r>
          </a:p>
          <a:p>
            <a:pPr marL="0" indent="0">
              <a:buNone/>
            </a:pPr>
            <a:endParaRPr lang="fr-FR" sz="2000" dirty="0">
              <a:cs typeface="Trebuchet MS"/>
            </a:endParaRPr>
          </a:p>
          <a:p>
            <a:pPr marL="0" indent="0">
              <a:buNone/>
            </a:pPr>
            <a:endParaRPr lang="fr-FR" sz="2000" dirty="0">
              <a:cs typeface="Trebuchet MS"/>
            </a:endParaRPr>
          </a:p>
        </p:txBody>
      </p:sp>
      <p:pic>
        <p:nvPicPr>
          <p:cNvPr id="9" name="Graphique 8" descr="Engrenage">
            <a:extLst>
              <a:ext uri="{FF2B5EF4-FFF2-40B4-BE49-F238E27FC236}">
                <a16:creationId xmlns:a16="http://schemas.microsoft.com/office/drawing/2014/main" id="{2C4E7106-86EA-46A1-9108-417D970F7D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317" y="5165836"/>
            <a:ext cx="364831" cy="364831"/>
          </a:xfrm>
          <a:prstGeom prst="rect">
            <a:avLst/>
          </a:prstGeom>
        </p:spPr>
      </p:pic>
      <p:pic>
        <p:nvPicPr>
          <p:cNvPr id="10" name="Graphique 9" descr="Engrenage">
            <a:extLst>
              <a:ext uri="{FF2B5EF4-FFF2-40B4-BE49-F238E27FC236}">
                <a16:creationId xmlns:a16="http://schemas.microsoft.com/office/drawing/2014/main" id="{587C664F-D0C4-4F2A-8E69-3A84BE50A1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317" y="2306575"/>
            <a:ext cx="364831" cy="364831"/>
          </a:xfrm>
          <a:prstGeom prst="rect">
            <a:avLst/>
          </a:prstGeom>
        </p:spPr>
      </p:pic>
      <p:pic>
        <p:nvPicPr>
          <p:cNvPr id="11" name="Graphique 10" descr="Engrenage">
            <a:extLst>
              <a:ext uri="{FF2B5EF4-FFF2-40B4-BE49-F238E27FC236}">
                <a16:creationId xmlns:a16="http://schemas.microsoft.com/office/drawing/2014/main" id="{A1F894B5-5F31-4916-B4A0-523F8A141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682" y="3143815"/>
            <a:ext cx="364831" cy="364831"/>
          </a:xfrm>
          <a:prstGeom prst="rect">
            <a:avLst/>
          </a:prstGeom>
        </p:spPr>
      </p:pic>
      <p:pic>
        <p:nvPicPr>
          <p:cNvPr id="12" name="Graphique 11" descr="Engrenage">
            <a:extLst>
              <a:ext uri="{FF2B5EF4-FFF2-40B4-BE49-F238E27FC236}">
                <a16:creationId xmlns:a16="http://schemas.microsoft.com/office/drawing/2014/main" id="{8A42AFC1-54E7-4617-B173-260908C052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681" y="4298298"/>
            <a:ext cx="364831" cy="364831"/>
          </a:xfrm>
          <a:prstGeom prst="rect">
            <a:avLst/>
          </a:prstGeom>
        </p:spPr>
      </p:pic>
      <p:sp>
        <p:nvSpPr>
          <p:cNvPr id="4" name="Rectangle 3">
            <a:extLst>
              <a:ext uri="{FF2B5EF4-FFF2-40B4-BE49-F238E27FC236}">
                <a16:creationId xmlns:a16="http://schemas.microsoft.com/office/drawing/2014/main" id="{C7B35265-5937-4F0E-8AD3-FFCE78D1B301}"/>
              </a:ext>
            </a:extLst>
          </p:cNvPr>
          <p:cNvSpPr/>
          <p:nvPr/>
        </p:nvSpPr>
        <p:spPr>
          <a:xfrm>
            <a:off x="10854127" y="1109031"/>
            <a:ext cx="631904" cy="369332"/>
          </a:xfrm>
          <a:prstGeom prst="rect">
            <a:avLst/>
          </a:prstGeom>
        </p:spPr>
        <p:txBody>
          <a:bodyPr wrap="none">
            <a:spAutoFit/>
          </a:bodyPr>
          <a:lstStyle/>
          <a:p>
            <a:r>
              <a:rPr lang="fr-FR" i="1" dirty="0">
                <a:solidFill>
                  <a:schemeClr val="accent1">
                    <a:lumMod val="40000"/>
                    <a:lumOff val="60000"/>
                  </a:schemeClr>
                </a:solidFill>
              </a:rPr>
              <a:t>Nico</a:t>
            </a:r>
          </a:p>
        </p:txBody>
      </p:sp>
    </p:spTree>
    <p:extLst>
      <p:ext uri="{BB962C8B-B14F-4D97-AF65-F5344CB8AC3E}">
        <p14:creationId xmlns:p14="http://schemas.microsoft.com/office/powerpoint/2010/main" val="372645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3230" y="982172"/>
            <a:ext cx="9613861" cy="1080938"/>
          </a:xfrm>
        </p:spPr>
        <p:txBody>
          <a:bodyPr>
            <a:normAutofit/>
          </a:bodyPr>
          <a:lstStyle/>
          <a:p>
            <a:pPr algn="r"/>
            <a:r>
              <a:rPr lang="fr-FR" dirty="0"/>
              <a:t>Cultiver</a:t>
            </a:r>
            <a:r>
              <a:rPr lang="fr-FR" b="1" dirty="0"/>
              <a:t> </a:t>
            </a:r>
            <a:r>
              <a:rPr lang="fr-FR" dirty="0"/>
              <a:t>le goût de l’effort</a:t>
            </a:r>
            <a:br>
              <a:rPr lang="fr-FR" dirty="0"/>
            </a:br>
            <a:endParaRPr lang="fr-FR" dirty="0"/>
          </a:p>
        </p:txBody>
      </p:sp>
      <p:sp>
        <p:nvSpPr>
          <p:cNvPr id="3" name="Espace réservé du contenu 2"/>
          <p:cNvSpPr>
            <a:spLocks noGrp="1"/>
          </p:cNvSpPr>
          <p:nvPr>
            <p:ph idx="1"/>
          </p:nvPr>
        </p:nvSpPr>
        <p:spPr>
          <a:xfrm>
            <a:off x="680321" y="2336873"/>
            <a:ext cx="9613861" cy="4184000"/>
          </a:xfrm>
        </p:spPr>
        <p:txBody>
          <a:bodyPr>
            <a:normAutofit fontScale="92500" lnSpcReduction="20000"/>
          </a:bodyPr>
          <a:lstStyle/>
          <a:p>
            <a:pPr marL="0" indent="0">
              <a:buNone/>
            </a:pPr>
            <a:r>
              <a:rPr lang="fr-FR" dirty="0"/>
              <a:t>Ce qui donne sens à l’effort, c’est d’avoir des buts, se fixer des objectifs, se projeter dans l’avenir. </a:t>
            </a:r>
          </a:p>
          <a:p>
            <a:pPr marL="0" indent="0">
              <a:buNone/>
            </a:pPr>
            <a:endParaRPr lang="fr-FR" dirty="0"/>
          </a:p>
          <a:p>
            <a:pPr marL="0" indent="0">
              <a:buNone/>
            </a:pPr>
            <a:r>
              <a:rPr lang="fr-FR" dirty="0"/>
              <a:t>Accepter et identifier la difficulté : pour que l’envie de l’effort soit enclenchée chez l’élève, il est nécessaire que ce dernier identifie ce qu’il a à faire. </a:t>
            </a:r>
          </a:p>
          <a:p>
            <a:pPr marL="0" indent="0">
              <a:buNone/>
            </a:pPr>
            <a:endParaRPr lang="fr-FR" dirty="0"/>
          </a:p>
          <a:p>
            <a:pPr marL="0" indent="0">
              <a:buNone/>
            </a:pPr>
            <a:r>
              <a:rPr lang="fr-FR" dirty="0"/>
              <a:t>En comparant son niveau initial à celui atteint après un cycle de travail, l’apprenant peut alors évaluer le chemin parcouru et, ainsi, apprécier le résultat de sa persévérance et de son engagement</a:t>
            </a:r>
          </a:p>
          <a:p>
            <a:pPr marL="0" indent="0">
              <a:buNone/>
            </a:pPr>
            <a:endParaRPr lang="fr-FR" dirty="0"/>
          </a:p>
          <a:p>
            <a:pPr marL="0" indent="0">
              <a:buNone/>
            </a:pPr>
            <a:r>
              <a:rPr lang="fr-FR" i="1" dirty="0"/>
              <a:t>Développer le goût d’apprendre</a:t>
            </a:r>
            <a:r>
              <a:rPr lang="fr-FR" dirty="0"/>
              <a:t> nécessite que soient mises en place les conditions permettant à l’élève de progresser et d’en prendre conscience.</a:t>
            </a:r>
          </a:p>
          <a:p>
            <a:endParaRPr lang="fr-FR" dirty="0"/>
          </a:p>
        </p:txBody>
      </p:sp>
      <p:pic>
        <p:nvPicPr>
          <p:cNvPr id="8" name="Graphique 7" descr="Engrenage">
            <a:extLst>
              <a:ext uri="{FF2B5EF4-FFF2-40B4-BE49-F238E27FC236}">
                <a16:creationId xmlns:a16="http://schemas.microsoft.com/office/drawing/2014/main" id="{BB6758EA-E52E-4A38-9BCB-B5C6ED2298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8084" y="5657358"/>
            <a:ext cx="364831" cy="364831"/>
          </a:xfrm>
          <a:prstGeom prst="rect">
            <a:avLst/>
          </a:prstGeom>
        </p:spPr>
      </p:pic>
      <p:pic>
        <p:nvPicPr>
          <p:cNvPr id="9" name="Graphique 8" descr="Engrenage">
            <a:extLst>
              <a:ext uri="{FF2B5EF4-FFF2-40B4-BE49-F238E27FC236}">
                <a16:creationId xmlns:a16="http://schemas.microsoft.com/office/drawing/2014/main" id="{E25C2058-8215-4AB4-93C6-9DFB6967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317" y="2306575"/>
            <a:ext cx="364831" cy="364831"/>
          </a:xfrm>
          <a:prstGeom prst="rect">
            <a:avLst/>
          </a:prstGeom>
        </p:spPr>
      </p:pic>
      <p:pic>
        <p:nvPicPr>
          <p:cNvPr id="10" name="Graphique 9" descr="Engrenage">
            <a:extLst>
              <a:ext uri="{FF2B5EF4-FFF2-40B4-BE49-F238E27FC236}">
                <a16:creationId xmlns:a16="http://schemas.microsoft.com/office/drawing/2014/main" id="{15F2303F-AAC8-439B-9523-6B1D921129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490" y="3302436"/>
            <a:ext cx="364831" cy="364831"/>
          </a:xfrm>
          <a:prstGeom prst="rect">
            <a:avLst/>
          </a:prstGeom>
        </p:spPr>
      </p:pic>
      <p:pic>
        <p:nvPicPr>
          <p:cNvPr id="11" name="Graphique 10" descr="Engrenage">
            <a:extLst>
              <a:ext uri="{FF2B5EF4-FFF2-40B4-BE49-F238E27FC236}">
                <a16:creationId xmlns:a16="http://schemas.microsoft.com/office/drawing/2014/main" id="{82218DFE-97CC-4701-B926-DFADE4BB40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317" y="4479897"/>
            <a:ext cx="364831" cy="364831"/>
          </a:xfrm>
          <a:prstGeom prst="rect">
            <a:avLst/>
          </a:prstGeom>
        </p:spPr>
      </p:pic>
    </p:spTree>
    <p:extLst>
      <p:ext uri="{BB962C8B-B14F-4D97-AF65-F5344CB8AC3E}">
        <p14:creationId xmlns:p14="http://schemas.microsoft.com/office/powerpoint/2010/main" val="2549651258"/>
      </p:ext>
    </p:extLst>
  </p:cSld>
  <p:clrMapOvr>
    <a:masterClrMapping/>
  </p:clrMapOvr>
</p:sld>
</file>

<file path=ppt/theme/theme1.xml><?xml version="1.0" encoding="utf-8"?>
<a:theme xmlns:a="http://schemas.openxmlformats.org/drawingml/2006/main" name="Berli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5621</TotalTime>
  <Words>5884</Words>
  <Application>Microsoft Office PowerPoint</Application>
  <PresentationFormat>Grand écran</PresentationFormat>
  <Paragraphs>2114</Paragraphs>
  <Slides>79</Slides>
  <Notes>0</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79</vt:i4>
      </vt:variant>
    </vt:vector>
  </HeadingPairs>
  <TitlesOfParts>
    <vt:vector size="96" baseType="lpstr">
      <vt:lpstr>Arial Unicode MS</vt:lpstr>
      <vt:lpstr>SimSun</vt:lpstr>
      <vt:lpstr>SimSun</vt:lpstr>
      <vt:lpstr>Yu Mincho</vt:lpstr>
      <vt:lpstr>Arial</vt:lpstr>
      <vt:lpstr>Calibri</vt:lpstr>
      <vt:lpstr>Calibri Light</vt:lpstr>
      <vt:lpstr>Century Gothic</vt:lpstr>
      <vt:lpstr>Comic Sans MS</vt:lpstr>
      <vt:lpstr>Helvetica</vt:lpstr>
      <vt:lpstr>Impact</vt:lpstr>
      <vt:lpstr>Mangal</vt:lpstr>
      <vt:lpstr>Times New Roman</vt:lpstr>
      <vt:lpstr>Trebuchet MS</vt:lpstr>
      <vt:lpstr>Wingdings</vt:lpstr>
      <vt:lpstr>Berlin</vt:lpstr>
      <vt:lpstr>Thème Office</vt:lpstr>
      <vt:lpstr>STAGE RésoLP, AVRIL 2018</vt:lpstr>
      <vt:lpstr>Définitions et logique interne du STEP</vt:lpstr>
      <vt:lpstr>ENJEUX DE FORMATION</vt:lpstr>
      <vt:lpstr>RAPPELS CP5</vt:lpstr>
      <vt:lpstr>PARTICULARITES DU STEP EN CP5</vt:lpstr>
      <vt:lpstr>POURQUOI PROGRAMMER LE STEP?</vt:lpstr>
      <vt:lpstr>Le fil rouge: GOÛT ET CONTINUITE DE L’EFFORT</vt:lpstr>
      <vt:lpstr>Définitions de l’effort et du goût de l’effort</vt:lpstr>
      <vt:lpstr>Cultiver le goût de l’effort </vt:lpstr>
      <vt:lpstr> Effort et compétence</vt:lpstr>
      <vt:lpstr>L’ENGAGEMENT</vt:lpstr>
      <vt:lpstr>L’EFFORT</vt:lpstr>
      <vt:lpstr>LA PERSEVERANCE</vt:lpstr>
      <vt:lpstr>Présentation PowerPoint</vt:lpstr>
      <vt:lpstr>Présentation PowerPoint</vt:lpstr>
      <vt:lpstr>Présentation PowerPoint</vt:lpstr>
      <vt:lpstr>Le matériel et les supports</vt:lpstr>
      <vt:lpstr>CHOIX DU STEP</vt:lpstr>
      <vt:lpstr>           CHOIX DU CARDIO FM</vt:lpstr>
      <vt:lpstr>   CHOIX DE LA MUSIQUE</vt:lpstr>
      <vt:lpstr>BPM</vt:lpstr>
      <vt:lpstr>PLAYLISTS</vt:lpstr>
      <vt:lpstr>CHOIX DU LEST</vt:lpstr>
      <vt:lpstr>L’ENGAGEMENT   Matin: la sécurité, l’échauffement, les entrées AM: TO, évaluation continue </vt:lpstr>
      <vt:lpstr>La Sécurité en STEP</vt:lpstr>
      <vt:lpstr>Définition des composantes de l’enchaînement de base en STEP</vt:lpstr>
      <vt:lpstr>Echauffements et entrées</vt:lpstr>
      <vt:lpstr>Présentation PowerPoint</vt:lpstr>
      <vt:lpstr>Présentation PowerPoint</vt:lpstr>
      <vt:lpstr>le QUIZZ du STEP</vt:lpstr>
      <vt:lpstr>POINTS COMMUNS N3 N4 en STEP</vt:lpstr>
      <vt:lpstr>DIFFERENCES N3-N4 EN STEP</vt:lpstr>
      <vt:lpstr>PROGRAMMES : COMPETENCES ATTENDUES N3-N4</vt:lpstr>
      <vt:lpstr>STEP NIVEAU 3</vt:lpstr>
      <vt:lpstr>STEP NIVEAU 4</vt:lpstr>
      <vt:lpstr>      L’EVALUATION CONTINUE pendant le cycle:   </vt:lpstr>
      <vt:lpstr>LES OUTILS NUMERIQUES</vt:lpstr>
      <vt:lpstr>L’EFFORT  Matin: Physio et autres notions             Construction d’une S4  AM: Pratique Séances 1, 2, 3 </vt:lpstr>
      <vt:lpstr>LA PHYSIO </vt:lpstr>
      <vt:lpstr>La Notion de coordination en STEP</vt:lpstr>
      <vt:lpstr>Définition de la coordination</vt:lpstr>
      <vt:lpstr>Problèmes liés à la coordination</vt:lpstr>
      <vt:lpstr>Vers une coordination ++ en STEP</vt:lpstr>
      <vt:lpstr>UN PEU D’HISTOIRE…</vt:lpstr>
      <vt:lpstr>De l’Anglais au Français en STEP  </vt:lpstr>
      <vt:lpstr>Les 3 premières séances du cycle de STEP</vt:lpstr>
      <vt:lpstr>Construction d’une séance type S4  tirage au sort d’un mobile imposé</vt:lpstr>
      <vt:lpstr>Présentation PowerPoint</vt:lpstr>
      <vt:lpstr>La Fréquence Cardiaque</vt:lpstr>
      <vt:lpstr>A quoi sert la FC?</vt:lpstr>
      <vt:lpstr>Comment mesurer le rythme cardiaque en STEP?</vt:lpstr>
      <vt:lpstr>Quelles normes sur la FC?</vt:lpstr>
      <vt:lpstr>Comment mesurer la FC?</vt:lpstr>
      <vt:lpstr>Comment calculer les zones cardiaques?</vt:lpstr>
      <vt:lpstr>Tableau des fréquences cardiaques  *pour un élève type de 17 ans </vt:lpstr>
      <vt:lpstr>Présentation PowerPoint</vt:lpstr>
      <vt:lpstr>Présentation PowerPoint</vt:lpstr>
      <vt:lpstr>Présentation PowerPoint</vt:lpstr>
      <vt:lpstr>Intervention des stagiaires sur la S4 du matin</vt:lpstr>
      <vt:lpstr>   LA PERSEVERANCE   Matin: Echauffement, ludique, construction d’un enchaînement N4  AM: Les différents rôles, les inaptitudes, le carnet d’entrainement  </vt:lpstr>
      <vt:lpstr>Présentation PowerPoint</vt:lpstr>
      <vt:lpstr>INAPTITUDES</vt:lpstr>
      <vt:lpstr>       Astuces pour les inaptes partiels</vt:lpstr>
      <vt:lpstr>ANNEXES</vt:lpstr>
      <vt:lpstr>LES BLOCS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Notion de coordination en STEP</dc:title>
  <dc:creator>Barbara Matray</dc:creator>
  <cp:lastModifiedBy>Barbara Matray</cp:lastModifiedBy>
  <cp:revision>276</cp:revision>
  <dcterms:created xsi:type="dcterms:W3CDTF">2018-03-21T21:13:21Z</dcterms:created>
  <dcterms:modified xsi:type="dcterms:W3CDTF">2018-04-23T22:18:12Z</dcterms:modified>
</cp:coreProperties>
</file>