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7" r:id="rId2"/>
    <p:sldId id="366" r:id="rId3"/>
    <p:sldId id="405" r:id="rId4"/>
    <p:sldId id="258" r:id="rId5"/>
    <p:sldId id="259" r:id="rId6"/>
    <p:sldId id="369" r:id="rId7"/>
    <p:sldId id="368" r:id="rId8"/>
    <p:sldId id="406" r:id="rId9"/>
    <p:sldId id="407" r:id="rId10"/>
    <p:sldId id="367" r:id="rId11"/>
    <p:sldId id="408" r:id="rId12"/>
    <p:sldId id="323" r:id="rId13"/>
    <p:sldId id="400" r:id="rId14"/>
    <p:sldId id="401" r:id="rId15"/>
    <p:sldId id="402" r:id="rId16"/>
    <p:sldId id="403" r:id="rId17"/>
    <p:sldId id="404" r:id="rId18"/>
    <p:sldId id="389" r:id="rId19"/>
    <p:sldId id="390" r:id="rId20"/>
    <p:sldId id="391" r:id="rId21"/>
    <p:sldId id="392" r:id="rId22"/>
    <p:sldId id="393" r:id="rId23"/>
    <p:sldId id="394" r:id="rId24"/>
    <p:sldId id="370" r:id="rId25"/>
    <p:sldId id="371" r:id="rId26"/>
    <p:sldId id="372" r:id="rId27"/>
    <p:sldId id="377" r:id="rId28"/>
    <p:sldId id="374" r:id="rId29"/>
    <p:sldId id="395" r:id="rId30"/>
    <p:sldId id="396" r:id="rId31"/>
    <p:sldId id="397" r:id="rId32"/>
    <p:sldId id="398" r:id="rId33"/>
    <p:sldId id="399" r:id="rId34"/>
    <p:sldId id="379" r:id="rId35"/>
    <p:sldId id="380" r:id="rId36"/>
    <p:sldId id="381" r:id="rId37"/>
    <p:sldId id="382" r:id="rId38"/>
    <p:sldId id="383" r:id="rId39"/>
    <p:sldId id="384" r:id="rId40"/>
    <p:sldId id="385" r:id="rId41"/>
    <p:sldId id="386" r:id="rId42"/>
    <p:sldId id="387" r:id="rId43"/>
    <p:sldId id="388" r:id="rId44"/>
    <p:sldId id="261" r:id="rId45"/>
    <p:sldId id="378" r:id="rId46"/>
  </p:sldIdLst>
  <p:sldSz cx="14400213"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ueil" id="{D5FD5A96-D85A-304C-A502-83EACB926F44}">
          <p14:sldIdLst>
            <p14:sldId id="257"/>
            <p14:sldId id="366"/>
            <p14:sldId id="405"/>
          </p14:sldIdLst>
        </p14:section>
        <p14:section name="Diagnostics" id="{4661752C-6B80-C84B-ACCE-30197A4FE45D}">
          <p14:sldIdLst>
            <p14:sldId id="258"/>
          </p14:sldIdLst>
        </p14:section>
        <p14:section name="Objectifs" id="{EC540AF7-0665-5B47-A13D-4F2719FE9B8F}">
          <p14:sldIdLst>
            <p14:sldId id="259"/>
          </p14:sldIdLst>
        </p14:section>
        <p14:section name="Actions" id="{4D186E45-2251-3E43-9D81-6FB6CF1D64C0}">
          <p14:sldIdLst>
            <p14:sldId id="369"/>
            <p14:sldId id="368"/>
            <p14:sldId id="406"/>
            <p14:sldId id="407"/>
            <p14:sldId id="367"/>
            <p14:sldId id="408"/>
            <p14:sldId id="323"/>
          </p14:sldIdLst>
        </p14:section>
        <p14:section name="Muscu" id="{8ACC7B2A-8BEB-6949-82E7-EC36C3B9ADE4}">
          <p14:sldIdLst>
            <p14:sldId id="400"/>
            <p14:sldId id="401"/>
            <p14:sldId id="402"/>
            <p14:sldId id="403"/>
            <p14:sldId id="404"/>
            <p14:sldId id="389"/>
            <p14:sldId id="390"/>
            <p14:sldId id="391"/>
            <p14:sldId id="392"/>
            <p14:sldId id="393"/>
            <p14:sldId id="394"/>
            <p14:sldId id="370"/>
            <p14:sldId id="371"/>
            <p14:sldId id="372"/>
            <p14:sldId id="377"/>
            <p14:sldId id="374"/>
            <p14:sldId id="395"/>
            <p14:sldId id="396"/>
            <p14:sldId id="397"/>
            <p14:sldId id="398"/>
            <p14:sldId id="399"/>
            <p14:sldId id="379"/>
            <p14:sldId id="380"/>
            <p14:sldId id="381"/>
            <p14:sldId id="382"/>
            <p14:sldId id="383"/>
            <p14:sldId id="384"/>
            <p14:sldId id="385"/>
            <p14:sldId id="386"/>
            <p14:sldId id="387"/>
            <p14:sldId id="388"/>
          </p14:sldIdLst>
        </p14:section>
        <p14:section name="Evaluations" id="{C6590211-5684-3146-8C4D-272DA589FC66}">
          <p14:sldIdLst>
            <p14:sldId id="261"/>
          </p14:sldIdLst>
        </p14:section>
        <p14:section name="Aide" id="{851C1F03-DFE9-F14B-ABC3-92A1CADC9EE6}">
          <p14:sldIdLst>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B25"/>
    <a:srgbClr val="2A2A2A"/>
    <a:srgbClr val="FFEA90"/>
    <a:srgbClr val="B6E4C9"/>
    <a:srgbClr val="CFC8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2"/>
    <p:restoredTop sz="82395"/>
  </p:normalViewPr>
  <p:slideViewPr>
    <p:cSldViewPr snapToGrid="0" snapToObjects="1">
      <p:cViewPr varScale="1">
        <p:scale>
          <a:sx n="62" d="100"/>
          <a:sy n="62" d="100"/>
        </p:scale>
        <p:origin x="264"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96" d="100"/>
          <a:sy n="96" d="100"/>
        </p:scale>
        <p:origin x="216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0024D-4B84-4749-84B9-62EAB50E5B6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2BCBC24B-6C7D-4E74-B30A-6F64F06EC9CA}">
      <dgm:prSet phldrT="[Texte]"/>
      <dgm:spPr/>
      <dgm:t>
        <a:bodyPr/>
        <a:lstStyle/>
        <a:p>
          <a:r>
            <a:rPr lang="fr-FR" dirty="0">
              <a:latin typeface="Avenir Next" panose="020B0503020202020204" pitchFamily="34" charset="0"/>
            </a:rPr>
            <a:t>Bonifier les pratiques professionnelles par la compétence numérique</a:t>
          </a:r>
        </a:p>
      </dgm:t>
    </dgm:pt>
    <dgm:pt modelId="{991E79B1-37D3-444C-AD52-04AEC4A449BE}" type="parTrans" cxnId="{1D81BF9B-43F4-4940-8985-EF6F8E63294A}">
      <dgm:prSet/>
      <dgm:spPr/>
      <dgm:t>
        <a:bodyPr/>
        <a:lstStyle/>
        <a:p>
          <a:endParaRPr lang="fr-FR"/>
        </a:p>
      </dgm:t>
    </dgm:pt>
    <dgm:pt modelId="{822B924B-68F6-40C7-A362-469276B5CEEF}" type="sibTrans" cxnId="{1D81BF9B-43F4-4940-8985-EF6F8E63294A}">
      <dgm:prSet/>
      <dgm:spPr/>
      <dgm:t>
        <a:bodyPr/>
        <a:lstStyle/>
        <a:p>
          <a:endParaRPr lang="fr-FR"/>
        </a:p>
      </dgm:t>
    </dgm:pt>
    <dgm:pt modelId="{69E8E9CB-F819-4A14-A773-5C16AAEF45BF}">
      <dgm:prSet phldrT="[Texte]" custT="1"/>
      <dgm:spPr/>
      <dgm:t>
        <a:bodyPr/>
        <a:lstStyle/>
        <a:p>
          <a:r>
            <a:rPr lang="fr-FR" sz="2800" dirty="0">
              <a:latin typeface="Avenir Next" panose="020B0503020202020204" pitchFamily="34" charset="0"/>
            </a:rPr>
            <a:t>Participer au parcours de formation continuée des enseignants EPS pour construire/renforcer les compétences professionnelles exigibles </a:t>
          </a:r>
        </a:p>
      </dgm:t>
    </dgm:pt>
    <dgm:pt modelId="{395CDF3B-6170-4C36-842C-12A79B590F99}" type="parTrans" cxnId="{5A48951C-18A7-416B-8EF9-0F405576F1C7}">
      <dgm:prSet/>
      <dgm:spPr/>
      <dgm:t>
        <a:bodyPr/>
        <a:lstStyle/>
        <a:p>
          <a:endParaRPr lang="fr-FR"/>
        </a:p>
      </dgm:t>
    </dgm:pt>
    <dgm:pt modelId="{B804573D-DF7B-45F3-9E7E-4902B84DE8F8}" type="sibTrans" cxnId="{5A48951C-18A7-416B-8EF9-0F405576F1C7}">
      <dgm:prSet/>
      <dgm:spPr/>
      <dgm:t>
        <a:bodyPr/>
        <a:lstStyle/>
        <a:p>
          <a:endParaRPr lang="fr-FR"/>
        </a:p>
      </dgm:t>
    </dgm:pt>
    <dgm:pt modelId="{A96423F3-1730-42AF-B80F-144572595F7C}">
      <dgm:prSet phldrT="[Texte]" custT="1"/>
      <dgm:spPr/>
      <dgm:t>
        <a:bodyPr/>
        <a:lstStyle/>
        <a:p>
          <a:r>
            <a:rPr lang="fr-FR" sz="2800" b="1" dirty="0">
              <a:latin typeface="Avenir Next" panose="020B0503020202020204" pitchFamily="34" charset="0"/>
            </a:rPr>
            <a:t>-&gt; C 10 « Intégrer les éléments de la culture numérique nécessaires à l’exercice de son métier »</a:t>
          </a:r>
          <a:endParaRPr lang="fr-FR" sz="2800" dirty="0">
            <a:latin typeface="Avenir Next" panose="020B0503020202020204" pitchFamily="34" charset="0"/>
          </a:endParaRPr>
        </a:p>
      </dgm:t>
    </dgm:pt>
    <dgm:pt modelId="{ED82E445-4AB2-48B1-ADD5-FBE11A440155}" type="parTrans" cxnId="{8E0966DD-A828-4491-BEF0-16902EB2B6A4}">
      <dgm:prSet/>
      <dgm:spPr/>
      <dgm:t>
        <a:bodyPr/>
        <a:lstStyle/>
        <a:p>
          <a:endParaRPr lang="fr-FR"/>
        </a:p>
      </dgm:t>
    </dgm:pt>
    <dgm:pt modelId="{0B084597-744A-404B-AFB7-C64D9C6ABF96}" type="sibTrans" cxnId="{8E0966DD-A828-4491-BEF0-16902EB2B6A4}">
      <dgm:prSet/>
      <dgm:spPr/>
      <dgm:t>
        <a:bodyPr/>
        <a:lstStyle/>
        <a:p>
          <a:endParaRPr lang="fr-FR"/>
        </a:p>
      </dgm:t>
    </dgm:pt>
    <dgm:pt modelId="{5E7D0D0C-7BC9-414B-ADE2-D66AA4B13776}">
      <dgm:prSet phldrT="[Texte]"/>
      <dgm:spPr/>
      <dgm:t>
        <a:bodyPr/>
        <a:lstStyle/>
        <a:p>
          <a:r>
            <a:rPr lang="fr-FR" dirty="0">
              <a:latin typeface="Avenir Next" panose="020B0503020202020204" pitchFamily="34" charset="0"/>
            </a:rPr>
            <a:t>Répondre précisément aux besoins des équipes EPS  en terme d’outillage numérique</a:t>
          </a:r>
        </a:p>
      </dgm:t>
    </dgm:pt>
    <dgm:pt modelId="{8CED381D-2DCB-4552-BA94-B3567777442E}" type="parTrans" cxnId="{0A38ECDD-85CB-484C-80ED-9BC27E1060F6}">
      <dgm:prSet/>
      <dgm:spPr/>
      <dgm:t>
        <a:bodyPr/>
        <a:lstStyle/>
        <a:p>
          <a:endParaRPr lang="fr-FR"/>
        </a:p>
      </dgm:t>
    </dgm:pt>
    <dgm:pt modelId="{984E9C68-4D28-4C48-A717-86653AB9E1BF}" type="sibTrans" cxnId="{0A38ECDD-85CB-484C-80ED-9BC27E1060F6}">
      <dgm:prSet/>
      <dgm:spPr/>
      <dgm:t>
        <a:bodyPr/>
        <a:lstStyle/>
        <a:p>
          <a:endParaRPr lang="fr-FR"/>
        </a:p>
      </dgm:t>
    </dgm:pt>
    <dgm:pt modelId="{FED6BEA1-4C62-4F69-9149-E0D0497ECD13}">
      <dgm:prSet phldrT="[Texte]"/>
      <dgm:spPr/>
      <dgm:t>
        <a:bodyPr/>
        <a:lstStyle/>
        <a:p>
          <a:r>
            <a:rPr lang="fr-FR" dirty="0">
              <a:latin typeface="Avenir Next" panose="020B0503020202020204" pitchFamily="34" charset="0"/>
            </a:rPr>
            <a:t>Répondre de manière spécifique et réactive aux besoins des équipes EPS en établissement sur l’outillage numérique disciplinaire </a:t>
          </a:r>
        </a:p>
      </dgm:t>
    </dgm:pt>
    <dgm:pt modelId="{B8D233BC-8690-4C91-9725-048B2E79FAFA}" type="parTrans" cxnId="{D51DB598-9C1F-4F7A-A598-C8AF37C982F7}">
      <dgm:prSet/>
      <dgm:spPr/>
      <dgm:t>
        <a:bodyPr/>
        <a:lstStyle/>
        <a:p>
          <a:endParaRPr lang="fr-FR"/>
        </a:p>
      </dgm:t>
    </dgm:pt>
    <dgm:pt modelId="{42926498-4452-4725-868B-8C5750DE8DF5}" type="sibTrans" cxnId="{D51DB598-9C1F-4F7A-A598-C8AF37C982F7}">
      <dgm:prSet/>
      <dgm:spPr/>
      <dgm:t>
        <a:bodyPr/>
        <a:lstStyle/>
        <a:p>
          <a:endParaRPr lang="fr-FR"/>
        </a:p>
      </dgm:t>
    </dgm:pt>
    <dgm:pt modelId="{C8B63140-962E-44C2-8A56-5301B037E221}">
      <dgm:prSet phldrT="[Texte]"/>
      <dgm:spPr/>
      <dgm:t>
        <a:bodyPr/>
        <a:lstStyle/>
        <a:p>
          <a:r>
            <a:rPr lang="fr-FR" b="1" dirty="0">
              <a:latin typeface="Avenir Next" panose="020B0503020202020204" pitchFamily="34" charset="0"/>
            </a:rPr>
            <a:t>-&gt; Principe 3 du SDFC « Les actions de formation continue doivent être, aussi souvent que possible, menées en proximité »</a:t>
          </a:r>
          <a:endParaRPr lang="fr-FR" dirty="0">
            <a:latin typeface="Avenir Next" panose="020B0503020202020204" pitchFamily="34" charset="0"/>
          </a:endParaRPr>
        </a:p>
      </dgm:t>
    </dgm:pt>
    <dgm:pt modelId="{B9A19EBA-FF05-4B12-BB49-1D72FD67C93B}" type="parTrans" cxnId="{485F30D1-D24B-4DE3-B749-BD1FDE37E7D8}">
      <dgm:prSet/>
      <dgm:spPr/>
      <dgm:t>
        <a:bodyPr/>
        <a:lstStyle/>
        <a:p>
          <a:endParaRPr lang="fr-FR"/>
        </a:p>
      </dgm:t>
    </dgm:pt>
    <dgm:pt modelId="{3058F4E1-0686-44AB-B19F-7DA2416BA350}" type="sibTrans" cxnId="{485F30D1-D24B-4DE3-B749-BD1FDE37E7D8}">
      <dgm:prSet/>
      <dgm:spPr/>
      <dgm:t>
        <a:bodyPr/>
        <a:lstStyle/>
        <a:p>
          <a:endParaRPr lang="fr-FR"/>
        </a:p>
      </dgm:t>
    </dgm:pt>
    <dgm:pt modelId="{B5F4E872-67E4-41CC-9D3F-05B8DBEF78D3}" type="pres">
      <dgm:prSet presAssocID="{5EC0024D-4B84-4749-84B9-62EAB50E5B69}" presName="Name0" presStyleCnt="0">
        <dgm:presLayoutVars>
          <dgm:dir/>
          <dgm:animLvl val="lvl"/>
          <dgm:resizeHandles/>
        </dgm:presLayoutVars>
      </dgm:prSet>
      <dgm:spPr/>
    </dgm:pt>
    <dgm:pt modelId="{E61C0F14-B0E4-4DB6-AD25-D81FE40B77DB}" type="pres">
      <dgm:prSet presAssocID="{2BCBC24B-6C7D-4E74-B30A-6F64F06EC9CA}" presName="linNode" presStyleCnt="0"/>
      <dgm:spPr/>
    </dgm:pt>
    <dgm:pt modelId="{B143A544-83CD-4212-9578-63F1193C348B}" type="pres">
      <dgm:prSet presAssocID="{2BCBC24B-6C7D-4E74-B30A-6F64F06EC9CA}" presName="parentShp" presStyleLbl="node1" presStyleIdx="0" presStyleCnt="2" custScaleX="75985">
        <dgm:presLayoutVars>
          <dgm:bulletEnabled val="1"/>
        </dgm:presLayoutVars>
      </dgm:prSet>
      <dgm:spPr/>
    </dgm:pt>
    <dgm:pt modelId="{51763BAF-1386-419B-A28D-12A937769DB6}" type="pres">
      <dgm:prSet presAssocID="{2BCBC24B-6C7D-4E74-B30A-6F64F06EC9CA}" presName="childShp" presStyleLbl="bgAccFollowNode1" presStyleIdx="0" presStyleCnt="2" custScaleX="116010">
        <dgm:presLayoutVars>
          <dgm:bulletEnabled val="1"/>
        </dgm:presLayoutVars>
      </dgm:prSet>
      <dgm:spPr/>
    </dgm:pt>
    <dgm:pt modelId="{653F5C50-9219-462F-9949-E1B02B731720}" type="pres">
      <dgm:prSet presAssocID="{822B924B-68F6-40C7-A362-469276B5CEEF}" presName="spacing" presStyleCnt="0"/>
      <dgm:spPr/>
    </dgm:pt>
    <dgm:pt modelId="{8E80AD41-FAA7-41C9-80DA-C2AF883D5C9B}" type="pres">
      <dgm:prSet presAssocID="{5E7D0D0C-7BC9-414B-ADE2-D66AA4B13776}" presName="linNode" presStyleCnt="0"/>
      <dgm:spPr/>
    </dgm:pt>
    <dgm:pt modelId="{504D76D0-DEBC-4736-BA01-B07995593D6F}" type="pres">
      <dgm:prSet presAssocID="{5E7D0D0C-7BC9-414B-ADE2-D66AA4B13776}" presName="parentShp" presStyleLbl="node1" presStyleIdx="1" presStyleCnt="2" custScaleX="75985">
        <dgm:presLayoutVars>
          <dgm:bulletEnabled val="1"/>
        </dgm:presLayoutVars>
      </dgm:prSet>
      <dgm:spPr/>
    </dgm:pt>
    <dgm:pt modelId="{ADB98AD4-B564-4B5C-B0F1-B4698CF465BC}" type="pres">
      <dgm:prSet presAssocID="{5E7D0D0C-7BC9-414B-ADE2-D66AA4B13776}" presName="childShp" presStyleLbl="bgAccFollowNode1" presStyleIdx="1" presStyleCnt="2" custScaleX="116010">
        <dgm:presLayoutVars>
          <dgm:bulletEnabled val="1"/>
        </dgm:presLayoutVars>
      </dgm:prSet>
      <dgm:spPr/>
    </dgm:pt>
  </dgm:ptLst>
  <dgm:cxnLst>
    <dgm:cxn modelId="{FE71DD0B-CA45-4664-9737-FA7A7FEB6999}" type="presOf" srcId="{5E7D0D0C-7BC9-414B-ADE2-D66AA4B13776}" destId="{504D76D0-DEBC-4736-BA01-B07995593D6F}" srcOrd="0" destOrd="0" presId="urn:microsoft.com/office/officeart/2005/8/layout/vList6"/>
    <dgm:cxn modelId="{FBEE5C1B-DDA3-4FC7-81E2-DCD21B9C388C}" type="presOf" srcId="{2BCBC24B-6C7D-4E74-B30A-6F64F06EC9CA}" destId="{B143A544-83CD-4212-9578-63F1193C348B}" srcOrd="0" destOrd="0" presId="urn:microsoft.com/office/officeart/2005/8/layout/vList6"/>
    <dgm:cxn modelId="{5A48951C-18A7-416B-8EF9-0F405576F1C7}" srcId="{2BCBC24B-6C7D-4E74-B30A-6F64F06EC9CA}" destId="{69E8E9CB-F819-4A14-A773-5C16AAEF45BF}" srcOrd="0" destOrd="0" parTransId="{395CDF3B-6170-4C36-842C-12A79B590F99}" sibTransId="{B804573D-DF7B-45F3-9E7E-4902B84DE8F8}"/>
    <dgm:cxn modelId="{3216BD23-8B8E-41C2-8393-A586D1BA70A6}" type="presOf" srcId="{5EC0024D-4B84-4749-84B9-62EAB50E5B69}" destId="{B5F4E872-67E4-41CC-9D3F-05B8DBEF78D3}" srcOrd="0" destOrd="0" presId="urn:microsoft.com/office/officeart/2005/8/layout/vList6"/>
    <dgm:cxn modelId="{607D392F-DBFD-4748-95E8-AA96C21B0D65}" type="presOf" srcId="{69E8E9CB-F819-4A14-A773-5C16AAEF45BF}" destId="{51763BAF-1386-419B-A28D-12A937769DB6}" srcOrd="0" destOrd="0" presId="urn:microsoft.com/office/officeart/2005/8/layout/vList6"/>
    <dgm:cxn modelId="{32316154-539D-4730-9969-D38756E83DD6}" type="presOf" srcId="{A96423F3-1730-42AF-B80F-144572595F7C}" destId="{51763BAF-1386-419B-A28D-12A937769DB6}" srcOrd="0" destOrd="1" presId="urn:microsoft.com/office/officeart/2005/8/layout/vList6"/>
    <dgm:cxn modelId="{ECF0AB67-CD6E-468B-AF78-5B797F4B8465}" type="presOf" srcId="{C8B63140-962E-44C2-8A56-5301B037E221}" destId="{ADB98AD4-B564-4B5C-B0F1-B4698CF465BC}" srcOrd="0" destOrd="1" presId="urn:microsoft.com/office/officeart/2005/8/layout/vList6"/>
    <dgm:cxn modelId="{D51DB598-9C1F-4F7A-A598-C8AF37C982F7}" srcId="{5E7D0D0C-7BC9-414B-ADE2-D66AA4B13776}" destId="{FED6BEA1-4C62-4F69-9149-E0D0497ECD13}" srcOrd="0" destOrd="0" parTransId="{B8D233BC-8690-4C91-9725-048B2E79FAFA}" sibTransId="{42926498-4452-4725-868B-8C5750DE8DF5}"/>
    <dgm:cxn modelId="{1D81BF9B-43F4-4940-8985-EF6F8E63294A}" srcId="{5EC0024D-4B84-4749-84B9-62EAB50E5B69}" destId="{2BCBC24B-6C7D-4E74-B30A-6F64F06EC9CA}" srcOrd="0" destOrd="0" parTransId="{991E79B1-37D3-444C-AD52-04AEC4A449BE}" sibTransId="{822B924B-68F6-40C7-A362-469276B5CEEF}"/>
    <dgm:cxn modelId="{485F30D1-D24B-4DE3-B749-BD1FDE37E7D8}" srcId="{5E7D0D0C-7BC9-414B-ADE2-D66AA4B13776}" destId="{C8B63140-962E-44C2-8A56-5301B037E221}" srcOrd="1" destOrd="0" parTransId="{B9A19EBA-FF05-4B12-BB49-1D72FD67C93B}" sibTransId="{3058F4E1-0686-44AB-B19F-7DA2416BA350}"/>
    <dgm:cxn modelId="{2DDA4EDD-8976-4302-8226-563FCC949701}" type="presOf" srcId="{FED6BEA1-4C62-4F69-9149-E0D0497ECD13}" destId="{ADB98AD4-B564-4B5C-B0F1-B4698CF465BC}" srcOrd="0" destOrd="0" presId="urn:microsoft.com/office/officeart/2005/8/layout/vList6"/>
    <dgm:cxn modelId="{8E0966DD-A828-4491-BEF0-16902EB2B6A4}" srcId="{2BCBC24B-6C7D-4E74-B30A-6F64F06EC9CA}" destId="{A96423F3-1730-42AF-B80F-144572595F7C}" srcOrd="1" destOrd="0" parTransId="{ED82E445-4AB2-48B1-ADD5-FBE11A440155}" sibTransId="{0B084597-744A-404B-AFB7-C64D9C6ABF96}"/>
    <dgm:cxn modelId="{0A38ECDD-85CB-484C-80ED-9BC27E1060F6}" srcId="{5EC0024D-4B84-4749-84B9-62EAB50E5B69}" destId="{5E7D0D0C-7BC9-414B-ADE2-D66AA4B13776}" srcOrd="1" destOrd="0" parTransId="{8CED381D-2DCB-4552-BA94-B3567777442E}" sibTransId="{984E9C68-4D28-4C48-A717-86653AB9E1BF}"/>
    <dgm:cxn modelId="{BA414C2B-B18D-4693-8829-5A471CA61AF7}" type="presParOf" srcId="{B5F4E872-67E4-41CC-9D3F-05B8DBEF78D3}" destId="{E61C0F14-B0E4-4DB6-AD25-D81FE40B77DB}" srcOrd="0" destOrd="0" presId="urn:microsoft.com/office/officeart/2005/8/layout/vList6"/>
    <dgm:cxn modelId="{D1D30302-AD7F-4FE0-9819-053AB3B04F66}" type="presParOf" srcId="{E61C0F14-B0E4-4DB6-AD25-D81FE40B77DB}" destId="{B143A544-83CD-4212-9578-63F1193C348B}" srcOrd="0" destOrd="0" presId="urn:microsoft.com/office/officeart/2005/8/layout/vList6"/>
    <dgm:cxn modelId="{918020C2-A649-4ED1-8A2E-0E3D889024CD}" type="presParOf" srcId="{E61C0F14-B0E4-4DB6-AD25-D81FE40B77DB}" destId="{51763BAF-1386-419B-A28D-12A937769DB6}" srcOrd="1" destOrd="0" presId="urn:microsoft.com/office/officeart/2005/8/layout/vList6"/>
    <dgm:cxn modelId="{1DE8FECB-628E-49C9-BD50-DEFFD9D590BD}" type="presParOf" srcId="{B5F4E872-67E4-41CC-9D3F-05B8DBEF78D3}" destId="{653F5C50-9219-462F-9949-E1B02B731720}" srcOrd="1" destOrd="0" presId="urn:microsoft.com/office/officeart/2005/8/layout/vList6"/>
    <dgm:cxn modelId="{E94324ED-5EC4-46CA-AAED-0FD8FB010F1B}" type="presParOf" srcId="{B5F4E872-67E4-41CC-9D3F-05B8DBEF78D3}" destId="{8E80AD41-FAA7-41C9-80DA-C2AF883D5C9B}" srcOrd="2" destOrd="0" presId="urn:microsoft.com/office/officeart/2005/8/layout/vList6"/>
    <dgm:cxn modelId="{DF8356A9-D68B-4D5B-B71C-19E0B7B13AAB}" type="presParOf" srcId="{8E80AD41-FAA7-41C9-80DA-C2AF883D5C9B}" destId="{504D76D0-DEBC-4736-BA01-B07995593D6F}" srcOrd="0" destOrd="0" presId="urn:microsoft.com/office/officeart/2005/8/layout/vList6"/>
    <dgm:cxn modelId="{A0C594B2-975B-4E6C-8B75-1B19AACAC87B}" type="presParOf" srcId="{8E80AD41-FAA7-41C9-80DA-C2AF883D5C9B}" destId="{ADB98AD4-B564-4B5C-B0F1-B4698CF465B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601D7-E635-4330-95B4-F7397A9BC218}"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474B639A-1EA8-49E2-A484-DC9AC4F017F2}">
      <dgm:prSet phldrT="[Texte]" custT="1"/>
      <dgm:spPr/>
      <dgm:t>
        <a:bodyPr/>
        <a:lstStyle/>
        <a:p>
          <a:r>
            <a:rPr lang="fr-FR" sz="2800" b="1" dirty="0">
              <a:latin typeface="Avenir Next" panose="020B0503020202020204" pitchFamily="34" charset="0"/>
            </a:rPr>
            <a:t>Renforcer (et communiquer sur) l’offre d’Actions de Formation (AF) sur le volet numérique du PAF </a:t>
          </a:r>
        </a:p>
      </dgm:t>
    </dgm:pt>
    <dgm:pt modelId="{27E84249-C9C9-40DE-8EEB-783E3783D45B}" type="parTrans" cxnId="{202A138B-C016-47A9-9316-D077A0CB3E5D}">
      <dgm:prSet/>
      <dgm:spPr/>
      <dgm:t>
        <a:bodyPr/>
        <a:lstStyle/>
        <a:p>
          <a:endParaRPr lang="fr-FR"/>
        </a:p>
      </dgm:t>
    </dgm:pt>
    <dgm:pt modelId="{FC25DD4E-FD65-4721-90E0-B61E9549C993}" type="sibTrans" cxnId="{202A138B-C016-47A9-9316-D077A0CB3E5D}">
      <dgm:prSet/>
      <dgm:spPr/>
      <dgm:t>
        <a:bodyPr/>
        <a:lstStyle/>
        <a:p>
          <a:endParaRPr lang="fr-FR"/>
        </a:p>
      </dgm:t>
    </dgm:pt>
    <dgm:pt modelId="{7C0D602D-8EDF-458E-AA1A-36DD04AF1A5A}">
      <dgm:prSet phldrT="[Texte]" custT="1"/>
      <dgm:spPr/>
      <dgm:t>
        <a:bodyPr/>
        <a:lstStyle/>
        <a:p>
          <a:r>
            <a:rPr lang="fr-FR" sz="2400" b="1" dirty="0">
              <a:latin typeface="Avenir Next" panose="020B0503020202020204" pitchFamily="34" charset="0"/>
            </a:rPr>
            <a:t>Investir le volet disciplinaire du PAF:</a:t>
          </a:r>
          <a:endParaRPr lang="fr-FR" sz="2400" dirty="0">
            <a:latin typeface="Avenir Next" panose="020B0503020202020204" pitchFamily="34" charset="0"/>
          </a:endParaRPr>
        </a:p>
      </dgm:t>
    </dgm:pt>
    <dgm:pt modelId="{58A807D9-A402-4FAF-BEDE-4CD212B7CB7F}" type="parTrans" cxnId="{E8FA4786-182A-4407-9A7A-0866E53C6A69}">
      <dgm:prSet/>
      <dgm:spPr/>
      <dgm:t>
        <a:bodyPr/>
        <a:lstStyle/>
        <a:p>
          <a:endParaRPr lang="fr-FR"/>
        </a:p>
      </dgm:t>
    </dgm:pt>
    <dgm:pt modelId="{AF208067-F698-4E47-ADA8-41F1FF2BBD21}" type="sibTrans" cxnId="{E8FA4786-182A-4407-9A7A-0866E53C6A69}">
      <dgm:prSet/>
      <dgm:spPr/>
      <dgm:t>
        <a:bodyPr/>
        <a:lstStyle/>
        <a:p>
          <a:endParaRPr lang="fr-FR"/>
        </a:p>
      </dgm:t>
    </dgm:pt>
    <dgm:pt modelId="{E4AFD1B1-71FC-4149-B4E9-9A97765E4D52}">
      <dgm:prSet phldrT="[Texte]" custT="1"/>
      <dgm:spPr/>
      <dgm:t>
        <a:bodyPr/>
        <a:lstStyle/>
        <a:p>
          <a:r>
            <a:rPr lang="fr-FR" sz="2400" dirty="0">
              <a:latin typeface="Avenir Next" panose="020B0503020202020204" pitchFamily="34" charset="0"/>
            </a:rPr>
            <a:t>Proposer des AF numériques thématisées sur une APSA ou un CA lors de CPB/CPA</a:t>
          </a:r>
        </a:p>
      </dgm:t>
    </dgm:pt>
    <dgm:pt modelId="{34297133-9FE0-45E5-B34D-0929EA107D19}" type="parTrans" cxnId="{5E6442B6-9474-4855-B1EF-774B52DDD719}">
      <dgm:prSet/>
      <dgm:spPr/>
      <dgm:t>
        <a:bodyPr/>
        <a:lstStyle/>
        <a:p>
          <a:endParaRPr lang="fr-FR"/>
        </a:p>
      </dgm:t>
    </dgm:pt>
    <dgm:pt modelId="{DF9D0E74-0932-4000-8B63-B58D2C1943BC}" type="sibTrans" cxnId="{5E6442B6-9474-4855-B1EF-774B52DDD719}">
      <dgm:prSet/>
      <dgm:spPr/>
      <dgm:t>
        <a:bodyPr/>
        <a:lstStyle/>
        <a:p>
          <a:endParaRPr lang="fr-FR"/>
        </a:p>
      </dgm:t>
    </dgm:pt>
    <dgm:pt modelId="{B556F112-763C-45F6-B757-B6EFC69E75A2}">
      <dgm:prSet phldrT="[Texte]" custT="1"/>
      <dgm:spPr/>
      <dgm:t>
        <a:bodyPr/>
        <a:lstStyle/>
        <a:p>
          <a:r>
            <a:rPr lang="fr-FR" sz="2400" dirty="0">
              <a:latin typeface="Avenir Next" panose="020B0503020202020204" pitchFamily="34" charset="0"/>
            </a:rPr>
            <a:t>Aller vers la généralisation d’un volet numérique intégré dans chaque projet d’AF déposée en CPB (=&gt; Travail collaboratif en amont avec le groupe TICE EPS).</a:t>
          </a:r>
        </a:p>
      </dgm:t>
    </dgm:pt>
    <dgm:pt modelId="{5DADA121-6F1C-4313-866D-B26F8BBC63B3}" type="parTrans" cxnId="{B393E2F0-BC0F-4619-BB62-59F309606963}">
      <dgm:prSet/>
      <dgm:spPr/>
      <dgm:t>
        <a:bodyPr/>
        <a:lstStyle/>
        <a:p>
          <a:endParaRPr lang="fr-FR"/>
        </a:p>
      </dgm:t>
    </dgm:pt>
    <dgm:pt modelId="{775BF859-BE75-4FD9-BFA9-BD2F82BC1CCD}" type="sibTrans" cxnId="{B393E2F0-BC0F-4619-BB62-59F309606963}">
      <dgm:prSet/>
      <dgm:spPr/>
      <dgm:t>
        <a:bodyPr/>
        <a:lstStyle/>
        <a:p>
          <a:endParaRPr lang="fr-FR"/>
        </a:p>
      </dgm:t>
    </dgm:pt>
    <dgm:pt modelId="{D88FBDD9-F156-4232-9202-402A9880C4B4}">
      <dgm:prSet phldrT="[Texte]" custT="1"/>
      <dgm:spPr/>
      <dgm:t>
        <a:bodyPr/>
        <a:lstStyle/>
        <a:p>
          <a:r>
            <a:rPr lang="fr-FR" sz="2400" b="1" dirty="0">
              <a:latin typeface="Avenir Next" panose="020B0503020202020204" pitchFamily="34" charset="0"/>
            </a:rPr>
            <a:t>Etablir avec les services (Rectorat/CPA)  une procédure d’intervention réactive du groupe TICE EPS en établissement : </a:t>
          </a:r>
          <a:endParaRPr lang="fr-FR" sz="2400" dirty="0">
            <a:latin typeface="Avenir Next" panose="020B0503020202020204" pitchFamily="34" charset="0"/>
          </a:endParaRPr>
        </a:p>
      </dgm:t>
    </dgm:pt>
    <dgm:pt modelId="{94DDF007-901D-4CCB-815E-1FFDF64F5565}" type="parTrans" cxnId="{56F4B303-0DB5-4EFD-9102-6CDBC78729FB}">
      <dgm:prSet/>
      <dgm:spPr/>
      <dgm:t>
        <a:bodyPr/>
        <a:lstStyle/>
        <a:p>
          <a:endParaRPr lang="fr-FR"/>
        </a:p>
      </dgm:t>
    </dgm:pt>
    <dgm:pt modelId="{9C1EBEC2-B704-42BF-9329-BF7467091D69}" type="sibTrans" cxnId="{56F4B303-0DB5-4EFD-9102-6CDBC78729FB}">
      <dgm:prSet/>
      <dgm:spPr/>
      <dgm:t>
        <a:bodyPr/>
        <a:lstStyle/>
        <a:p>
          <a:endParaRPr lang="fr-FR"/>
        </a:p>
      </dgm:t>
    </dgm:pt>
    <dgm:pt modelId="{08B1FA7F-1D0D-4A1F-9AF5-42FA9A8B7B67}">
      <dgm:prSet phldrT="[Texte]" custT="1"/>
      <dgm:spPr/>
      <dgm:t>
        <a:bodyPr/>
        <a:lstStyle/>
        <a:p>
          <a:r>
            <a:rPr lang="fr-FR" sz="2400" dirty="0">
              <a:latin typeface="Avenir Next" panose="020B0503020202020204" pitchFamily="34" charset="0"/>
            </a:rPr>
            <a:t>Créer un guichet « TICE EPS » (téléphone + adresse mail) pour collecter les demandes d’intervention </a:t>
          </a:r>
        </a:p>
      </dgm:t>
    </dgm:pt>
    <dgm:pt modelId="{3EA6EC89-4E5C-4374-9914-1091A17F4DAE}" type="parTrans" cxnId="{0EAB2595-92EF-4DA9-9856-D0E7B0B76C64}">
      <dgm:prSet/>
      <dgm:spPr/>
      <dgm:t>
        <a:bodyPr/>
        <a:lstStyle/>
        <a:p>
          <a:endParaRPr lang="fr-FR"/>
        </a:p>
      </dgm:t>
    </dgm:pt>
    <dgm:pt modelId="{F24A3705-947B-4D0C-9383-D45F5622BF20}" type="sibTrans" cxnId="{0EAB2595-92EF-4DA9-9856-D0E7B0B76C64}">
      <dgm:prSet/>
      <dgm:spPr/>
      <dgm:t>
        <a:bodyPr/>
        <a:lstStyle/>
        <a:p>
          <a:endParaRPr lang="fr-FR"/>
        </a:p>
      </dgm:t>
    </dgm:pt>
    <dgm:pt modelId="{C6F693E2-655F-453A-A57F-7EA3A129651C}">
      <dgm:prSet phldrT="[Texte]" custT="1"/>
      <dgm:spPr/>
      <dgm:t>
        <a:bodyPr/>
        <a:lstStyle/>
        <a:p>
          <a:r>
            <a:rPr lang="fr-FR" sz="2400" dirty="0">
              <a:latin typeface="Avenir Next" panose="020B0503020202020204" pitchFamily="34" charset="0"/>
            </a:rPr>
            <a:t>Communiquer sur le dispositif d’intervention TICE EPS (lettre EPS Numérique, site EPS, lettre IA IPR EPS)</a:t>
          </a:r>
        </a:p>
      </dgm:t>
    </dgm:pt>
    <dgm:pt modelId="{DC01A148-0F5B-44B3-90FD-1E84A232C97C}" type="sibTrans" cxnId="{A9143F1D-8C67-4282-AC00-A9FE79DB7146}">
      <dgm:prSet/>
      <dgm:spPr/>
      <dgm:t>
        <a:bodyPr/>
        <a:lstStyle/>
        <a:p>
          <a:endParaRPr lang="fr-FR"/>
        </a:p>
      </dgm:t>
    </dgm:pt>
    <dgm:pt modelId="{CC18B67D-424B-41FA-A92F-3626B8A4E152}" type="parTrans" cxnId="{A9143F1D-8C67-4282-AC00-A9FE79DB7146}">
      <dgm:prSet/>
      <dgm:spPr/>
      <dgm:t>
        <a:bodyPr/>
        <a:lstStyle/>
        <a:p>
          <a:endParaRPr lang="fr-FR"/>
        </a:p>
      </dgm:t>
    </dgm:pt>
    <dgm:pt modelId="{283634D3-2E5D-4C0D-BD8A-1002445187D9}" type="pres">
      <dgm:prSet presAssocID="{6ED601D7-E635-4330-95B4-F7397A9BC218}" presName="outerComposite" presStyleCnt="0">
        <dgm:presLayoutVars>
          <dgm:chMax val="5"/>
          <dgm:dir/>
          <dgm:resizeHandles val="exact"/>
        </dgm:presLayoutVars>
      </dgm:prSet>
      <dgm:spPr/>
    </dgm:pt>
    <dgm:pt modelId="{D1D0A375-A96B-4EBF-9D41-79C916756F35}" type="pres">
      <dgm:prSet presAssocID="{6ED601D7-E635-4330-95B4-F7397A9BC218}" presName="dummyMaxCanvas" presStyleCnt="0">
        <dgm:presLayoutVars/>
      </dgm:prSet>
      <dgm:spPr/>
    </dgm:pt>
    <dgm:pt modelId="{3794B461-AB8D-490E-B096-94C8026A76B7}" type="pres">
      <dgm:prSet presAssocID="{6ED601D7-E635-4330-95B4-F7397A9BC218}" presName="ThreeNodes_1" presStyleLbl="node1" presStyleIdx="0" presStyleCnt="3" custScaleY="66172" custLinFactNeighborX="2078" custLinFactNeighborY="-15813">
        <dgm:presLayoutVars>
          <dgm:bulletEnabled val="1"/>
        </dgm:presLayoutVars>
      </dgm:prSet>
      <dgm:spPr/>
    </dgm:pt>
    <dgm:pt modelId="{2DF8F690-1045-4ED2-B15A-755EF2641865}" type="pres">
      <dgm:prSet presAssocID="{6ED601D7-E635-4330-95B4-F7397A9BC218}" presName="ThreeNodes_2" presStyleLbl="node1" presStyleIdx="1" presStyleCnt="3" custScaleX="107348" custScaleY="113749" custLinFactNeighborX="-3072" custLinFactNeighborY="-34245">
        <dgm:presLayoutVars>
          <dgm:bulletEnabled val="1"/>
        </dgm:presLayoutVars>
      </dgm:prSet>
      <dgm:spPr/>
    </dgm:pt>
    <dgm:pt modelId="{EAC5751A-45D6-4967-8D7E-C9BACB7FE4B4}" type="pres">
      <dgm:prSet presAssocID="{6ED601D7-E635-4330-95B4-F7397A9BC218}" presName="ThreeNodes_3" presStyleLbl="node1" presStyleIdx="2" presStyleCnt="3" custScaleX="115586" custScaleY="106089" custLinFactNeighborX="-6304" custLinFactNeighborY="-29014">
        <dgm:presLayoutVars>
          <dgm:bulletEnabled val="1"/>
        </dgm:presLayoutVars>
      </dgm:prSet>
      <dgm:spPr/>
    </dgm:pt>
    <dgm:pt modelId="{C7ACC55E-2E98-4956-B19D-5991C08599C2}" type="pres">
      <dgm:prSet presAssocID="{6ED601D7-E635-4330-95B4-F7397A9BC218}" presName="ThreeConn_1-2" presStyleLbl="fgAccFollowNode1" presStyleIdx="0" presStyleCnt="2" custLinFactNeighborX="-29619" custLinFactNeighborY="-58938">
        <dgm:presLayoutVars>
          <dgm:bulletEnabled val="1"/>
        </dgm:presLayoutVars>
      </dgm:prSet>
      <dgm:spPr/>
    </dgm:pt>
    <dgm:pt modelId="{7A469F7B-FEBF-4A47-B9DB-C36D306EC05D}" type="pres">
      <dgm:prSet presAssocID="{6ED601D7-E635-4330-95B4-F7397A9BC218}" presName="ThreeConn_2-3" presStyleLbl="fgAccFollowNode1" presStyleIdx="1" presStyleCnt="2" custLinFactNeighborX="-20828" custLinFactNeighborY="-41908">
        <dgm:presLayoutVars>
          <dgm:bulletEnabled val="1"/>
        </dgm:presLayoutVars>
      </dgm:prSet>
      <dgm:spPr/>
    </dgm:pt>
    <dgm:pt modelId="{275E89C3-9BD1-424B-B635-C1066650729B}" type="pres">
      <dgm:prSet presAssocID="{6ED601D7-E635-4330-95B4-F7397A9BC218}" presName="ThreeNodes_1_text" presStyleLbl="node1" presStyleIdx="2" presStyleCnt="3">
        <dgm:presLayoutVars>
          <dgm:bulletEnabled val="1"/>
        </dgm:presLayoutVars>
      </dgm:prSet>
      <dgm:spPr/>
    </dgm:pt>
    <dgm:pt modelId="{08E0A91C-AC2F-44BF-965F-E48DEA77E1E5}" type="pres">
      <dgm:prSet presAssocID="{6ED601D7-E635-4330-95B4-F7397A9BC218}" presName="ThreeNodes_2_text" presStyleLbl="node1" presStyleIdx="2" presStyleCnt="3">
        <dgm:presLayoutVars>
          <dgm:bulletEnabled val="1"/>
        </dgm:presLayoutVars>
      </dgm:prSet>
      <dgm:spPr/>
    </dgm:pt>
    <dgm:pt modelId="{D5B2BCE6-7BE2-4316-864E-6F60EB5079C8}" type="pres">
      <dgm:prSet presAssocID="{6ED601D7-E635-4330-95B4-F7397A9BC218}" presName="ThreeNodes_3_text" presStyleLbl="node1" presStyleIdx="2" presStyleCnt="3">
        <dgm:presLayoutVars>
          <dgm:bulletEnabled val="1"/>
        </dgm:presLayoutVars>
      </dgm:prSet>
      <dgm:spPr/>
    </dgm:pt>
  </dgm:ptLst>
  <dgm:cxnLst>
    <dgm:cxn modelId="{784B3400-11C8-489E-91A4-FED0779406AA}" type="presOf" srcId="{7C0D602D-8EDF-458E-AA1A-36DD04AF1A5A}" destId="{08E0A91C-AC2F-44BF-965F-E48DEA77E1E5}" srcOrd="1" destOrd="0" presId="urn:microsoft.com/office/officeart/2005/8/layout/vProcess5"/>
    <dgm:cxn modelId="{56F4B303-0DB5-4EFD-9102-6CDBC78729FB}" srcId="{6ED601D7-E635-4330-95B4-F7397A9BC218}" destId="{D88FBDD9-F156-4232-9202-402A9880C4B4}" srcOrd="2" destOrd="0" parTransId="{94DDF007-901D-4CCB-815E-1FFDF64F5565}" sibTransId="{9C1EBEC2-B704-42BF-9329-BF7467091D69}"/>
    <dgm:cxn modelId="{A9143F1D-8C67-4282-AC00-A9FE79DB7146}" srcId="{D88FBDD9-F156-4232-9202-402A9880C4B4}" destId="{C6F693E2-655F-453A-A57F-7EA3A129651C}" srcOrd="0" destOrd="0" parTransId="{CC18B67D-424B-41FA-A92F-3626B8A4E152}" sibTransId="{DC01A148-0F5B-44B3-90FD-1E84A232C97C}"/>
    <dgm:cxn modelId="{64BE6C1D-C73F-4B39-B708-E8985D642AF6}" type="presOf" srcId="{474B639A-1EA8-49E2-A484-DC9AC4F017F2}" destId="{3794B461-AB8D-490E-B096-94C8026A76B7}" srcOrd="0" destOrd="0" presId="urn:microsoft.com/office/officeart/2005/8/layout/vProcess5"/>
    <dgm:cxn modelId="{263DDC20-D976-4A42-9C6E-98AE32DB6C0D}" type="presOf" srcId="{6ED601D7-E635-4330-95B4-F7397A9BC218}" destId="{283634D3-2E5D-4C0D-BD8A-1002445187D9}" srcOrd="0" destOrd="0" presId="urn:microsoft.com/office/officeart/2005/8/layout/vProcess5"/>
    <dgm:cxn modelId="{EA34DA21-3077-4771-81C4-9DC6E384742B}" type="presOf" srcId="{08B1FA7F-1D0D-4A1F-9AF5-42FA9A8B7B67}" destId="{EAC5751A-45D6-4967-8D7E-C9BACB7FE4B4}" srcOrd="0" destOrd="2" presId="urn:microsoft.com/office/officeart/2005/8/layout/vProcess5"/>
    <dgm:cxn modelId="{05A9DF24-56B4-40BD-9339-698EE272459D}" type="presOf" srcId="{FC25DD4E-FD65-4721-90E0-B61E9549C993}" destId="{C7ACC55E-2E98-4956-B19D-5991C08599C2}" srcOrd="0" destOrd="0" presId="urn:microsoft.com/office/officeart/2005/8/layout/vProcess5"/>
    <dgm:cxn modelId="{3A2DF524-5C46-4A6D-AD9B-93ACC3249184}" type="presOf" srcId="{D88FBDD9-F156-4232-9202-402A9880C4B4}" destId="{D5B2BCE6-7BE2-4316-864E-6F60EB5079C8}" srcOrd="1" destOrd="0" presId="urn:microsoft.com/office/officeart/2005/8/layout/vProcess5"/>
    <dgm:cxn modelId="{E56CCC2D-09DC-4709-996B-0DE9C061841C}" type="presOf" srcId="{E4AFD1B1-71FC-4149-B4E9-9A97765E4D52}" destId="{08E0A91C-AC2F-44BF-965F-E48DEA77E1E5}" srcOrd="1" destOrd="1" presId="urn:microsoft.com/office/officeart/2005/8/layout/vProcess5"/>
    <dgm:cxn modelId="{61889A66-C0F5-484C-997D-45BB0EC961C0}" type="presOf" srcId="{C6F693E2-655F-453A-A57F-7EA3A129651C}" destId="{D5B2BCE6-7BE2-4316-864E-6F60EB5079C8}" srcOrd="1" destOrd="1" presId="urn:microsoft.com/office/officeart/2005/8/layout/vProcess5"/>
    <dgm:cxn modelId="{26814568-4D1A-4B52-8D6C-E0788DFF4B98}" type="presOf" srcId="{B556F112-763C-45F6-B757-B6EFC69E75A2}" destId="{08E0A91C-AC2F-44BF-965F-E48DEA77E1E5}" srcOrd="1" destOrd="2" presId="urn:microsoft.com/office/officeart/2005/8/layout/vProcess5"/>
    <dgm:cxn modelId="{4E4A2477-450A-43BB-ABAF-8EC7E71E72E3}" type="presOf" srcId="{B556F112-763C-45F6-B757-B6EFC69E75A2}" destId="{2DF8F690-1045-4ED2-B15A-755EF2641865}" srcOrd="0" destOrd="2" presId="urn:microsoft.com/office/officeart/2005/8/layout/vProcess5"/>
    <dgm:cxn modelId="{21D88B7B-C14D-431D-B4E9-FD807B777256}" type="presOf" srcId="{08B1FA7F-1D0D-4A1F-9AF5-42FA9A8B7B67}" destId="{D5B2BCE6-7BE2-4316-864E-6F60EB5079C8}" srcOrd="1" destOrd="2" presId="urn:microsoft.com/office/officeart/2005/8/layout/vProcess5"/>
    <dgm:cxn modelId="{E8FA4786-182A-4407-9A7A-0866E53C6A69}" srcId="{6ED601D7-E635-4330-95B4-F7397A9BC218}" destId="{7C0D602D-8EDF-458E-AA1A-36DD04AF1A5A}" srcOrd="1" destOrd="0" parTransId="{58A807D9-A402-4FAF-BEDE-4CD212B7CB7F}" sibTransId="{AF208067-F698-4E47-ADA8-41F1FF2BBD21}"/>
    <dgm:cxn modelId="{202A138B-C016-47A9-9316-D077A0CB3E5D}" srcId="{6ED601D7-E635-4330-95B4-F7397A9BC218}" destId="{474B639A-1EA8-49E2-A484-DC9AC4F017F2}" srcOrd="0" destOrd="0" parTransId="{27E84249-C9C9-40DE-8EEB-783E3783D45B}" sibTransId="{FC25DD4E-FD65-4721-90E0-B61E9549C993}"/>
    <dgm:cxn modelId="{0EAB2595-92EF-4DA9-9856-D0E7B0B76C64}" srcId="{D88FBDD9-F156-4232-9202-402A9880C4B4}" destId="{08B1FA7F-1D0D-4A1F-9AF5-42FA9A8B7B67}" srcOrd="1" destOrd="0" parTransId="{3EA6EC89-4E5C-4374-9914-1091A17F4DAE}" sibTransId="{F24A3705-947B-4D0C-9383-D45F5622BF20}"/>
    <dgm:cxn modelId="{632FD39B-38B8-4D67-8E46-837B40BC9C9D}" type="presOf" srcId="{7C0D602D-8EDF-458E-AA1A-36DD04AF1A5A}" destId="{2DF8F690-1045-4ED2-B15A-755EF2641865}" srcOrd="0" destOrd="0" presId="urn:microsoft.com/office/officeart/2005/8/layout/vProcess5"/>
    <dgm:cxn modelId="{1040049C-C736-48C7-A285-F339D268F131}" type="presOf" srcId="{E4AFD1B1-71FC-4149-B4E9-9A97765E4D52}" destId="{2DF8F690-1045-4ED2-B15A-755EF2641865}" srcOrd="0" destOrd="1" presId="urn:microsoft.com/office/officeart/2005/8/layout/vProcess5"/>
    <dgm:cxn modelId="{CD4CAFAE-87D2-4986-8732-7F950667476E}" type="presOf" srcId="{AF208067-F698-4E47-ADA8-41F1FF2BBD21}" destId="{7A469F7B-FEBF-4A47-B9DB-C36D306EC05D}" srcOrd="0" destOrd="0" presId="urn:microsoft.com/office/officeart/2005/8/layout/vProcess5"/>
    <dgm:cxn modelId="{5E6442B6-9474-4855-B1EF-774B52DDD719}" srcId="{7C0D602D-8EDF-458E-AA1A-36DD04AF1A5A}" destId="{E4AFD1B1-71FC-4149-B4E9-9A97765E4D52}" srcOrd="0" destOrd="0" parTransId="{34297133-9FE0-45E5-B34D-0929EA107D19}" sibTransId="{DF9D0E74-0932-4000-8B63-B58D2C1943BC}"/>
    <dgm:cxn modelId="{73F56CB6-0361-40AB-85FE-CCA01BB3FB4C}" type="presOf" srcId="{D88FBDD9-F156-4232-9202-402A9880C4B4}" destId="{EAC5751A-45D6-4967-8D7E-C9BACB7FE4B4}" srcOrd="0" destOrd="0" presId="urn:microsoft.com/office/officeart/2005/8/layout/vProcess5"/>
    <dgm:cxn modelId="{8C776ADD-3858-454E-87C9-81A42B7E1D05}" type="presOf" srcId="{C6F693E2-655F-453A-A57F-7EA3A129651C}" destId="{EAC5751A-45D6-4967-8D7E-C9BACB7FE4B4}" srcOrd="0" destOrd="1" presId="urn:microsoft.com/office/officeart/2005/8/layout/vProcess5"/>
    <dgm:cxn modelId="{25F3CBEC-4DEF-4C8B-AB11-F552BEB828CC}" type="presOf" srcId="{474B639A-1EA8-49E2-A484-DC9AC4F017F2}" destId="{275E89C3-9BD1-424B-B635-C1066650729B}" srcOrd="1" destOrd="0" presId="urn:microsoft.com/office/officeart/2005/8/layout/vProcess5"/>
    <dgm:cxn modelId="{B393E2F0-BC0F-4619-BB62-59F309606963}" srcId="{7C0D602D-8EDF-458E-AA1A-36DD04AF1A5A}" destId="{B556F112-763C-45F6-B757-B6EFC69E75A2}" srcOrd="1" destOrd="0" parTransId="{5DADA121-6F1C-4313-866D-B26F8BBC63B3}" sibTransId="{775BF859-BE75-4FD9-BFA9-BD2F82BC1CCD}"/>
    <dgm:cxn modelId="{7E66CA5D-F6B0-4DDE-A4E9-3643261B1AB9}" type="presParOf" srcId="{283634D3-2E5D-4C0D-BD8A-1002445187D9}" destId="{D1D0A375-A96B-4EBF-9D41-79C916756F35}" srcOrd="0" destOrd="0" presId="urn:microsoft.com/office/officeart/2005/8/layout/vProcess5"/>
    <dgm:cxn modelId="{8DBC8F12-4274-42E1-93A8-09EC4A95C9E0}" type="presParOf" srcId="{283634D3-2E5D-4C0D-BD8A-1002445187D9}" destId="{3794B461-AB8D-490E-B096-94C8026A76B7}" srcOrd="1" destOrd="0" presId="urn:microsoft.com/office/officeart/2005/8/layout/vProcess5"/>
    <dgm:cxn modelId="{330EC26B-9E33-48C6-B4E3-70287ADFF5BF}" type="presParOf" srcId="{283634D3-2E5D-4C0D-BD8A-1002445187D9}" destId="{2DF8F690-1045-4ED2-B15A-755EF2641865}" srcOrd="2" destOrd="0" presId="urn:microsoft.com/office/officeart/2005/8/layout/vProcess5"/>
    <dgm:cxn modelId="{80106170-A984-4BE4-9E9B-B53BFDA826F0}" type="presParOf" srcId="{283634D3-2E5D-4C0D-BD8A-1002445187D9}" destId="{EAC5751A-45D6-4967-8D7E-C9BACB7FE4B4}" srcOrd="3" destOrd="0" presId="urn:microsoft.com/office/officeart/2005/8/layout/vProcess5"/>
    <dgm:cxn modelId="{169853CB-1503-411A-80B2-CA82E855BA19}" type="presParOf" srcId="{283634D3-2E5D-4C0D-BD8A-1002445187D9}" destId="{C7ACC55E-2E98-4956-B19D-5991C08599C2}" srcOrd="4" destOrd="0" presId="urn:microsoft.com/office/officeart/2005/8/layout/vProcess5"/>
    <dgm:cxn modelId="{A375DC47-D3CE-440D-8E81-C646632522A1}" type="presParOf" srcId="{283634D3-2E5D-4C0D-BD8A-1002445187D9}" destId="{7A469F7B-FEBF-4A47-B9DB-C36D306EC05D}" srcOrd="5" destOrd="0" presId="urn:microsoft.com/office/officeart/2005/8/layout/vProcess5"/>
    <dgm:cxn modelId="{AF6F8125-CEDF-450F-B465-5E8F71690D63}" type="presParOf" srcId="{283634D3-2E5D-4C0D-BD8A-1002445187D9}" destId="{275E89C3-9BD1-424B-B635-C1066650729B}" srcOrd="6" destOrd="0" presId="urn:microsoft.com/office/officeart/2005/8/layout/vProcess5"/>
    <dgm:cxn modelId="{1EF3A055-58D4-41A7-A043-188A956F3447}" type="presParOf" srcId="{283634D3-2E5D-4C0D-BD8A-1002445187D9}" destId="{08E0A91C-AC2F-44BF-965F-E48DEA77E1E5}" srcOrd="7" destOrd="0" presId="urn:microsoft.com/office/officeart/2005/8/layout/vProcess5"/>
    <dgm:cxn modelId="{C2419325-CA96-4F4A-B6E9-FCC46B55CACA}" type="presParOf" srcId="{283634D3-2E5D-4C0D-BD8A-1002445187D9}" destId="{D5B2BCE6-7BE2-4316-864E-6F60EB5079C8}"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63BAF-1386-419B-A28D-12A937769DB6}">
      <dsp:nvSpPr>
        <dsp:cNvPr id="0" name=""/>
        <dsp:cNvSpPr/>
      </dsp:nvSpPr>
      <dsp:spPr>
        <a:xfrm>
          <a:off x="4236714" y="918"/>
          <a:ext cx="9702598" cy="3583646"/>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fr-FR" sz="2800" kern="1200" dirty="0">
              <a:latin typeface="Avenir Next" panose="020B0503020202020204" pitchFamily="34" charset="0"/>
            </a:rPr>
            <a:t>Participer au parcours de formation continuée des enseignants EPS pour construire/renforcer les compétences professionnelles exigibles </a:t>
          </a:r>
        </a:p>
        <a:p>
          <a:pPr marL="285750" lvl="1" indent="-285750" algn="l" defTabSz="1244600">
            <a:lnSpc>
              <a:spcPct val="90000"/>
            </a:lnSpc>
            <a:spcBef>
              <a:spcPct val="0"/>
            </a:spcBef>
            <a:spcAft>
              <a:spcPct val="15000"/>
            </a:spcAft>
            <a:buChar char="•"/>
          </a:pPr>
          <a:r>
            <a:rPr lang="fr-FR" sz="2800" b="1" kern="1200" dirty="0">
              <a:latin typeface="Avenir Next" panose="020B0503020202020204" pitchFamily="34" charset="0"/>
            </a:rPr>
            <a:t>-&gt; C 10 « Intégrer les éléments de la culture numérique nécessaires à l’exercice de son métier »</a:t>
          </a:r>
          <a:endParaRPr lang="fr-FR" sz="2800" kern="1200" dirty="0">
            <a:latin typeface="Avenir Next" panose="020B0503020202020204" pitchFamily="34" charset="0"/>
          </a:endParaRPr>
        </a:p>
      </dsp:txBody>
      <dsp:txXfrm>
        <a:off x="4236714" y="448874"/>
        <a:ext cx="8358731" cy="2687734"/>
      </dsp:txXfrm>
    </dsp:sp>
    <dsp:sp modelId="{B143A544-83CD-4212-9578-63F1193C348B}">
      <dsp:nvSpPr>
        <dsp:cNvPr id="0" name=""/>
        <dsp:cNvSpPr/>
      </dsp:nvSpPr>
      <dsp:spPr>
        <a:xfrm>
          <a:off x="0" y="918"/>
          <a:ext cx="4236714" cy="35836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Avenir Next" panose="020B0503020202020204" pitchFamily="34" charset="0"/>
            </a:rPr>
            <a:t>Bonifier les pratiques professionnelles par la compétence numérique</a:t>
          </a:r>
        </a:p>
      </dsp:txBody>
      <dsp:txXfrm>
        <a:off x="174939" y="175857"/>
        <a:ext cx="3886836" cy="3233768"/>
      </dsp:txXfrm>
    </dsp:sp>
    <dsp:sp modelId="{ADB98AD4-B564-4B5C-B0F1-B4698CF465BC}">
      <dsp:nvSpPr>
        <dsp:cNvPr id="0" name=""/>
        <dsp:cNvSpPr/>
      </dsp:nvSpPr>
      <dsp:spPr>
        <a:xfrm>
          <a:off x="4236714" y="3942929"/>
          <a:ext cx="9702598" cy="358364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fr-FR" sz="2700" kern="1200" dirty="0">
              <a:latin typeface="Avenir Next" panose="020B0503020202020204" pitchFamily="34" charset="0"/>
            </a:rPr>
            <a:t>Répondre de manière spécifique et réactive aux besoins des équipes EPS en établissement sur l’outillage numérique disciplinaire </a:t>
          </a:r>
        </a:p>
        <a:p>
          <a:pPr marL="228600" lvl="1" indent="-228600" algn="l" defTabSz="1200150">
            <a:lnSpc>
              <a:spcPct val="90000"/>
            </a:lnSpc>
            <a:spcBef>
              <a:spcPct val="0"/>
            </a:spcBef>
            <a:spcAft>
              <a:spcPct val="15000"/>
            </a:spcAft>
            <a:buChar char="•"/>
          </a:pPr>
          <a:r>
            <a:rPr lang="fr-FR" sz="2700" b="1" kern="1200" dirty="0">
              <a:latin typeface="Avenir Next" panose="020B0503020202020204" pitchFamily="34" charset="0"/>
            </a:rPr>
            <a:t>-&gt; Principe 3 du SDFC « Les actions de formation continue doivent être, aussi souvent que possible, menées en proximité »</a:t>
          </a:r>
          <a:endParaRPr lang="fr-FR" sz="2700" kern="1200" dirty="0">
            <a:latin typeface="Avenir Next" panose="020B0503020202020204" pitchFamily="34" charset="0"/>
          </a:endParaRPr>
        </a:p>
      </dsp:txBody>
      <dsp:txXfrm>
        <a:off x="4236714" y="4390885"/>
        <a:ext cx="8358731" cy="2687734"/>
      </dsp:txXfrm>
    </dsp:sp>
    <dsp:sp modelId="{504D76D0-DEBC-4736-BA01-B07995593D6F}">
      <dsp:nvSpPr>
        <dsp:cNvPr id="0" name=""/>
        <dsp:cNvSpPr/>
      </dsp:nvSpPr>
      <dsp:spPr>
        <a:xfrm>
          <a:off x="0" y="3942929"/>
          <a:ext cx="4236714" cy="35836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Avenir Next" panose="020B0503020202020204" pitchFamily="34" charset="0"/>
            </a:rPr>
            <a:t>Répondre précisément aux besoins des équipes EPS  en terme d’outillage numérique</a:t>
          </a:r>
        </a:p>
      </dsp:txBody>
      <dsp:txXfrm>
        <a:off x="174939" y="4117868"/>
        <a:ext cx="3886836" cy="3233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4B461-AB8D-490E-B096-94C8026A76B7}">
      <dsp:nvSpPr>
        <dsp:cNvPr id="0" name=""/>
        <dsp:cNvSpPr/>
      </dsp:nvSpPr>
      <dsp:spPr>
        <a:xfrm>
          <a:off x="-217497" y="0"/>
          <a:ext cx="11960287" cy="16911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1" kern="1200" dirty="0">
              <a:latin typeface="Avenir Next" panose="020B0503020202020204" pitchFamily="34" charset="0"/>
            </a:rPr>
            <a:t>Renforcer (et communiquer sur) l’offre d’Actions de Formation (AF) sur le volet numérique du PAF </a:t>
          </a:r>
        </a:p>
      </dsp:txBody>
      <dsp:txXfrm>
        <a:off x="-167965" y="49532"/>
        <a:ext cx="9253158" cy="1592076"/>
      </dsp:txXfrm>
    </dsp:sp>
    <dsp:sp modelId="{2DF8F690-1045-4ED2-B15A-755EF2641865}">
      <dsp:nvSpPr>
        <dsp:cNvPr id="0" name=""/>
        <dsp:cNvSpPr/>
      </dsp:nvSpPr>
      <dsp:spPr>
        <a:xfrm>
          <a:off x="0" y="1891835"/>
          <a:ext cx="12839129" cy="2907054"/>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latin typeface="Avenir Next" panose="020B0503020202020204" pitchFamily="34" charset="0"/>
            </a:rPr>
            <a:t>Investir le volet disciplinaire du PAF:</a:t>
          </a:r>
          <a:endParaRPr lang="fr-FR" sz="2400" kern="1200" dirty="0">
            <a:latin typeface="Avenir Next" panose="020B0503020202020204" pitchFamily="34" charset="0"/>
          </a:endParaRPr>
        </a:p>
        <a:p>
          <a:pPr marL="228600" lvl="1" indent="-228600" algn="l" defTabSz="1066800">
            <a:lnSpc>
              <a:spcPct val="90000"/>
            </a:lnSpc>
            <a:spcBef>
              <a:spcPct val="0"/>
            </a:spcBef>
            <a:spcAft>
              <a:spcPct val="15000"/>
            </a:spcAft>
            <a:buChar char="•"/>
          </a:pPr>
          <a:r>
            <a:rPr lang="fr-FR" sz="2400" kern="1200" dirty="0">
              <a:latin typeface="Avenir Next" panose="020B0503020202020204" pitchFamily="34" charset="0"/>
            </a:rPr>
            <a:t>Proposer des AF numériques thématisées sur une APSA ou un CA lors de CPB/CPA</a:t>
          </a:r>
        </a:p>
        <a:p>
          <a:pPr marL="228600" lvl="1" indent="-228600" algn="l" defTabSz="1066800">
            <a:lnSpc>
              <a:spcPct val="90000"/>
            </a:lnSpc>
            <a:spcBef>
              <a:spcPct val="0"/>
            </a:spcBef>
            <a:spcAft>
              <a:spcPct val="15000"/>
            </a:spcAft>
            <a:buChar char="•"/>
          </a:pPr>
          <a:r>
            <a:rPr lang="fr-FR" sz="2400" kern="1200" dirty="0">
              <a:latin typeface="Avenir Next" panose="020B0503020202020204" pitchFamily="34" charset="0"/>
            </a:rPr>
            <a:t>Aller vers la généralisation d’un volet numérique intégré dans chaque projet d’AF déposée en CPB (=&gt; Travail collaboratif en amont avec le groupe TICE EPS).</a:t>
          </a:r>
        </a:p>
      </dsp:txBody>
      <dsp:txXfrm>
        <a:off x="85145" y="1976980"/>
        <a:ext cx="9752722" cy="2736764"/>
      </dsp:txXfrm>
    </dsp:sp>
    <dsp:sp modelId="{EAC5751A-45D6-4967-8D7E-C9BACB7FE4B4}">
      <dsp:nvSpPr>
        <dsp:cNvPr id="0" name=""/>
        <dsp:cNvSpPr/>
      </dsp:nvSpPr>
      <dsp:spPr>
        <a:xfrm>
          <a:off x="0" y="5105025"/>
          <a:ext cx="13824418" cy="2711289"/>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latin typeface="Avenir Next" panose="020B0503020202020204" pitchFamily="34" charset="0"/>
            </a:rPr>
            <a:t>Etablir avec les services (Rectorat/CPA)  une procédure d’intervention réactive du groupe TICE EPS en établissement : </a:t>
          </a:r>
          <a:endParaRPr lang="fr-FR" sz="2400" kern="1200" dirty="0">
            <a:latin typeface="Avenir Next" panose="020B0503020202020204" pitchFamily="34" charset="0"/>
          </a:endParaRPr>
        </a:p>
        <a:p>
          <a:pPr marL="228600" lvl="1" indent="-228600" algn="l" defTabSz="1066800">
            <a:lnSpc>
              <a:spcPct val="90000"/>
            </a:lnSpc>
            <a:spcBef>
              <a:spcPct val="0"/>
            </a:spcBef>
            <a:spcAft>
              <a:spcPct val="15000"/>
            </a:spcAft>
            <a:buChar char="•"/>
          </a:pPr>
          <a:r>
            <a:rPr lang="fr-FR" sz="2400" kern="1200" dirty="0">
              <a:latin typeface="Avenir Next" panose="020B0503020202020204" pitchFamily="34" charset="0"/>
            </a:rPr>
            <a:t>Communiquer sur le dispositif d’intervention TICE EPS (lettre EPS Numérique, site EPS, lettre IA IPR EPS)</a:t>
          </a:r>
        </a:p>
        <a:p>
          <a:pPr marL="228600" lvl="1" indent="-228600" algn="l" defTabSz="1066800">
            <a:lnSpc>
              <a:spcPct val="90000"/>
            </a:lnSpc>
            <a:spcBef>
              <a:spcPct val="0"/>
            </a:spcBef>
            <a:spcAft>
              <a:spcPct val="15000"/>
            </a:spcAft>
            <a:buChar char="•"/>
          </a:pPr>
          <a:r>
            <a:rPr lang="fr-FR" sz="2400" kern="1200" dirty="0">
              <a:latin typeface="Avenir Next" panose="020B0503020202020204" pitchFamily="34" charset="0"/>
            </a:rPr>
            <a:t>Créer un guichet « TICE EPS » (téléphone + adresse mail) pour collecter les demandes d’intervention </a:t>
          </a:r>
        </a:p>
      </dsp:txBody>
      <dsp:txXfrm>
        <a:off x="79411" y="5184436"/>
        <a:ext cx="10525693" cy="2552467"/>
      </dsp:txXfrm>
    </dsp:sp>
    <dsp:sp modelId="{C7ACC55E-2E98-4956-B19D-5991C08599C2}">
      <dsp:nvSpPr>
        <dsp:cNvPr id="0" name=""/>
        <dsp:cNvSpPr/>
      </dsp:nvSpPr>
      <dsp:spPr>
        <a:xfrm>
          <a:off x="9341039" y="920078"/>
          <a:ext cx="1661188" cy="166118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9714806" y="920078"/>
        <a:ext cx="913654" cy="1250044"/>
      </dsp:txXfrm>
    </dsp:sp>
    <dsp:sp modelId="{7A469F7B-FEBF-4A47-B9DB-C36D306EC05D}">
      <dsp:nvSpPr>
        <dsp:cNvPr id="0" name=""/>
        <dsp:cNvSpPr/>
      </dsp:nvSpPr>
      <dsp:spPr>
        <a:xfrm>
          <a:off x="10542394" y="4167560"/>
          <a:ext cx="1661188" cy="1661188"/>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10916161" y="4167560"/>
        <a:ext cx="913654" cy="12500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874FE-A7B4-0F48-81F9-A37D14243A23}" type="datetimeFigureOut">
              <a:rPr lang="fr-FR" smtClean="0"/>
              <a:t>21/06/2021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1B68E-519B-5D46-9F92-66B92852DF02}" type="slidenum">
              <a:rPr lang="fr-FR" smtClean="0"/>
              <a:t>‹N°›</a:t>
            </a:fld>
            <a:endParaRPr lang="fr-FR"/>
          </a:p>
        </p:txBody>
      </p:sp>
    </p:spTree>
    <p:extLst>
      <p:ext uri="{BB962C8B-B14F-4D97-AF65-F5344CB8AC3E}">
        <p14:creationId xmlns:p14="http://schemas.microsoft.com/office/powerpoint/2010/main" val="272141904"/>
      </p:ext>
    </p:extLst>
  </p:cSld>
  <p:clrMap bg1="lt1" tx1="dk1" bg2="lt2" tx2="dk2" accent1="accent1" accent2="accent2" accent3="accent3" accent4="accent4" accent5="accent5" accent6="accent6" hlink="hlink" folHlink="folHlink"/>
  <p:notesStyle>
    <a:lvl1pPr marL="0" algn="l" defTabSz="1209568" rtl="0" eaLnBrk="1" latinLnBrk="0" hangingPunct="1">
      <a:defRPr sz="1587" kern="1200">
        <a:solidFill>
          <a:schemeClr val="tx1"/>
        </a:solidFill>
        <a:latin typeface="+mn-lt"/>
        <a:ea typeface="+mn-ea"/>
        <a:cs typeface="+mn-cs"/>
      </a:defRPr>
    </a:lvl1pPr>
    <a:lvl2pPr marL="604784" algn="l" defTabSz="1209568" rtl="0" eaLnBrk="1" latinLnBrk="0" hangingPunct="1">
      <a:defRPr sz="1587" kern="1200">
        <a:solidFill>
          <a:schemeClr val="tx1"/>
        </a:solidFill>
        <a:latin typeface="+mn-lt"/>
        <a:ea typeface="+mn-ea"/>
        <a:cs typeface="+mn-cs"/>
      </a:defRPr>
    </a:lvl2pPr>
    <a:lvl3pPr marL="1209568" algn="l" defTabSz="1209568" rtl="0" eaLnBrk="1" latinLnBrk="0" hangingPunct="1">
      <a:defRPr sz="1587" kern="1200">
        <a:solidFill>
          <a:schemeClr val="tx1"/>
        </a:solidFill>
        <a:latin typeface="+mn-lt"/>
        <a:ea typeface="+mn-ea"/>
        <a:cs typeface="+mn-cs"/>
      </a:defRPr>
    </a:lvl3pPr>
    <a:lvl4pPr marL="1814352" algn="l" defTabSz="1209568" rtl="0" eaLnBrk="1" latinLnBrk="0" hangingPunct="1">
      <a:defRPr sz="1587" kern="1200">
        <a:solidFill>
          <a:schemeClr val="tx1"/>
        </a:solidFill>
        <a:latin typeface="+mn-lt"/>
        <a:ea typeface="+mn-ea"/>
        <a:cs typeface="+mn-cs"/>
      </a:defRPr>
    </a:lvl4pPr>
    <a:lvl5pPr marL="2419137" algn="l" defTabSz="1209568" rtl="0" eaLnBrk="1" latinLnBrk="0" hangingPunct="1">
      <a:defRPr sz="1587" kern="1200">
        <a:solidFill>
          <a:schemeClr val="tx1"/>
        </a:solidFill>
        <a:latin typeface="+mn-lt"/>
        <a:ea typeface="+mn-ea"/>
        <a:cs typeface="+mn-cs"/>
      </a:defRPr>
    </a:lvl5pPr>
    <a:lvl6pPr marL="3023921" algn="l" defTabSz="1209568" rtl="0" eaLnBrk="1" latinLnBrk="0" hangingPunct="1">
      <a:defRPr sz="1587" kern="1200">
        <a:solidFill>
          <a:schemeClr val="tx1"/>
        </a:solidFill>
        <a:latin typeface="+mn-lt"/>
        <a:ea typeface="+mn-ea"/>
        <a:cs typeface="+mn-cs"/>
      </a:defRPr>
    </a:lvl6pPr>
    <a:lvl7pPr marL="3628705" algn="l" defTabSz="1209568" rtl="0" eaLnBrk="1" latinLnBrk="0" hangingPunct="1">
      <a:defRPr sz="1587" kern="1200">
        <a:solidFill>
          <a:schemeClr val="tx1"/>
        </a:solidFill>
        <a:latin typeface="+mn-lt"/>
        <a:ea typeface="+mn-ea"/>
        <a:cs typeface="+mn-cs"/>
      </a:defRPr>
    </a:lvl7pPr>
    <a:lvl8pPr marL="4233489" algn="l" defTabSz="1209568" rtl="0" eaLnBrk="1" latinLnBrk="0" hangingPunct="1">
      <a:defRPr sz="1587" kern="1200">
        <a:solidFill>
          <a:schemeClr val="tx1"/>
        </a:solidFill>
        <a:latin typeface="+mn-lt"/>
        <a:ea typeface="+mn-ea"/>
        <a:cs typeface="+mn-cs"/>
      </a:defRPr>
    </a:lvl8pPr>
    <a:lvl9pPr marL="4838273" algn="l" defTabSz="1209568" rtl="0" eaLnBrk="1" latinLnBrk="0" hangingPunct="1">
      <a:defRPr sz="15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a:t>
            </a:fld>
            <a:endParaRPr lang="fr-FR" dirty="0"/>
          </a:p>
        </p:txBody>
      </p:sp>
    </p:spTree>
    <p:extLst>
      <p:ext uri="{BB962C8B-B14F-4D97-AF65-F5344CB8AC3E}">
        <p14:creationId xmlns:p14="http://schemas.microsoft.com/office/powerpoint/2010/main" val="285108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10</a:t>
            </a:fld>
            <a:endParaRPr lang="fr-FR"/>
          </a:p>
        </p:txBody>
      </p:sp>
    </p:spTree>
    <p:extLst>
      <p:ext uri="{BB962C8B-B14F-4D97-AF65-F5344CB8AC3E}">
        <p14:creationId xmlns:p14="http://schemas.microsoft.com/office/powerpoint/2010/main" val="363022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11</a:t>
            </a:fld>
            <a:endParaRPr lang="fr-FR"/>
          </a:p>
        </p:txBody>
      </p:sp>
    </p:spTree>
    <p:extLst>
      <p:ext uri="{BB962C8B-B14F-4D97-AF65-F5344CB8AC3E}">
        <p14:creationId xmlns:p14="http://schemas.microsoft.com/office/powerpoint/2010/main" val="353670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12</a:t>
            </a:fld>
            <a:endParaRPr lang="fr-FR"/>
          </a:p>
        </p:txBody>
      </p:sp>
    </p:spTree>
    <p:extLst>
      <p:ext uri="{BB962C8B-B14F-4D97-AF65-F5344CB8AC3E}">
        <p14:creationId xmlns:p14="http://schemas.microsoft.com/office/powerpoint/2010/main" val="64699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13</a:t>
            </a:fld>
            <a:endParaRPr lang="fr-FR"/>
          </a:p>
        </p:txBody>
      </p:sp>
    </p:spTree>
    <p:extLst>
      <p:ext uri="{BB962C8B-B14F-4D97-AF65-F5344CB8AC3E}">
        <p14:creationId xmlns:p14="http://schemas.microsoft.com/office/powerpoint/2010/main" val="2979538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14</a:t>
            </a:fld>
            <a:endParaRPr lang="fr-FR"/>
          </a:p>
        </p:txBody>
      </p:sp>
    </p:spTree>
    <p:extLst>
      <p:ext uri="{BB962C8B-B14F-4D97-AF65-F5344CB8AC3E}">
        <p14:creationId xmlns:p14="http://schemas.microsoft.com/office/powerpoint/2010/main" val="382848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15</a:t>
            </a:fld>
            <a:endParaRPr lang="fr-FR"/>
          </a:p>
        </p:txBody>
      </p:sp>
    </p:spTree>
    <p:extLst>
      <p:ext uri="{BB962C8B-B14F-4D97-AF65-F5344CB8AC3E}">
        <p14:creationId xmlns:p14="http://schemas.microsoft.com/office/powerpoint/2010/main" val="325664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16</a:t>
            </a:fld>
            <a:endParaRPr lang="fr-FR"/>
          </a:p>
        </p:txBody>
      </p:sp>
    </p:spTree>
    <p:extLst>
      <p:ext uri="{BB962C8B-B14F-4D97-AF65-F5344CB8AC3E}">
        <p14:creationId xmlns:p14="http://schemas.microsoft.com/office/powerpoint/2010/main" val="209587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17</a:t>
            </a:fld>
            <a:endParaRPr lang="fr-FR"/>
          </a:p>
        </p:txBody>
      </p:sp>
    </p:spTree>
    <p:extLst>
      <p:ext uri="{BB962C8B-B14F-4D97-AF65-F5344CB8AC3E}">
        <p14:creationId xmlns:p14="http://schemas.microsoft.com/office/powerpoint/2010/main" val="105813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18</a:t>
            </a:fld>
            <a:endParaRPr lang="fr-FR"/>
          </a:p>
        </p:txBody>
      </p:sp>
    </p:spTree>
    <p:extLst>
      <p:ext uri="{BB962C8B-B14F-4D97-AF65-F5344CB8AC3E}">
        <p14:creationId xmlns:p14="http://schemas.microsoft.com/office/powerpoint/2010/main" val="246920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19</a:t>
            </a:fld>
            <a:endParaRPr lang="fr-FR"/>
          </a:p>
        </p:txBody>
      </p:sp>
    </p:spTree>
    <p:extLst>
      <p:ext uri="{BB962C8B-B14F-4D97-AF65-F5344CB8AC3E}">
        <p14:creationId xmlns:p14="http://schemas.microsoft.com/office/powerpoint/2010/main" val="175922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a:t>
            </a:fld>
            <a:endParaRPr lang="fr-FR" dirty="0"/>
          </a:p>
        </p:txBody>
      </p:sp>
    </p:spTree>
    <p:extLst>
      <p:ext uri="{BB962C8B-B14F-4D97-AF65-F5344CB8AC3E}">
        <p14:creationId xmlns:p14="http://schemas.microsoft.com/office/powerpoint/2010/main" val="342410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20</a:t>
            </a:fld>
            <a:endParaRPr lang="fr-FR"/>
          </a:p>
        </p:txBody>
      </p:sp>
    </p:spTree>
    <p:extLst>
      <p:ext uri="{BB962C8B-B14F-4D97-AF65-F5344CB8AC3E}">
        <p14:creationId xmlns:p14="http://schemas.microsoft.com/office/powerpoint/2010/main" val="79065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21</a:t>
            </a:fld>
            <a:endParaRPr lang="fr-FR"/>
          </a:p>
        </p:txBody>
      </p:sp>
    </p:spTree>
    <p:extLst>
      <p:ext uri="{BB962C8B-B14F-4D97-AF65-F5344CB8AC3E}">
        <p14:creationId xmlns:p14="http://schemas.microsoft.com/office/powerpoint/2010/main" val="166783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22</a:t>
            </a:fld>
            <a:endParaRPr lang="fr-FR"/>
          </a:p>
        </p:txBody>
      </p:sp>
    </p:spTree>
    <p:extLst>
      <p:ext uri="{BB962C8B-B14F-4D97-AF65-F5344CB8AC3E}">
        <p14:creationId xmlns:p14="http://schemas.microsoft.com/office/powerpoint/2010/main" val="2414593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23</a:t>
            </a:fld>
            <a:endParaRPr lang="fr-FR"/>
          </a:p>
        </p:txBody>
      </p:sp>
    </p:spTree>
    <p:extLst>
      <p:ext uri="{BB962C8B-B14F-4D97-AF65-F5344CB8AC3E}">
        <p14:creationId xmlns:p14="http://schemas.microsoft.com/office/powerpoint/2010/main" val="180983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24</a:t>
            </a:fld>
            <a:endParaRPr lang="fr-FR"/>
          </a:p>
        </p:txBody>
      </p:sp>
    </p:spTree>
    <p:extLst>
      <p:ext uri="{BB962C8B-B14F-4D97-AF65-F5344CB8AC3E}">
        <p14:creationId xmlns:p14="http://schemas.microsoft.com/office/powerpoint/2010/main" val="3987592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25</a:t>
            </a:fld>
            <a:endParaRPr lang="fr-FR"/>
          </a:p>
        </p:txBody>
      </p:sp>
    </p:spTree>
    <p:extLst>
      <p:ext uri="{BB962C8B-B14F-4D97-AF65-F5344CB8AC3E}">
        <p14:creationId xmlns:p14="http://schemas.microsoft.com/office/powerpoint/2010/main" val="2442703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26</a:t>
            </a:fld>
            <a:endParaRPr lang="fr-FR"/>
          </a:p>
        </p:txBody>
      </p:sp>
    </p:spTree>
    <p:extLst>
      <p:ext uri="{BB962C8B-B14F-4D97-AF65-F5344CB8AC3E}">
        <p14:creationId xmlns:p14="http://schemas.microsoft.com/office/powerpoint/2010/main" val="2161381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27</a:t>
            </a:fld>
            <a:endParaRPr lang="fr-FR"/>
          </a:p>
        </p:txBody>
      </p:sp>
    </p:spTree>
    <p:extLst>
      <p:ext uri="{BB962C8B-B14F-4D97-AF65-F5344CB8AC3E}">
        <p14:creationId xmlns:p14="http://schemas.microsoft.com/office/powerpoint/2010/main" val="4222463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28</a:t>
            </a:fld>
            <a:endParaRPr lang="fr-FR"/>
          </a:p>
        </p:txBody>
      </p:sp>
    </p:spTree>
    <p:extLst>
      <p:ext uri="{BB962C8B-B14F-4D97-AF65-F5344CB8AC3E}">
        <p14:creationId xmlns:p14="http://schemas.microsoft.com/office/powerpoint/2010/main" val="3852654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29</a:t>
            </a:fld>
            <a:endParaRPr lang="fr-FR"/>
          </a:p>
        </p:txBody>
      </p:sp>
    </p:spTree>
    <p:extLst>
      <p:ext uri="{BB962C8B-B14F-4D97-AF65-F5344CB8AC3E}">
        <p14:creationId xmlns:p14="http://schemas.microsoft.com/office/powerpoint/2010/main" val="85325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a:t>
            </a:fld>
            <a:endParaRPr lang="fr-FR" dirty="0"/>
          </a:p>
        </p:txBody>
      </p:sp>
    </p:spTree>
    <p:extLst>
      <p:ext uri="{BB962C8B-B14F-4D97-AF65-F5344CB8AC3E}">
        <p14:creationId xmlns:p14="http://schemas.microsoft.com/office/powerpoint/2010/main" val="108931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30</a:t>
            </a:fld>
            <a:endParaRPr lang="fr-FR"/>
          </a:p>
        </p:txBody>
      </p:sp>
    </p:spTree>
    <p:extLst>
      <p:ext uri="{BB962C8B-B14F-4D97-AF65-F5344CB8AC3E}">
        <p14:creationId xmlns:p14="http://schemas.microsoft.com/office/powerpoint/2010/main" val="1759227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31</a:t>
            </a:fld>
            <a:endParaRPr lang="fr-FR"/>
          </a:p>
        </p:txBody>
      </p:sp>
    </p:spTree>
    <p:extLst>
      <p:ext uri="{BB962C8B-B14F-4D97-AF65-F5344CB8AC3E}">
        <p14:creationId xmlns:p14="http://schemas.microsoft.com/office/powerpoint/2010/main" val="1606596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32</a:t>
            </a:fld>
            <a:endParaRPr lang="fr-FR"/>
          </a:p>
        </p:txBody>
      </p:sp>
    </p:spTree>
    <p:extLst>
      <p:ext uri="{BB962C8B-B14F-4D97-AF65-F5344CB8AC3E}">
        <p14:creationId xmlns:p14="http://schemas.microsoft.com/office/powerpoint/2010/main" val="2314185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33</a:t>
            </a:fld>
            <a:endParaRPr lang="fr-FR"/>
          </a:p>
        </p:txBody>
      </p:sp>
    </p:spTree>
    <p:extLst>
      <p:ext uri="{BB962C8B-B14F-4D97-AF65-F5344CB8AC3E}">
        <p14:creationId xmlns:p14="http://schemas.microsoft.com/office/powerpoint/2010/main" val="1986304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34</a:t>
            </a:fld>
            <a:endParaRPr lang="fr-FR"/>
          </a:p>
        </p:txBody>
      </p:sp>
    </p:spTree>
    <p:extLst>
      <p:ext uri="{BB962C8B-B14F-4D97-AF65-F5344CB8AC3E}">
        <p14:creationId xmlns:p14="http://schemas.microsoft.com/office/powerpoint/2010/main" val="144552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35</a:t>
            </a:fld>
            <a:endParaRPr lang="fr-FR"/>
          </a:p>
        </p:txBody>
      </p:sp>
    </p:spTree>
    <p:extLst>
      <p:ext uri="{BB962C8B-B14F-4D97-AF65-F5344CB8AC3E}">
        <p14:creationId xmlns:p14="http://schemas.microsoft.com/office/powerpoint/2010/main" val="3800659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36</a:t>
            </a:fld>
            <a:endParaRPr lang="fr-FR"/>
          </a:p>
        </p:txBody>
      </p:sp>
    </p:spTree>
    <p:extLst>
      <p:ext uri="{BB962C8B-B14F-4D97-AF65-F5344CB8AC3E}">
        <p14:creationId xmlns:p14="http://schemas.microsoft.com/office/powerpoint/2010/main" val="1450100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37</a:t>
            </a:fld>
            <a:endParaRPr lang="fr-FR"/>
          </a:p>
        </p:txBody>
      </p:sp>
    </p:spTree>
    <p:extLst>
      <p:ext uri="{BB962C8B-B14F-4D97-AF65-F5344CB8AC3E}">
        <p14:creationId xmlns:p14="http://schemas.microsoft.com/office/powerpoint/2010/main" val="4272474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38</a:t>
            </a:fld>
            <a:endParaRPr lang="fr-FR"/>
          </a:p>
        </p:txBody>
      </p:sp>
    </p:spTree>
    <p:extLst>
      <p:ext uri="{BB962C8B-B14F-4D97-AF65-F5344CB8AC3E}">
        <p14:creationId xmlns:p14="http://schemas.microsoft.com/office/powerpoint/2010/main" val="419532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39</a:t>
            </a:fld>
            <a:endParaRPr lang="fr-FR"/>
          </a:p>
        </p:txBody>
      </p:sp>
    </p:spTree>
    <p:extLst>
      <p:ext uri="{BB962C8B-B14F-4D97-AF65-F5344CB8AC3E}">
        <p14:creationId xmlns:p14="http://schemas.microsoft.com/office/powerpoint/2010/main" val="138096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a:t>
            </a:fld>
            <a:endParaRPr lang="fr-FR" dirty="0"/>
          </a:p>
        </p:txBody>
      </p:sp>
    </p:spTree>
    <p:extLst>
      <p:ext uri="{BB962C8B-B14F-4D97-AF65-F5344CB8AC3E}">
        <p14:creationId xmlns:p14="http://schemas.microsoft.com/office/powerpoint/2010/main" val="2267623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40</a:t>
            </a:fld>
            <a:endParaRPr lang="fr-FR"/>
          </a:p>
        </p:txBody>
      </p:sp>
    </p:spTree>
    <p:extLst>
      <p:ext uri="{BB962C8B-B14F-4D97-AF65-F5344CB8AC3E}">
        <p14:creationId xmlns:p14="http://schemas.microsoft.com/office/powerpoint/2010/main" val="3037148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41</a:t>
            </a:fld>
            <a:endParaRPr lang="fr-FR"/>
          </a:p>
        </p:txBody>
      </p:sp>
    </p:spTree>
    <p:extLst>
      <p:ext uri="{BB962C8B-B14F-4D97-AF65-F5344CB8AC3E}">
        <p14:creationId xmlns:p14="http://schemas.microsoft.com/office/powerpoint/2010/main" val="2854982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42</a:t>
            </a:fld>
            <a:endParaRPr lang="fr-FR"/>
          </a:p>
        </p:txBody>
      </p:sp>
    </p:spTree>
    <p:extLst>
      <p:ext uri="{BB962C8B-B14F-4D97-AF65-F5344CB8AC3E}">
        <p14:creationId xmlns:p14="http://schemas.microsoft.com/office/powerpoint/2010/main" val="2380062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43</a:t>
            </a:fld>
            <a:endParaRPr lang="fr-FR"/>
          </a:p>
        </p:txBody>
      </p:sp>
    </p:spTree>
    <p:extLst>
      <p:ext uri="{BB962C8B-B14F-4D97-AF65-F5344CB8AC3E}">
        <p14:creationId xmlns:p14="http://schemas.microsoft.com/office/powerpoint/2010/main" val="3980654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44</a:t>
            </a:fld>
            <a:endParaRPr lang="fr-FR"/>
          </a:p>
        </p:txBody>
      </p:sp>
    </p:spTree>
    <p:extLst>
      <p:ext uri="{BB962C8B-B14F-4D97-AF65-F5344CB8AC3E}">
        <p14:creationId xmlns:p14="http://schemas.microsoft.com/office/powerpoint/2010/main" val="3883151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45</a:t>
            </a:fld>
            <a:endParaRPr lang="fr-FR" dirty="0"/>
          </a:p>
        </p:txBody>
      </p:sp>
    </p:spTree>
    <p:extLst>
      <p:ext uri="{BB962C8B-B14F-4D97-AF65-F5344CB8AC3E}">
        <p14:creationId xmlns:p14="http://schemas.microsoft.com/office/powerpoint/2010/main" val="338163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5</a:t>
            </a:fld>
            <a:endParaRPr lang="fr-FR"/>
          </a:p>
        </p:txBody>
      </p:sp>
    </p:spTree>
    <p:extLst>
      <p:ext uri="{BB962C8B-B14F-4D97-AF65-F5344CB8AC3E}">
        <p14:creationId xmlns:p14="http://schemas.microsoft.com/office/powerpoint/2010/main" val="72912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6</a:t>
            </a:fld>
            <a:endParaRPr lang="fr-FR"/>
          </a:p>
        </p:txBody>
      </p:sp>
    </p:spTree>
    <p:extLst>
      <p:ext uri="{BB962C8B-B14F-4D97-AF65-F5344CB8AC3E}">
        <p14:creationId xmlns:p14="http://schemas.microsoft.com/office/powerpoint/2010/main" val="319124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7</a:t>
            </a:fld>
            <a:endParaRPr lang="fr-FR"/>
          </a:p>
        </p:txBody>
      </p:sp>
    </p:spTree>
    <p:extLst>
      <p:ext uri="{BB962C8B-B14F-4D97-AF65-F5344CB8AC3E}">
        <p14:creationId xmlns:p14="http://schemas.microsoft.com/office/powerpoint/2010/main" val="198424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8</a:t>
            </a:fld>
            <a:endParaRPr lang="fr-FR"/>
          </a:p>
        </p:txBody>
      </p:sp>
    </p:spTree>
    <p:extLst>
      <p:ext uri="{BB962C8B-B14F-4D97-AF65-F5344CB8AC3E}">
        <p14:creationId xmlns:p14="http://schemas.microsoft.com/office/powerpoint/2010/main" val="348028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9</a:t>
            </a:fld>
            <a:endParaRPr lang="fr-FR"/>
          </a:p>
        </p:txBody>
      </p:sp>
    </p:spTree>
    <p:extLst>
      <p:ext uri="{BB962C8B-B14F-4D97-AF65-F5344CB8AC3E}">
        <p14:creationId xmlns:p14="http://schemas.microsoft.com/office/powerpoint/2010/main" val="27120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767462"/>
            <a:ext cx="12240181" cy="3759917"/>
          </a:xfrm>
        </p:spPr>
        <p:txBody>
          <a:bodyPr anchor="b"/>
          <a:lstStyle>
            <a:lvl1pPr algn="ctr">
              <a:defRPr sz="9449"/>
            </a:lvl1pPr>
          </a:lstStyle>
          <a:p>
            <a:r>
              <a:rPr lang="fr-FR"/>
              <a:t>Modifiez le style du titre</a:t>
            </a:r>
            <a:endParaRPr lang="en-US" dirty="0"/>
          </a:p>
        </p:txBody>
      </p:sp>
      <p:sp>
        <p:nvSpPr>
          <p:cNvPr id="3" name="Subtitle 2"/>
          <p:cNvSpPr>
            <a:spLocks noGrp="1"/>
          </p:cNvSpPr>
          <p:nvPr>
            <p:ph type="subTitle" idx="1"/>
          </p:nvPr>
        </p:nvSpPr>
        <p:spPr>
          <a:xfrm>
            <a:off x="1800027" y="5672376"/>
            <a:ext cx="10800160"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23716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94185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74987"/>
            <a:ext cx="3105046" cy="91523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90015" y="574987"/>
            <a:ext cx="9135135" cy="9152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35187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8056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82515" y="2692444"/>
            <a:ext cx="12420184" cy="4492401"/>
          </a:xfrm>
        </p:spPr>
        <p:txBody>
          <a:bodyPr anchor="b"/>
          <a:lstStyle>
            <a:lvl1pPr>
              <a:defRPr sz="9449"/>
            </a:lvl1pPr>
          </a:lstStyle>
          <a:p>
            <a:r>
              <a:rPr lang="fr-FR"/>
              <a:t>Modifiez le style du titre</a:t>
            </a:r>
            <a:endParaRPr lang="en-US" dirty="0"/>
          </a:p>
        </p:txBody>
      </p:sp>
      <p:sp>
        <p:nvSpPr>
          <p:cNvPr id="3" name="Text Placeholder 2"/>
          <p:cNvSpPr>
            <a:spLocks noGrp="1"/>
          </p:cNvSpPr>
          <p:nvPr>
            <p:ph type="body" idx="1"/>
          </p:nvPr>
        </p:nvSpPr>
        <p:spPr>
          <a:xfrm>
            <a:off x="982515" y="7227345"/>
            <a:ext cx="12420184"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169822-FA81-3C4B-9F43-96C6F144FAD2}"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4555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90014" y="2874937"/>
            <a:ext cx="6120091"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290108" y="2874937"/>
            <a:ext cx="6120091"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169822-FA81-3C4B-9F43-96C6F144FAD2}" type="datetimeFigureOut">
              <a:rPr lang="fr-FR" smtClean="0"/>
              <a:t>21/06/2021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49836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574990"/>
            <a:ext cx="12420184" cy="2087455"/>
          </a:xfrm>
        </p:spPr>
        <p:txBody>
          <a:bodyPr/>
          <a:lstStyle/>
          <a:p>
            <a:r>
              <a:rPr lang="fr-FR"/>
              <a:t>Modifiez le style du titre</a:t>
            </a:r>
            <a:endParaRPr lang="en-US" dirty="0"/>
          </a:p>
        </p:txBody>
      </p:sp>
      <p:sp>
        <p:nvSpPr>
          <p:cNvPr id="3" name="Text Placeholder 2"/>
          <p:cNvSpPr>
            <a:spLocks noGrp="1"/>
          </p:cNvSpPr>
          <p:nvPr>
            <p:ph type="body" idx="1"/>
          </p:nvPr>
        </p:nvSpPr>
        <p:spPr>
          <a:xfrm>
            <a:off x="991892" y="2647443"/>
            <a:ext cx="609196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4" name="Content Placeholder 3"/>
          <p:cNvSpPr>
            <a:spLocks noGrp="1"/>
          </p:cNvSpPr>
          <p:nvPr>
            <p:ph sz="half" idx="2"/>
          </p:nvPr>
        </p:nvSpPr>
        <p:spPr>
          <a:xfrm>
            <a:off x="991892" y="3944914"/>
            <a:ext cx="6091964"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290109" y="2647443"/>
            <a:ext cx="612196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6" name="Content Placeholder 5"/>
          <p:cNvSpPr>
            <a:spLocks noGrp="1"/>
          </p:cNvSpPr>
          <p:nvPr>
            <p:ph sz="quarter" idx="4"/>
          </p:nvPr>
        </p:nvSpPr>
        <p:spPr>
          <a:xfrm>
            <a:off x="7290109" y="3944914"/>
            <a:ext cx="6121966"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169822-FA81-3C4B-9F43-96C6F144FAD2}" type="datetimeFigureOut">
              <a:rPr lang="fr-FR" smtClean="0"/>
              <a:t>21/06/2021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45242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169822-FA81-3C4B-9F43-96C6F144FAD2}" type="datetimeFigureOut">
              <a:rPr lang="fr-FR" smtClean="0"/>
              <a:t>21/06/2021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175868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69822-FA81-3C4B-9F43-96C6F144FAD2}" type="datetimeFigureOut">
              <a:rPr lang="fr-FR" smtClean="0"/>
              <a:t>21/06/2021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28493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fr-FR"/>
              <a:t>Modifiez le style du titre</a:t>
            </a:r>
            <a:endParaRPr lang="en-US" dirty="0"/>
          </a:p>
        </p:txBody>
      </p:sp>
      <p:sp>
        <p:nvSpPr>
          <p:cNvPr id="3" name="Content Placeholder 2"/>
          <p:cNvSpPr>
            <a:spLocks noGrp="1"/>
          </p:cNvSpPr>
          <p:nvPr>
            <p:ph idx="1"/>
          </p:nvPr>
        </p:nvSpPr>
        <p:spPr>
          <a:xfrm>
            <a:off x="6121966" y="1554968"/>
            <a:ext cx="7290108"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169822-FA81-3C4B-9F43-96C6F144FAD2}" type="datetimeFigureOut">
              <a:rPr lang="fr-FR" smtClean="0"/>
              <a:t>21/06/2021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44678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fr-FR"/>
              <a:t>Modifiez le style du titre</a:t>
            </a:r>
            <a:endParaRPr lang="en-US" dirty="0"/>
          </a:p>
        </p:txBody>
      </p:sp>
      <p:sp>
        <p:nvSpPr>
          <p:cNvPr id="3" name="Picture Placeholder 2"/>
          <p:cNvSpPr>
            <a:spLocks noGrp="1" noChangeAspect="1"/>
          </p:cNvSpPr>
          <p:nvPr>
            <p:ph type="pic" idx="1"/>
          </p:nvPr>
        </p:nvSpPr>
        <p:spPr>
          <a:xfrm>
            <a:off x="6121966" y="1554968"/>
            <a:ext cx="7290108"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fr-FR"/>
              <a:t>Cliquez sur l'icône pour ajouter une image</a:t>
            </a:r>
            <a:endParaRPr lang="en-US"/>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169822-FA81-3C4B-9F43-96C6F144FAD2}" type="datetimeFigureOut">
              <a:rPr lang="fr-FR" smtClean="0"/>
              <a:t>21/06/2021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2692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74990"/>
            <a:ext cx="12420184" cy="208745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90015" y="2874937"/>
            <a:ext cx="12420184" cy="68523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015" y="10009783"/>
            <a:ext cx="3240048"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D9169822-FA81-3C4B-9F43-96C6F144FAD2}" type="datetimeFigureOut">
              <a:rPr lang="fr-FR" smtClean="0"/>
              <a:t>21/06/2021</a:t>
            </a:fld>
            <a:endParaRPr lang="fr-FR"/>
          </a:p>
        </p:txBody>
      </p:sp>
      <p:sp>
        <p:nvSpPr>
          <p:cNvPr id="5" name="Footer Placeholder 4"/>
          <p:cNvSpPr>
            <a:spLocks noGrp="1"/>
          </p:cNvSpPr>
          <p:nvPr>
            <p:ph type="ftr" sz="quarter" idx="3"/>
          </p:nvPr>
        </p:nvSpPr>
        <p:spPr>
          <a:xfrm>
            <a:off x="4770071" y="10009783"/>
            <a:ext cx="4860072"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170150" y="10009783"/>
            <a:ext cx="3240048"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A17B2D8A-DD5C-1244-A8B1-369126FB4667}" type="slidenum">
              <a:rPr lang="fr-FR" smtClean="0"/>
              <a:t>‹N°›</a:t>
            </a:fld>
            <a:endParaRPr lang="fr-FR"/>
          </a:p>
        </p:txBody>
      </p:sp>
    </p:spTree>
    <p:extLst>
      <p:ext uri="{BB962C8B-B14F-4D97-AF65-F5344CB8AC3E}">
        <p14:creationId xmlns:p14="http://schemas.microsoft.com/office/powerpoint/2010/main" val="159651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slide" Target="slide2.xml"/><Relationship Id="rId3" Type="http://schemas.openxmlformats.org/officeDocument/2006/relationships/slide" Target="slide1.xml"/><Relationship Id="rId7" Type="http://schemas.openxmlformats.org/officeDocument/2006/relationships/slide" Target="slide44.xml"/><Relationship Id="rId12"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eps.enseigne.ac-lyon.fr/spip/spip.php?article1872" TargetMode="External"/><Relationship Id="rId13" Type="http://schemas.openxmlformats.org/officeDocument/2006/relationships/image" Target="../media/image1.png"/><Relationship Id="rId3" Type="http://schemas.openxmlformats.org/officeDocument/2006/relationships/hyperlink" Target="http://eps.enseigne.ac-lyon.fr/spip/" TargetMode="External"/><Relationship Id="rId7" Type="http://schemas.openxmlformats.org/officeDocument/2006/relationships/hyperlink" Target="https://apps.education.fr/" TargetMode="External"/><Relationship Id="rId12"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eps.enseigne.ac-lyon.fr/spip/spip.php?article1670" TargetMode="External"/><Relationship Id="rId11" Type="http://schemas.openxmlformats.org/officeDocument/2006/relationships/hyperlink" Target="https://www.tchap.gouv.fr/#/welcome" TargetMode="External"/><Relationship Id="rId5" Type="http://schemas.openxmlformats.org/officeDocument/2006/relationships/hyperlink" Target="https://tribu.phm.education.gouv.fr/" TargetMode="External"/><Relationship Id="rId10" Type="http://schemas.openxmlformats.org/officeDocument/2006/relationships/hyperlink" Target="http://eps.enseigne.ac-lyon.fr/spip/spip.php?article1846" TargetMode="External"/><Relationship Id="rId4" Type="http://schemas.openxmlformats.org/officeDocument/2006/relationships/hyperlink" Target="https://tube.ac-lyon.fr/video-channels/ian_eps_channel/videos" TargetMode="External"/><Relationship Id="rId9" Type="http://schemas.openxmlformats.org/officeDocument/2006/relationships/hyperlink" Target="https://filesender.renater.fr/" TargetMode="External"/><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4.xml"/><Relationship Id="rId18" Type="http://schemas.openxmlformats.org/officeDocument/2006/relationships/image" Target="../media/image17.png"/><Relationship Id="rId3" Type="http://schemas.openxmlformats.org/officeDocument/2006/relationships/slide" Target="slide1.xml"/><Relationship Id="rId21" Type="http://schemas.openxmlformats.org/officeDocument/2006/relationships/image" Target="../media/image20.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slide" Target="slide39.xml"/><Relationship Id="rId25" Type="http://schemas.openxmlformats.org/officeDocument/2006/relationships/image" Target="../media/image23.png"/><Relationship Id="rId2" Type="http://schemas.openxmlformats.org/officeDocument/2006/relationships/notesSlide" Target="../notesSlides/notesSlide12.xml"/><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slide" Target="slide18.xml"/><Relationship Id="rId5" Type="http://schemas.openxmlformats.org/officeDocument/2006/relationships/image" Target="../media/image9.png"/><Relationship Id="rId15" Type="http://schemas.openxmlformats.org/officeDocument/2006/relationships/slide" Target="slide34.xml"/><Relationship Id="rId23" Type="http://schemas.openxmlformats.org/officeDocument/2006/relationships/image" Target="../media/image22.png"/><Relationship Id="rId10" Type="http://schemas.openxmlformats.org/officeDocument/2006/relationships/slide" Target="slide13.xml"/><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5.png"/><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4.xml"/><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slide" Target="slide12.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hyperlink" Target="https://play.google.com/store/apps/details?id=com.appyhand.videocoach&amp;hl=fr&amp;gl=US" TargetMode="External"/><Relationship Id="rId13" Type="http://schemas.openxmlformats.org/officeDocument/2006/relationships/slide" Target="slide13.xml"/><Relationship Id="rId1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1.png"/><Relationship Id="rId12" Type="http://schemas.openxmlformats.org/officeDocument/2006/relationships/image" Target="../media/image33.jpeg"/><Relationship Id="rId17" Type="http://schemas.openxmlformats.org/officeDocument/2006/relationships/hyperlink" Target="https://apps.apple.com/fr/app/bam-video-delay/id517673842" TargetMode="External"/><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hyperlink" Target="https://apps.apple.com/us/app/hudl-technique/id470428362?l=fr" TargetMode="External"/><Relationship Id="rId5" Type="http://schemas.openxmlformats.org/officeDocument/2006/relationships/image" Target="../media/image30.png"/><Relationship Id="rId15" Type="http://schemas.openxmlformats.org/officeDocument/2006/relationships/hyperlink" Target="https://play.google.com/store/apps/details?id=com.techsmith.apps.coachseye.free&amp;hl=fr&amp;gl=US" TargetMode="External"/><Relationship Id="rId10" Type="http://schemas.openxmlformats.org/officeDocument/2006/relationships/image" Target="../media/image32.jpeg"/><Relationship Id="rId4" Type="http://schemas.openxmlformats.org/officeDocument/2006/relationships/image" Target="../media/image29.png"/><Relationship Id="rId9" Type="http://schemas.openxmlformats.org/officeDocument/2006/relationships/image" Target="../media/image31.jp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apps.apple.com/fr/app/sprinttimer-photo-finish/id430807521" TargetMode="External"/><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slide" Target="slide13.xml"/><Relationship Id="rId12" Type="http://schemas.openxmlformats.org/officeDocument/2006/relationships/image" Target="../media/image37.png"/><Relationship Id="rId17" Type="http://schemas.openxmlformats.org/officeDocument/2006/relationships/image" Target="../media/image40.png"/><Relationship Id="rId2" Type="http://schemas.openxmlformats.org/officeDocument/2006/relationships/notesSlide" Target="../notesSlides/notesSlide1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webjeje.blogspot.com/2016/01/relais-eps.html" TargetMode="External"/><Relationship Id="rId5" Type="http://schemas.openxmlformats.org/officeDocument/2006/relationships/slide" Target="slide12.xml"/><Relationship Id="rId15" Type="http://schemas.openxmlformats.org/officeDocument/2006/relationships/hyperlink" Target="http://eps.enseigne.ac-lyon.fr/spip/spip.php?article1497" TargetMode="External"/><Relationship Id="rId10" Type="http://schemas.openxmlformats.org/officeDocument/2006/relationships/image" Target="../media/image36.png"/><Relationship Id="rId19" Type="http://schemas.openxmlformats.org/officeDocument/2006/relationships/image" Target="../media/image42.jpeg"/><Relationship Id="rId4" Type="http://schemas.openxmlformats.org/officeDocument/2006/relationships/image" Target="../media/image29.png"/><Relationship Id="rId9" Type="http://schemas.openxmlformats.org/officeDocument/2006/relationships/hyperlink" Target="https://play.google.com/store/apps/details?id=appinventor.ai_alain_foltzer.VitesseRelais12sV2" TargetMode="External"/><Relationship Id="rId1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13.xml"/><Relationship Id="rId18"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hyperlink" Target="http://eps.enseigne.ac-lyon.fr/spip/spip.php?article1595" TargetMode="External"/><Relationship Id="rId12" Type="http://schemas.openxmlformats.org/officeDocument/2006/relationships/image" Target="../media/image49.jpeg"/><Relationship Id="rId17" Type="http://schemas.openxmlformats.org/officeDocument/2006/relationships/hyperlink" Target="http://eps.enseigne.ac-lyon.fr/spip/spip.php?article1845" TargetMode="External"/><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8.jpeg"/><Relationship Id="rId5" Type="http://schemas.openxmlformats.org/officeDocument/2006/relationships/slide" Target="slide12.xml"/><Relationship Id="rId15" Type="http://schemas.openxmlformats.org/officeDocument/2006/relationships/hyperlink" Target="http://www.pedagogie.ac-aix-marseille.fr/jcms/c_10594443/fr/un-fichier-excel-pour-la-course-de-relais-vitesse" TargetMode="External"/><Relationship Id="rId10" Type="http://schemas.openxmlformats.org/officeDocument/2006/relationships/hyperlink" Target="https://dai.ly/x6cgtkf" TargetMode="External"/><Relationship Id="rId4" Type="http://schemas.openxmlformats.org/officeDocument/2006/relationships/image" Target="../media/image45.png"/><Relationship Id="rId9" Type="http://schemas.openxmlformats.org/officeDocument/2006/relationships/image" Target="../media/image47.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image" Target="../media/image1.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hyperlink" Target="http://proeps.pdagogie.com/chrono-network/" TargetMode="External"/><Relationship Id="rId3" Type="http://schemas.openxmlformats.org/officeDocument/2006/relationships/slide" Target="slide18.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25.jpeg"/><Relationship Id="rId10" Type="http://schemas.openxmlformats.org/officeDocument/2006/relationships/hyperlink" Target="http://proeps.pdagogie.com/support/" TargetMode="External"/><Relationship Id="rId4" Type="http://schemas.openxmlformats.org/officeDocument/2006/relationships/image" Target="../media/image52.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 Target="slide1.xml"/><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s://www.sportident.fr/2021_03_news_bsf9.html" TargetMode="External"/><Relationship Id="rId13" Type="http://schemas.openxmlformats.org/officeDocument/2006/relationships/hyperlink" Target="https://www.sportident.fr/syst_debuter_avec_si.html" TargetMode="External"/><Relationship Id="rId3" Type="http://schemas.openxmlformats.org/officeDocument/2006/relationships/slide" Target="slide18.xml"/><Relationship Id="rId7" Type="http://schemas.openxmlformats.org/officeDocument/2006/relationships/image" Target="../media/image54.png"/><Relationship Id="rId12"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56.png"/><Relationship Id="rId5" Type="http://schemas.openxmlformats.org/officeDocument/2006/relationships/slide" Target="slide12.xml"/><Relationship Id="rId10" Type="http://schemas.openxmlformats.org/officeDocument/2006/relationships/hyperlink" Target="https://www.sportident.fr/prod_puces_sportident_siac.html" TargetMode="External"/><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g"/><Relationship Id="rId3" Type="http://schemas.openxmlformats.org/officeDocument/2006/relationships/slide" Target="slide18.xml"/><Relationship Id="rId7" Type="http://schemas.openxmlformats.org/officeDocument/2006/relationships/image" Target="../media/image1.png"/><Relationship Id="rId12" Type="http://schemas.openxmlformats.org/officeDocument/2006/relationships/image" Target="../media/image62.png"/><Relationship Id="rId2" Type="http://schemas.openxmlformats.org/officeDocument/2006/relationships/notesSlide" Target="../notesSlides/notesSlide21.xml"/><Relationship Id="rId16" Type="http://schemas.openxmlformats.org/officeDocument/2006/relationships/hyperlink" Target="http://eps.enseigne.ac-lyon.fr/spip/spip.php?article1531" TargetMode="Externa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hyperlink" Target="http://proeps.pdagogie.com/chrono-network/" TargetMode="External"/><Relationship Id="rId5" Type="http://schemas.openxmlformats.org/officeDocument/2006/relationships/image" Target="../media/image59.png"/><Relationship Id="rId15" Type="http://schemas.openxmlformats.org/officeDocument/2006/relationships/image" Target="../media/image65.png"/><Relationship Id="rId10" Type="http://schemas.openxmlformats.org/officeDocument/2006/relationships/image" Target="../media/image61.PNG"/><Relationship Id="rId4" Type="http://schemas.openxmlformats.org/officeDocument/2006/relationships/image" Target="../media/image52.png"/><Relationship Id="rId9" Type="http://schemas.openxmlformats.org/officeDocument/2006/relationships/image" Target="../media/image60.png"/><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hyperlink" Target="http://eps.enseigne.ac-lyon.fr/spip/spip.php?article1495" TargetMode="External"/><Relationship Id="rId18" Type="http://schemas.openxmlformats.org/officeDocument/2006/relationships/hyperlink" Target="https://purplepen.golde.org/" TargetMode="External"/><Relationship Id="rId3" Type="http://schemas.openxmlformats.org/officeDocument/2006/relationships/slide" Target="slide18.xml"/><Relationship Id="rId7" Type="http://schemas.openxmlformats.org/officeDocument/2006/relationships/image" Target="../media/image29.png"/><Relationship Id="rId12" Type="http://schemas.openxmlformats.org/officeDocument/2006/relationships/image" Target="../media/image68.jpg"/><Relationship Id="rId17" Type="http://schemas.openxmlformats.org/officeDocument/2006/relationships/image" Target="../media/image71.jpeg"/><Relationship Id="rId2" Type="http://schemas.openxmlformats.org/officeDocument/2006/relationships/notesSlide" Target="../notesSlides/notesSlide22.xml"/><Relationship Id="rId16" Type="http://schemas.openxmlformats.org/officeDocument/2006/relationships/hyperlink" Target="http://eps.enseigne.ac-lyon.fr/spip/ecrire/?exec=article&amp;id_article=1700"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4" TargetMode="External"/><Relationship Id="rId5" Type="http://schemas.openxmlformats.org/officeDocument/2006/relationships/slide" Target="slide12.xml"/><Relationship Id="rId15" Type="http://schemas.openxmlformats.org/officeDocument/2006/relationships/image" Target="../media/image70.png"/><Relationship Id="rId10" Type="http://schemas.openxmlformats.org/officeDocument/2006/relationships/image" Target="../media/image67.jpg"/><Relationship Id="rId4" Type="http://schemas.openxmlformats.org/officeDocument/2006/relationships/image" Target="../media/image52.png"/><Relationship Id="rId9" Type="http://schemas.openxmlformats.org/officeDocument/2006/relationships/hyperlink" Target="http://eps.enseigne.ac-lyon.fr/spip/spip.php?article1529" TargetMode="External"/><Relationship Id="rId14" Type="http://schemas.openxmlformats.org/officeDocument/2006/relationships/image" Target="../media/image69.jpe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4.png"/><Relationship Id="rId3" Type="http://schemas.openxmlformats.org/officeDocument/2006/relationships/slide" Target="slide18.xml"/><Relationship Id="rId7" Type="http://schemas.openxmlformats.org/officeDocument/2006/relationships/slide" Target="slide12.xml"/><Relationship Id="rId12" Type="http://schemas.openxmlformats.org/officeDocument/2006/relationships/hyperlink" Target="http://eps.enseigne.aclyon.fr/spip/ecrire/?exec=article&amp;id_article=1717"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hyperlink" Target="http://eps.enseigne.ac-lyon.fr/spip/spip.php?article1876" TargetMode="External"/><Relationship Id="rId5" Type="http://schemas.openxmlformats.org/officeDocument/2006/relationships/image" Target="../media/image44.png"/><Relationship Id="rId15" Type="http://schemas.openxmlformats.org/officeDocument/2006/relationships/hyperlink" Target="http://eps.enseigne.ac-lyon.fr/spip/spip.php?article1551" TargetMode="External"/><Relationship Id="rId10" Type="http://schemas.openxmlformats.org/officeDocument/2006/relationships/image" Target="../media/image73.png"/><Relationship Id="rId4" Type="http://schemas.openxmlformats.org/officeDocument/2006/relationships/image" Target="../media/image52.png"/><Relationship Id="rId9" Type="http://schemas.openxmlformats.org/officeDocument/2006/relationships/image" Target="../media/image72.png"/><Relationship Id="rId14" Type="http://schemas.openxmlformats.org/officeDocument/2006/relationships/hyperlink" Target="http://eps.enseigne.ac-lyon.fr/spip/spip.php?article1519" TargetMode="Externa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2.xml"/><Relationship Id="rId7"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5.xml"/><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5.png"/><Relationship Id="rId7" Type="http://schemas.openxmlformats.org/officeDocument/2006/relationships/image" Target="../media/image25.jpeg"/><Relationship Id="rId12"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slide" Target="slide24.xml"/><Relationship Id="rId5" Type="http://schemas.openxmlformats.org/officeDocument/2006/relationships/image" Target="../media/image77.png"/><Relationship Id="rId10" Type="http://schemas.openxmlformats.org/officeDocument/2006/relationships/image" Target="../media/image26.png"/><Relationship Id="rId4" Type="http://schemas.openxmlformats.org/officeDocument/2006/relationships/image" Target="../media/image76.jpeg"/><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hyperlink" Target="https://apps.apple.com/fr/app/slowmo-slowmo-video-analysis/id843274461" TargetMode="External"/><Relationship Id="rId13" Type="http://schemas.openxmlformats.org/officeDocument/2006/relationships/image" Target="../media/image80.png"/><Relationship Id="rId18" Type="http://schemas.openxmlformats.org/officeDocument/2006/relationships/image" Target="../media/image31.jpg"/><Relationship Id="rId3" Type="http://schemas.openxmlformats.org/officeDocument/2006/relationships/image" Target="../media/image28.png"/><Relationship Id="rId21" Type="http://schemas.openxmlformats.org/officeDocument/2006/relationships/hyperlink" Target="https://apps.apple.com/fr/app/bam-video-delay/id517673842" TargetMode="External"/><Relationship Id="rId7" Type="http://schemas.openxmlformats.org/officeDocument/2006/relationships/image" Target="../media/image1.png"/><Relationship Id="rId12" Type="http://schemas.openxmlformats.org/officeDocument/2006/relationships/image" Target="../media/image15.png"/><Relationship Id="rId17" Type="http://schemas.openxmlformats.org/officeDocument/2006/relationships/hyperlink" Target="https://play.google.com/store/apps/details?id=com.appyhand.videocoach&amp;hl=fr&amp;gl=US" TargetMode="External"/><Relationship Id="rId2" Type="http://schemas.openxmlformats.org/officeDocument/2006/relationships/notesSlide" Target="../notesSlides/notesSlide26.xml"/><Relationship Id="rId16" Type="http://schemas.openxmlformats.org/officeDocument/2006/relationships/image" Target="../media/image34.png"/><Relationship Id="rId20"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image" Target="../media/image30.png"/><Relationship Id="rId15" Type="http://schemas.openxmlformats.org/officeDocument/2006/relationships/hyperlink" Target="https://play.google.com/store/apps/details?id=com.techsmith.apps.coachseye.free&amp;hl=fr&amp;gl=US" TargetMode="External"/><Relationship Id="rId10" Type="http://schemas.openxmlformats.org/officeDocument/2006/relationships/image" Target="../media/image32.jpeg"/><Relationship Id="rId19" Type="http://schemas.openxmlformats.org/officeDocument/2006/relationships/hyperlink" Target="https://apps.apple.com/fr/app/idoceo-carnet-de-notes/id477120941" TargetMode="External"/><Relationship Id="rId4" Type="http://schemas.openxmlformats.org/officeDocument/2006/relationships/image" Target="../media/image29.png"/><Relationship Id="rId9" Type="http://schemas.openxmlformats.org/officeDocument/2006/relationships/image" Target="../media/image79.png"/><Relationship Id="rId14" Type="http://schemas.openxmlformats.org/officeDocument/2006/relationships/image" Target="../media/image81.png"/><Relationship Id="rId22"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6.jpeg"/><Relationship Id="rId18" Type="http://schemas.openxmlformats.org/officeDocument/2006/relationships/image" Target="../media/image89.png"/><Relationship Id="rId3" Type="http://schemas.openxmlformats.org/officeDocument/2006/relationships/image" Target="../media/image28.png"/><Relationship Id="rId21" Type="http://schemas.openxmlformats.org/officeDocument/2006/relationships/hyperlink" Target="http://eps.enseigne.ac-lyon.fr/spip/spip.php?article1745" TargetMode="External"/><Relationship Id="rId7" Type="http://schemas.openxmlformats.org/officeDocument/2006/relationships/slide" Target="slide12.xml"/><Relationship Id="rId12" Type="http://schemas.openxmlformats.org/officeDocument/2006/relationships/image" Target="../media/image85.png"/><Relationship Id="rId17" Type="http://schemas.openxmlformats.org/officeDocument/2006/relationships/hyperlink" Target="https://apps.apple.com/fr/app/ijuggle/id306936948" TargetMode="External"/><Relationship Id="rId2" Type="http://schemas.openxmlformats.org/officeDocument/2006/relationships/notesSlide" Target="../notesSlides/notesSlide27.xml"/><Relationship Id="rId16" Type="http://schemas.openxmlformats.org/officeDocument/2006/relationships/image" Target="../media/image88.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hyperlink" Target="https://view.genial.ly/5eb10b65a8079b0d8e50af59/interactive-content-lyon" TargetMode="External"/><Relationship Id="rId5" Type="http://schemas.openxmlformats.org/officeDocument/2006/relationships/hyperlink" Target="https://play.google.com/store/apps/details?id=com.jonglen7.jugglinglab" TargetMode="External"/><Relationship Id="rId15" Type="http://schemas.openxmlformats.org/officeDocument/2006/relationships/image" Target="../media/image87.png"/><Relationship Id="rId10" Type="http://schemas.openxmlformats.org/officeDocument/2006/relationships/image" Target="../media/image84.png"/><Relationship Id="rId19" Type="http://schemas.openxmlformats.org/officeDocument/2006/relationships/slide" Target="slide24.xml"/><Relationship Id="rId4" Type="http://schemas.openxmlformats.org/officeDocument/2006/relationships/image" Target="../media/image29.png"/><Relationship Id="rId9" Type="http://schemas.openxmlformats.org/officeDocument/2006/relationships/hyperlink" Target="https://artsducirque.glideapp.io/" TargetMode="External"/><Relationship Id="rId14" Type="http://schemas.openxmlformats.org/officeDocument/2006/relationships/hyperlink" Target="https://www.youtube.com/watch?v=PePMSfg6zFI&amp;list=PLeSHPhkVyUNza2Z9HutaxlFpgscLSYrBn&amp;index=2" TargetMode="External"/><Relationship Id="rId22" Type="http://schemas.openxmlformats.org/officeDocument/2006/relationships/image" Target="../media/image90.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eps.ac-creteil.fr/spip.php?article958" TargetMode="External"/><Relationship Id="rId18"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92.png"/><Relationship Id="rId12" Type="http://schemas.openxmlformats.org/officeDocument/2006/relationships/image" Target="../media/image94.png"/><Relationship Id="rId17" Type="http://schemas.openxmlformats.org/officeDocument/2006/relationships/slide" Target="slide24.xml"/><Relationship Id="rId2" Type="http://schemas.openxmlformats.org/officeDocument/2006/relationships/notesSlide" Target="../notesSlides/notesSlide28.xml"/><Relationship Id="rId16"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ac-creteil.fr/spip.php?article760" TargetMode="External"/><Relationship Id="rId5" Type="http://schemas.openxmlformats.org/officeDocument/2006/relationships/slide" Target="slide12.xml"/><Relationship Id="rId15" Type="http://schemas.openxmlformats.org/officeDocument/2006/relationships/hyperlink" Target="https://eps.ac-creteil.fr/IMG/pdf/08-step_martial-tomaszower.pdf" TargetMode="External"/><Relationship Id="rId10" Type="http://schemas.openxmlformats.org/officeDocument/2006/relationships/image" Target="../media/image93.png"/><Relationship Id="rId4" Type="http://schemas.openxmlformats.org/officeDocument/2006/relationships/image" Target="../media/image91.png"/><Relationship Id="rId9" Type="http://schemas.openxmlformats.org/officeDocument/2006/relationships/hyperlink" Target="http://eps.enseigne.ac-lyon.fr/spip/spip.php?article1638" TargetMode="External"/><Relationship Id="rId14" Type="http://schemas.openxmlformats.org/officeDocument/2006/relationships/image" Target="../media/image95.png"/></Relationships>
</file>

<file path=ppt/slides/_rels/slide29.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png"/><Relationship Id="rId7" Type="http://schemas.openxmlformats.org/officeDocument/2006/relationships/slide" Target="slide3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 Target="slide1.xml"/><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25.jpeg"/><Relationship Id="rId4" Type="http://schemas.openxmlformats.org/officeDocument/2006/relationships/image" Target="../media/image78.jpeg"/><Relationship Id="rId9"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hyperlink" Target="https://play.google.com/store/apps/details?id=com.orange.stateps" TargetMode="External"/><Relationship Id="rId18" Type="http://schemas.openxmlformats.org/officeDocument/2006/relationships/image" Target="../media/image31.jpg"/><Relationship Id="rId26" Type="http://schemas.openxmlformats.org/officeDocument/2006/relationships/image" Target="../media/image33.jpeg"/><Relationship Id="rId3" Type="http://schemas.openxmlformats.org/officeDocument/2006/relationships/image" Target="../media/image28.png"/><Relationship Id="rId21" Type="http://schemas.openxmlformats.org/officeDocument/2006/relationships/hyperlink" Target="https://apps.apple.com/fr/app/slowmo-slowmo-video-analysis/id843274461" TargetMode="External"/><Relationship Id="rId7" Type="http://schemas.openxmlformats.org/officeDocument/2006/relationships/image" Target="../media/image100.png"/><Relationship Id="rId12" Type="http://schemas.openxmlformats.org/officeDocument/2006/relationships/image" Target="../media/image97.png"/><Relationship Id="rId17" Type="http://schemas.openxmlformats.org/officeDocument/2006/relationships/hyperlink" Target="https://play.google.com/store/apps/details?id=com.appyhand.videocoach&amp;hl=fr&amp;gl=US" TargetMode="External"/><Relationship Id="rId25" Type="http://schemas.openxmlformats.org/officeDocument/2006/relationships/hyperlink" Target="https://apps.apple.com/us/app/hudl-technique/id470428362?l=fr" TargetMode="External"/><Relationship Id="rId2" Type="http://schemas.openxmlformats.org/officeDocument/2006/relationships/notesSlide" Target="../notesSlides/notesSlide31.xml"/><Relationship Id="rId16" Type="http://schemas.openxmlformats.org/officeDocument/2006/relationships/image" Target="../media/image105.png"/><Relationship Id="rId20"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slide" Target="slide29.xml"/><Relationship Id="rId24" Type="http://schemas.openxmlformats.org/officeDocument/2006/relationships/image" Target="../media/image35.png"/><Relationship Id="rId5" Type="http://schemas.openxmlformats.org/officeDocument/2006/relationships/image" Target="../media/image1.png"/><Relationship Id="rId15" Type="http://schemas.openxmlformats.org/officeDocument/2006/relationships/hyperlink" Target="https://apps.apple.com/fr/app/matchpts/id1366920621" TargetMode="External"/><Relationship Id="rId23" Type="http://schemas.openxmlformats.org/officeDocument/2006/relationships/hyperlink" Target="https://apps.apple.com/fr/app/bam-video-delay/id517673842" TargetMode="External"/><Relationship Id="rId10" Type="http://schemas.openxmlformats.org/officeDocument/2006/relationships/image" Target="../media/image103.png"/><Relationship Id="rId19" Type="http://schemas.openxmlformats.org/officeDocument/2006/relationships/hyperlink" Target="https://apps.apple.com/fr/app/idoceo-carnet-de-notes/id477120941" TargetMode="External"/><Relationship Id="rId4" Type="http://schemas.openxmlformats.org/officeDocument/2006/relationships/image" Target="../media/image29.png"/><Relationship Id="rId9" Type="http://schemas.openxmlformats.org/officeDocument/2006/relationships/image" Target="../media/image102.png"/><Relationship Id="rId14" Type="http://schemas.openxmlformats.org/officeDocument/2006/relationships/image" Target="../media/image104.png"/><Relationship Id="rId22" Type="http://schemas.openxmlformats.org/officeDocument/2006/relationships/image" Target="../media/image79.png"/></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hyperlink" Target="https://play.google.com/store/apps/details?id=appinventor.ai_boomerangsport.BASKET_STATS_INDIV_2" TargetMode="External"/><Relationship Id="rId3" Type="http://schemas.openxmlformats.org/officeDocument/2006/relationships/image" Target="../media/image28.png"/><Relationship Id="rId21" Type="http://schemas.openxmlformats.org/officeDocument/2006/relationships/hyperlink" Target="https://apps.apple.com/fr/app/matchpts/id1366920621" TargetMode="External"/><Relationship Id="rId7" Type="http://schemas.openxmlformats.org/officeDocument/2006/relationships/image" Target="../media/image108.jpeg"/><Relationship Id="rId12" Type="http://schemas.openxmlformats.org/officeDocument/2006/relationships/image" Target="../media/image113.png"/><Relationship Id="rId17" Type="http://schemas.openxmlformats.org/officeDocument/2006/relationships/image" Target="../media/image115.png"/><Relationship Id="rId2" Type="http://schemas.openxmlformats.org/officeDocument/2006/relationships/notesSlide" Target="../notesSlides/notesSlide32.xml"/><Relationship Id="rId16" Type="http://schemas.openxmlformats.org/officeDocument/2006/relationships/hyperlink" Target="https://play.google.com/store/apps/details?id=com.thunkable.android.fabien_peis.BasketballCoachEPS" TargetMode="External"/><Relationship Id="rId20" Type="http://schemas.openxmlformats.org/officeDocument/2006/relationships/image" Target="../media/image117.jpeg"/><Relationship Id="rId1" Type="http://schemas.openxmlformats.org/officeDocument/2006/relationships/slideLayout" Target="../slideLayouts/slideLayout1.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png"/><Relationship Id="rId15" Type="http://schemas.openxmlformats.org/officeDocument/2006/relationships/image" Target="../media/image97.png"/><Relationship Id="rId10" Type="http://schemas.openxmlformats.org/officeDocument/2006/relationships/image" Target="../media/image111.jpeg"/><Relationship Id="rId19" Type="http://schemas.openxmlformats.org/officeDocument/2006/relationships/image" Target="../media/image116.png"/><Relationship Id="rId4" Type="http://schemas.openxmlformats.org/officeDocument/2006/relationships/image" Target="../media/image29.png"/><Relationship Id="rId9" Type="http://schemas.openxmlformats.org/officeDocument/2006/relationships/image" Target="../media/image110.png"/><Relationship Id="rId14" Type="http://schemas.openxmlformats.org/officeDocument/2006/relationships/slide" Target="slide29.xml"/><Relationship Id="rId22" Type="http://schemas.openxmlformats.org/officeDocument/2006/relationships/image" Target="../media/image105.png"/></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eps.enseigne.ac-lyon.fr/spip/spip.php?article1426" TargetMode="External"/><Relationship Id="rId18" Type="http://schemas.openxmlformats.org/officeDocument/2006/relationships/image" Target="../media/image97.png"/><Relationship Id="rId3" Type="http://schemas.openxmlformats.org/officeDocument/2006/relationships/image" Target="../media/image44.png"/><Relationship Id="rId21" Type="http://schemas.openxmlformats.org/officeDocument/2006/relationships/hyperlink" Target="http://tablepstactiles.eklablog.com/basket-a102956571" TargetMode="External"/><Relationship Id="rId7" Type="http://schemas.openxmlformats.org/officeDocument/2006/relationships/image" Target="../media/image92.png"/><Relationship Id="rId12" Type="http://schemas.openxmlformats.org/officeDocument/2006/relationships/image" Target="../media/image119.png"/><Relationship Id="rId17" Type="http://schemas.openxmlformats.org/officeDocument/2006/relationships/slide" Target="slide29.xml"/><Relationship Id="rId2" Type="http://schemas.openxmlformats.org/officeDocument/2006/relationships/notesSlide" Target="../notesSlides/notesSlide33.xml"/><Relationship Id="rId16" Type="http://schemas.openxmlformats.org/officeDocument/2006/relationships/image" Target="../media/image121.png"/><Relationship Id="rId20"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416" TargetMode="External"/><Relationship Id="rId5" Type="http://schemas.openxmlformats.org/officeDocument/2006/relationships/slide" Target="slide12.xml"/><Relationship Id="rId15" Type="http://schemas.openxmlformats.org/officeDocument/2006/relationships/hyperlink" Target="http://tablepstactiles.eklablog.com/cycle-basket-a117443568" TargetMode="External"/><Relationship Id="rId10" Type="http://schemas.openxmlformats.org/officeDocument/2006/relationships/image" Target="../media/image118.png"/><Relationship Id="rId19" Type="http://schemas.openxmlformats.org/officeDocument/2006/relationships/hyperlink" Target="http://eps.enseigne.ac-lyon.fr/spip/spip.php?article1718" TargetMode="External"/><Relationship Id="rId4" Type="http://schemas.openxmlformats.org/officeDocument/2006/relationships/image" Target="../media/image91.png"/><Relationship Id="rId9" Type="http://schemas.openxmlformats.org/officeDocument/2006/relationships/hyperlink" Target="http://eps.enseigne.ac-lyon.fr/spip/spip.php?article1490" TargetMode="External"/><Relationship Id="rId14" Type="http://schemas.openxmlformats.org/officeDocument/2006/relationships/image" Target="../media/image120.png"/><Relationship Id="rId22" Type="http://schemas.openxmlformats.org/officeDocument/2006/relationships/image" Target="../media/image123.png"/></Relationships>
</file>

<file path=ppt/slides/_rels/slide3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2.xml"/><Relationship Id="rId7" Type="http://schemas.openxmlformats.org/officeDocument/2006/relationships/image" Target="../media/image12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5.xml"/><Relationship Id="rId10" Type="http://schemas.openxmlformats.org/officeDocument/2006/relationships/slide" Target="slide28.xml"/><Relationship Id="rId4" Type="http://schemas.openxmlformats.org/officeDocument/2006/relationships/image" Target="../media/image1.png"/><Relationship Id="rId9" Type="http://schemas.openxmlformats.org/officeDocument/2006/relationships/slide" Target="slide26.xml"/></Relationships>
</file>

<file path=ppt/slides/_rels/slide3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26.jpeg"/><Relationship Id="rId3" Type="http://schemas.openxmlformats.org/officeDocument/2006/relationships/image" Target="../media/image125.jpeg"/><Relationship Id="rId7" Type="http://schemas.openxmlformats.org/officeDocument/2006/relationships/image" Target="../media/image25.jpeg"/><Relationship Id="rId12"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1.png"/><Relationship Id="rId5" Type="http://schemas.openxmlformats.org/officeDocument/2006/relationships/image" Target="../media/image77.png"/><Relationship Id="rId15" Type="http://schemas.openxmlformats.org/officeDocument/2006/relationships/image" Target="../media/image128.jpeg"/><Relationship Id="rId10" Type="http://schemas.openxmlformats.org/officeDocument/2006/relationships/slide" Target="slide12.xml"/><Relationship Id="rId4" Type="http://schemas.openxmlformats.org/officeDocument/2006/relationships/image" Target="../media/image76.jpeg"/><Relationship Id="rId9" Type="http://schemas.openxmlformats.org/officeDocument/2006/relationships/image" Target="../media/image124.png"/><Relationship Id="rId14" Type="http://schemas.openxmlformats.org/officeDocument/2006/relationships/image" Target="../media/image127.jpeg"/></Relationships>
</file>

<file path=ppt/slides/_rels/slide36.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slide" Target="slide12.xml"/><Relationship Id="rId18" Type="http://schemas.openxmlformats.org/officeDocument/2006/relationships/image" Target="../media/image34.png"/><Relationship Id="rId3" Type="http://schemas.openxmlformats.org/officeDocument/2006/relationships/image" Target="../media/image28.png"/><Relationship Id="rId21" Type="http://schemas.openxmlformats.org/officeDocument/2006/relationships/hyperlink" Target="https://play.google.com/store/apps/details?id=com.appyhand.videocoach&amp;hl=fr&amp;gl=US" TargetMode="External"/><Relationship Id="rId7" Type="http://schemas.openxmlformats.org/officeDocument/2006/relationships/image" Target="../media/image82.png"/><Relationship Id="rId12" Type="http://schemas.openxmlformats.org/officeDocument/2006/relationships/image" Target="../media/image124.png"/><Relationship Id="rId17" Type="http://schemas.openxmlformats.org/officeDocument/2006/relationships/hyperlink" Target="https://play.google.com/store/apps/details?id=com.techsmith.apps.coachseye.free&amp;hl=fr&amp;gl=US" TargetMode="External"/><Relationship Id="rId2" Type="http://schemas.openxmlformats.org/officeDocument/2006/relationships/notesSlide" Target="../notesSlides/notesSlide36.xml"/><Relationship Id="rId16" Type="http://schemas.openxmlformats.org/officeDocument/2006/relationships/image" Target="../media/image35.png"/><Relationship Id="rId20"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hyperlink" Target="https://apps.apple.com/fr/app/idoceo-carnet-de-notes/id477120941" TargetMode="External"/><Relationship Id="rId11" Type="http://schemas.openxmlformats.org/officeDocument/2006/relationships/slide" Target="slide24.xml"/><Relationship Id="rId24" Type="http://schemas.openxmlformats.org/officeDocument/2006/relationships/image" Target="../media/image79.png"/><Relationship Id="rId5" Type="http://schemas.openxmlformats.org/officeDocument/2006/relationships/image" Target="../media/image30.png"/><Relationship Id="rId15" Type="http://schemas.openxmlformats.org/officeDocument/2006/relationships/hyperlink" Target="https://apps.apple.com/fr/app/bam-video-delay/id517673842" TargetMode="External"/><Relationship Id="rId23" Type="http://schemas.openxmlformats.org/officeDocument/2006/relationships/hyperlink" Target="https://apps.apple.com/fr/app/slowmo-slowmo-video-analysis/id843274461" TargetMode="External"/><Relationship Id="rId10" Type="http://schemas.openxmlformats.org/officeDocument/2006/relationships/image" Target="../media/image130.png"/><Relationship Id="rId19" Type="http://schemas.openxmlformats.org/officeDocument/2006/relationships/image" Target="../media/image131.png"/><Relationship Id="rId4" Type="http://schemas.openxmlformats.org/officeDocument/2006/relationships/image" Target="../media/image29.png"/><Relationship Id="rId9" Type="http://schemas.openxmlformats.org/officeDocument/2006/relationships/hyperlink" Target="https://apps.apple.com/fr/app/polar-team/id660624970" TargetMode="External"/><Relationship Id="rId14" Type="http://schemas.openxmlformats.org/officeDocument/2006/relationships/image" Target="../media/image1.png"/><Relationship Id="rId22" Type="http://schemas.openxmlformats.org/officeDocument/2006/relationships/image" Target="../media/image31.jpg"/></Relationships>
</file>

<file path=ppt/slides/_rels/slide37.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hyperlink" Target="https://play.google.com/store/apps/details?id=com.josmantek.rms" TargetMode="External"/><Relationship Id="rId18" Type="http://schemas.openxmlformats.org/officeDocument/2006/relationships/hyperlink" Target="https://padlet.com/fredproisy/Musculation" TargetMode="External"/><Relationship Id="rId3" Type="http://schemas.openxmlformats.org/officeDocument/2006/relationships/image" Target="../media/image28.png"/><Relationship Id="rId21" Type="http://schemas.openxmlformats.org/officeDocument/2006/relationships/hyperlink" Target="https://www.youtube.com/playlist?list=PLIw_MxDrAHfgqroebg9QPQ_lNbFhzohEB" TargetMode="External"/><Relationship Id="rId7" Type="http://schemas.openxmlformats.org/officeDocument/2006/relationships/slide" Target="slide24.xml"/><Relationship Id="rId12" Type="http://schemas.openxmlformats.org/officeDocument/2006/relationships/image" Target="../media/image133.png"/><Relationship Id="rId17" Type="http://schemas.openxmlformats.org/officeDocument/2006/relationships/image" Target="../media/image136.png"/><Relationship Id="rId25" Type="http://schemas.openxmlformats.org/officeDocument/2006/relationships/image" Target="../media/image140.png"/><Relationship Id="rId2" Type="http://schemas.openxmlformats.org/officeDocument/2006/relationships/notesSlide" Target="../notesSlides/notesSlide37.xml"/><Relationship Id="rId16" Type="http://schemas.openxmlformats.org/officeDocument/2006/relationships/hyperlink" Target="http://eps.enseigne.ac-lyon.fr/spip/spip.php?article1800" TargetMode="External"/><Relationship Id="rId20"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hyperlink" Target="https://apps.apple.com/fr/app/eps-carnet-muscu/id1533234278" TargetMode="External"/><Relationship Id="rId24" Type="http://schemas.openxmlformats.org/officeDocument/2006/relationships/image" Target="../media/image88.png"/><Relationship Id="rId5" Type="http://schemas.openxmlformats.org/officeDocument/2006/relationships/hyperlink" Target="https://play.google.com/store/apps/details?id=appinventor.ai_fabien_peis.MuscuEPS2" TargetMode="External"/><Relationship Id="rId15" Type="http://schemas.openxmlformats.org/officeDocument/2006/relationships/image" Target="../media/image135.png"/><Relationship Id="rId23" Type="http://schemas.openxmlformats.org/officeDocument/2006/relationships/image" Target="../media/image111.jpeg"/><Relationship Id="rId10" Type="http://schemas.openxmlformats.org/officeDocument/2006/relationships/image" Target="../media/image1.png"/><Relationship Id="rId19" Type="http://schemas.openxmlformats.org/officeDocument/2006/relationships/image" Target="../media/image137.png"/><Relationship Id="rId4" Type="http://schemas.openxmlformats.org/officeDocument/2006/relationships/image" Target="../media/image29.png"/><Relationship Id="rId9" Type="http://schemas.openxmlformats.org/officeDocument/2006/relationships/slide" Target="slide12.xml"/><Relationship Id="rId14" Type="http://schemas.openxmlformats.org/officeDocument/2006/relationships/image" Target="../media/image134.png"/><Relationship Id="rId22" Type="http://schemas.openxmlformats.org/officeDocument/2006/relationships/image" Target="../media/image139.png"/></Relationships>
</file>

<file path=ppt/slides/_rels/slide3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eps.enseigne.ac-lyon.fr/spip/spip.php?article1702" TargetMode="External"/><Relationship Id="rId18" Type="http://schemas.openxmlformats.org/officeDocument/2006/relationships/image" Target="../media/image144.png"/><Relationship Id="rId3" Type="http://schemas.openxmlformats.org/officeDocument/2006/relationships/image" Target="../media/image44.png"/><Relationship Id="rId21" Type="http://schemas.openxmlformats.org/officeDocument/2006/relationships/hyperlink" Target="https://www.ac-orleans-tours.fr/fileadmin/user_upload/eps/GRUNEPS/2020-2021/SCENARIOS_PEDAGOGIQUES/CA5_-_scenario_MUSCULATION2_.pdf" TargetMode="External"/><Relationship Id="rId7" Type="http://schemas.openxmlformats.org/officeDocument/2006/relationships/slide" Target="slide12.xml"/><Relationship Id="rId12" Type="http://schemas.openxmlformats.org/officeDocument/2006/relationships/image" Target="../media/image72.png"/><Relationship Id="rId17" Type="http://schemas.openxmlformats.org/officeDocument/2006/relationships/hyperlink" Target="https://www4.ac-nancy-metz.fr/eps/site/dossiers/dossier.php?val=409_enseigner-musculation" TargetMode="External"/><Relationship Id="rId2" Type="http://schemas.openxmlformats.org/officeDocument/2006/relationships/notesSlide" Target="../notesSlides/notesSlide38.xml"/><Relationship Id="rId16" Type="http://schemas.openxmlformats.org/officeDocument/2006/relationships/image" Target="../media/image143.png"/><Relationship Id="rId20" Type="http://schemas.openxmlformats.org/officeDocument/2006/relationships/image" Target="../media/image145.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2.png"/><Relationship Id="rId5" Type="http://schemas.openxmlformats.org/officeDocument/2006/relationships/image" Target="../media/image124.png"/><Relationship Id="rId15" Type="http://schemas.openxmlformats.org/officeDocument/2006/relationships/hyperlink" Target="http://eps.enseigne.ac-lyon.fr/spip/spip.php?article1524" TargetMode="External"/><Relationship Id="rId10" Type="http://schemas.openxmlformats.org/officeDocument/2006/relationships/image" Target="../media/image141.png"/><Relationship Id="rId19" Type="http://schemas.openxmlformats.org/officeDocument/2006/relationships/hyperlink" Target="http://nonopda.free.fr/forum/viewtopic.php?f=4&amp;t=238&amp;p=839&amp;hilit=muscu#p839" TargetMode="External"/><Relationship Id="rId4" Type="http://schemas.openxmlformats.org/officeDocument/2006/relationships/slide" Target="slide24.xml"/><Relationship Id="rId9" Type="http://schemas.openxmlformats.org/officeDocument/2006/relationships/hyperlink" Target="http://eps.spip.ac-rouen.fr/spip.php?article1677" TargetMode="External"/><Relationship Id="rId14" Type="http://schemas.openxmlformats.org/officeDocument/2006/relationships/image" Target="../media/image142.png"/><Relationship Id="rId22" Type="http://schemas.openxmlformats.org/officeDocument/2006/relationships/image" Target="../media/image146.png"/></Relationships>
</file>

<file path=ppt/slides/_rels/slide3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2.xml"/><Relationship Id="rId7" Type="http://schemas.openxmlformats.org/officeDocument/2006/relationships/slide" Target="slide26.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image" Target="../media/image1.png"/><Relationship Id="rId9" Type="http://schemas.openxmlformats.org/officeDocument/2006/relationships/image" Target="../media/image147.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25.jpeg"/><Relationship Id="rId7" Type="http://schemas.openxmlformats.org/officeDocument/2006/relationships/image" Target="../media/image25.jpeg"/><Relationship Id="rId12" Type="http://schemas.openxmlformats.org/officeDocument/2006/relationships/image" Target="../media/image14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128.jpeg"/><Relationship Id="rId5" Type="http://schemas.openxmlformats.org/officeDocument/2006/relationships/image" Target="../media/image77.png"/><Relationship Id="rId10" Type="http://schemas.openxmlformats.org/officeDocument/2006/relationships/image" Target="../media/image26.png"/><Relationship Id="rId4" Type="http://schemas.openxmlformats.org/officeDocument/2006/relationships/image" Target="../media/image76.jpeg"/><Relationship Id="rId9"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4.png"/><Relationship Id="rId18" Type="http://schemas.openxmlformats.org/officeDocument/2006/relationships/hyperlink" Target="https://apps.apple.com/fr/app/slowmo-slowmo-video-analysis/id843274461" TargetMode="External"/><Relationship Id="rId3" Type="http://schemas.openxmlformats.org/officeDocument/2006/relationships/image" Target="../media/image28.png"/><Relationship Id="rId21" Type="http://schemas.openxmlformats.org/officeDocument/2006/relationships/image" Target="../media/image35.png"/><Relationship Id="rId7" Type="http://schemas.openxmlformats.org/officeDocument/2006/relationships/slide" Target="slide12.xml"/><Relationship Id="rId12" Type="http://schemas.openxmlformats.org/officeDocument/2006/relationships/hyperlink" Target="https://play.google.com/store/apps/details?id=com.techsmith.apps.coachseye.free&amp;hl=fr&amp;gl=US" TargetMode="External"/><Relationship Id="rId17" Type="http://schemas.openxmlformats.org/officeDocument/2006/relationships/image" Target="../media/image82.png"/><Relationship Id="rId2" Type="http://schemas.openxmlformats.org/officeDocument/2006/relationships/notesSlide" Target="../notesSlides/notesSlide41.xml"/><Relationship Id="rId16" Type="http://schemas.openxmlformats.org/officeDocument/2006/relationships/hyperlink" Target="https://apps.apple.com/fr/app/idoceo-carnet-de-notes/id477120941" TargetMode="External"/><Relationship Id="rId20" Type="http://schemas.openxmlformats.org/officeDocument/2006/relationships/hyperlink" Target="https://apps.apple.com/fr/app/bam-video-delay/id517673842" TargetMode="External"/><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47.png"/><Relationship Id="rId5" Type="http://schemas.openxmlformats.org/officeDocument/2006/relationships/image" Target="../media/image30.png"/><Relationship Id="rId15" Type="http://schemas.openxmlformats.org/officeDocument/2006/relationships/image" Target="../media/image31.jpg"/><Relationship Id="rId23" Type="http://schemas.openxmlformats.org/officeDocument/2006/relationships/image" Target="../media/image130.png"/><Relationship Id="rId10" Type="http://schemas.openxmlformats.org/officeDocument/2006/relationships/image" Target="../media/image32.jpeg"/><Relationship Id="rId19" Type="http://schemas.openxmlformats.org/officeDocument/2006/relationships/image" Target="../media/image79.png"/><Relationship Id="rId4" Type="http://schemas.openxmlformats.org/officeDocument/2006/relationships/image" Target="../media/image29.png"/><Relationship Id="rId9" Type="http://schemas.openxmlformats.org/officeDocument/2006/relationships/image" Target="../media/image131.png"/><Relationship Id="rId14" Type="http://schemas.openxmlformats.org/officeDocument/2006/relationships/hyperlink" Target="https://play.google.com/store/apps/details?id=com.appyhand.videocoach&amp;hl=fr&amp;gl=US" TargetMode="External"/><Relationship Id="rId22" Type="http://schemas.openxmlformats.org/officeDocument/2006/relationships/hyperlink" Target="https://apps.apple.com/fr/app/polar-team/id660624970"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s://padlet.com/epsnm/videos_step_eps" TargetMode="External"/><Relationship Id="rId18" Type="http://schemas.openxmlformats.org/officeDocument/2006/relationships/image" Target="../media/image111.jpeg"/><Relationship Id="rId3" Type="http://schemas.openxmlformats.org/officeDocument/2006/relationships/image" Target="../media/image28.png"/><Relationship Id="rId21" Type="http://schemas.openxmlformats.org/officeDocument/2006/relationships/hyperlink" Target="https://play.google.com/store/apps/details?id=bougetonpopo.stepeps" TargetMode="External"/><Relationship Id="rId7" Type="http://schemas.openxmlformats.org/officeDocument/2006/relationships/slide" Target="slide12.xml"/><Relationship Id="rId12" Type="http://schemas.openxmlformats.org/officeDocument/2006/relationships/image" Target="../media/image150.png"/><Relationship Id="rId17" Type="http://schemas.openxmlformats.org/officeDocument/2006/relationships/image" Target="../media/image152.png"/><Relationship Id="rId2" Type="http://schemas.openxmlformats.org/officeDocument/2006/relationships/notesSlide" Target="../notesSlides/notesSlide42.xml"/><Relationship Id="rId16" Type="http://schemas.openxmlformats.org/officeDocument/2006/relationships/hyperlink" Target="https://www.youtube.com/watch?v=PePMSfg6zFI&amp;list=PLeSHPhkVyUNza2Z9HutaxlFpgscLSYrBn&amp;index=2" TargetMode="External"/><Relationship Id="rId20" Type="http://schemas.openxmlformats.org/officeDocument/2006/relationships/image" Target="../media/image147.png"/><Relationship Id="rId1" Type="http://schemas.openxmlformats.org/officeDocument/2006/relationships/slideLayout" Target="../slideLayouts/slideLayout1.xml"/><Relationship Id="rId6" Type="http://schemas.openxmlformats.org/officeDocument/2006/relationships/image" Target="../media/image148.png"/><Relationship Id="rId11" Type="http://schemas.openxmlformats.org/officeDocument/2006/relationships/hyperlink" Target="https://step-restmeur-22.glideapp.io/" TargetMode="External"/><Relationship Id="rId5" Type="http://schemas.openxmlformats.org/officeDocument/2006/relationships/hyperlink" Target="https://play.google.com/store/apps/details?id=fr.epsoft.stepEPS" TargetMode="External"/><Relationship Id="rId15" Type="http://schemas.openxmlformats.org/officeDocument/2006/relationships/image" Target="../media/image138.png"/><Relationship Id="rId10" Type="http://schemas.openxmlformats.org/officeDocument/2006/relationships/image" Target="../media/image149.png"/><Relationship Id="rId19" Type="http://schemas.openxmlformats.org/officeDocument/2006/relationships/image" Target="../media/image88.png"/><Relationship Id="rId4" Type="http://schemas.openxmlformats.org/officeDocument/2006/relationships/image" Target="../media/image29.png"/><Relationship Id="rId9" Type="http://schemas.openxmlformats.org/officeDocument/2006/relationships/hyperlink" Target="https://play.google.com/store/apps/details?id=com.bougetonpopo.epssteppasdebase" TargetMode="External"/><Relationship Id="rId14" Type="http://schemas.openxmlformats.org/officeDocument/2006/relationships/image" Target="../media/image151.png"/><Relationship Id="rId22" Type="http://schemas.openxmlformats.org/officeDocument/2006/relationships/image" Target="../media/image153.png"/></Relationships>
</file>

<file path=ppt/slides/_rels/slide4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s://www4.ac-nancy-metz.fr/eps/site/dossiers/dossier.php?val=409_enseigner-musculation" TargetMode="External"/><Relationship Id="rId3" Type="http://schemas.openxmlformats.org/officeDocument/2006/relationships/image" Target="../media/image44.png"/><Relationship Id="rId7" Type="http://schemas.openxmlformats.org/officeDocument/2006/relationships/image" Target="../media/image92.png"/><Relationship Id="rId12" Type="http://schemas.openxmlformats.org/officeDocument/2006/relationships/image" Target="../media/image155.png"/><Relationship Id="rId17" Type="http://schemas.openxmlformats.org/officeDocument/2006/relationships/image" Target="../media/image157.png"/><Relationship Id="rId2" Type="http://schemas.openxmlformats.org/officeDocument/2006/relationships/notesSlide" Target="../notesSlides/notesSlide43.xml"/><Relationship Id="rId16" Type="http://schemas.openxmlformats.org/officeDocument/2006/relationships/hyperlink" Target="https://eps.ac-creteil.fr/IMG/pdf/08-step_martial-tomaszower.pdf"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524" TargetMode="External"/><Relationship Id="rId5" Type="http://schemas.openxmlformats.org/officeDocument/2006/relationships/slide" Target="slide12.xml"/><Relationship Id="rId15" Type="http://schemas.openxmlformats.org/officeDocument/2006/relationships/image" Target="../media/image147.png"/><Relationship Id="rId10" Type="http://schemas.openxmlformats.org/officeDocument/2006/relationships/image" Target="../media/image154.png"/><Relationship Id="rId4" Type="http://schemas.openxmlformats.org/officeDocument/2006/relationships/image" Target="../media/image91.png"/><Relationship Id="rId9" Type="http://schemas.openxmlformats.org/officeDocument/2006/relationships/hyperlink" Target="http://eps.enseigne.ac-lyon.fr/spip/spip.php?article1638" TargetMode="External"/><Relationship Id="rId14" Type="http://schemas.openxmlformats.org/officeDocument/2006/relationships/image" Target="../media/image156.png"/></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slide" Target="slide44.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xml"/><Relationship Id="rId7" Type="http://schemas.openxmlformats.org/officeDocument/2006/relationships/slide" Target="slide44.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2.xml"/><Relationship Id="rId5" Type="http://schemas.openxmlformats.org/officeDocument/2006/relationships/slide" Target="slide4.xml"/><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eps.enseigne.ac-lyon.fr/spip/spip.php?page=recherche&amp;recherche=lettre" TargetMode="External"/><Relationship Id="rId3" Type="http://schemas.openxmlformats.org/officeDocument/2006/relationships/slide" Target="slide1.xml"/><Relationship Id="rId7" Type="http://schemas.openxmlformats.org/officeDocument/2006/relationships/hyperlink" Target="mailto:ian-eps@ac-lyon.f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ube.ac-lyon.fr/my-library/video-channels" TargetMode="External"/><Relationship Id="rId5" Type="http://schemas.openxmlformats.org/officeDocument/2006/relationships/hyperlink" Target="http://eps.enseigne.ac-lyon.fr/spip/"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eps.enseigne.ac-lyon.fr/spip/spip.php?article1721" TargetMode="External"/><Relationship Id="rId5" Type="http://schemas.openxmlformats.org/officeDocument/2006/relationships/hyperlink" Target="http://eps.enseigne.ac-lyon.fr/spip/spip.php?article1671"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tube.ac-lyon.fr/video-channels/ian_eps_channel/videos" TargetMode="External"/><Relationship Id="rId5" Type="http://schemas.openxmlformats.org/officeDocument/2006/relationships/hyperlink" Target="http://eps.enseigne.ac-lyon.fr/spip/"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ACCUEIL</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hlinkClick r:id="rId5" action="ppaction://hlinksldjump"/>
            <a:extLst>
              <a:ext uri="{FF2B5EF4-FFF2-40B4-BE49-F238E27FC236}">
                <a16:creationId xmlns:a16="http://schemas.microsoft.com/office/drawing/2014/main" id="{3084131B-F939-8844-98DE-F89C77D58068}"/>
              </a:ext>
            </a:extLst>
          </p:cNvPr>
          <p:cNvSpPr/>
          <p:nvPr/>
        </p:nvSpPr>
        <p:spPr>
          <a:xfrm>
            <a:off x="1512621" y="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9D2B25"/>
                </a:solidFill>
                <a:latin typeface="Avenir Next" panose="020B0503020202020204" pitchFamily="34" charset="0"/>
              </a:rPr>
              <a:t>Diagnostics</a:t>
            </a:r>
          </a:p>
        </p:txBody>
      </p:sp>
      <p:sp>
        <p:nvSpPr>
          <p:cNvPr id="10" name="Rectangle 9">
            <a:hlinkClick r:id="rId6" action="ppaction://hlinksldjump"/>
            <a:extLst>
              <a:ext uri="{FF2B5EF4-FFF2-40B4-BE49-F238E27FC236}">
                <a16:creationId xmlns:a16="http://schemas.microsoft.com/office/drawing/2014/main" id="{798194A0-39B2-174D-8867-02A4E53E2379}"/>
              </a:ext>
            </a:extLst>
          </p:cNvPr>
          <p:cNvSpPr/>
          <p:nvPr/>
        </p:nvSpPr>
        <p:spPr>
          <a:xfrm>
            <a:off x="4042611" y="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FFEA90"/>
                </a:solidFill>
                <a:latin typeface="Avenir Next" panose="020B0503020202020204" pitchFamily="34" charset="0"/>
              </a:rPr>
              <a:t>Objectifs</a:t>
            </a:r>
          </a:p>
        </p:txBody>
      </p:sp>
      <p:sp>
        <p:nvSpPr>
          <p:cNvPr id="11" name="Rectangle 10">
            <a:hlinkClick r:id="rId6" action="ppaction://hlinksldjump"/>
            <a:extLst>
              <a:ext uri="{FF2B5EF4-FFF2-40B4-BE49-F238E27FC236}">
                <a16:creationId xmlns:a16="http://schemas.microsoft.com/office/drawing/2014/main" id="{D2027B69-0CE7-7542-9D2D-9C3BF7578A40}"/>
              </a:ext>
            </a:extLst>
          </p:cNvPr>
          <p:cNvSpPr/>
          <p:nvPr/>
        </p:nvSpPr>
        <p:spPr>
          <a:xfrm>
            <a:off x="6530113" y="276631"/>
            <a:ext cx="2518178" cy="486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B6E4C9"/>
                </a:solidFill>
                <a:latin typeface="Avenir Next" panose="020B0503020202020204" pitchFamily="34" charset="0"/>
              </a:rPr>
              <a:t>Actions</a:t>
            </a:r>
          </a:p>
        </p:txBody>
      </p:sp>
      <p:sp>
        <p:nvSpPr>
          <p:cNvPr id="12" name="Rectangle 11">
            <a:hlinkClick r:id="rId7" action="ppaction://hlinksldjump"/>
            <a:extLst>
              <a:ext uri="{FF2B5EF4-FFF2-40B4-BE49-F238E27FC236}">
                <a16:creationId xmlns:a16="http://schemas.microsoft.com/office/drawing/2014/main" id="{70F1C75E-9DFE-E641-A35B-989AE9C052E8}"/>
              </a:ext>
            </a:extLst>
          </p:cNvPr>
          <p:cNvSpPr/>
          <p:nvPr/>
        </p:nvSpPr>
        <p:spPr>
          <a:xfrm>
            <a:off x="11619152" y="4572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CFC8D8"/>
                </a:solidFill>
                <a:latin typeface="Avenir Next" panose="020B0503020202020204" pitchFamily="34" charset="0"/>
              </a:rPr>
              <a:t>Évaluations</a:t>
            </a:r>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D45FE201-0359-D445-8227-8C1F474E4983}"/>
              </a:ext>
            </a:extLst>
          </p:cNvPr>
          <p:cNvPicPr>
            <a:picLocks noChangeAspect="1"/>
          </p:cNvPicPr>
          <p:nvPr/>
        </p:nvPicPr>
        <p:blipFill>
          <a:blip r:embed="rId8">
            <a:clrChange>
              <a:clrFrom>
                <a:srgbClr val="FEFEFE"/>
              </a:clrFrom>
              <a:clrTo>
                <a:srgbClr val="FEFEFE">
                  <a:alpha val="0"/>
                </a:srgbClr>
              </a:clrTo>
            </a:clrChange>
          </a:blip>
          <a:srcRect/>
          <a:stretch/>
        </p:blipFill>
        <p:spPr>
          <a:xfrm>
            <a:off x="3042781" y="3022122"/>
            <a:ext cx="8314650" cy="5133993"/>
          </a:xfrm>
          <a:prstGeom prst="rect">
            <a:avLst/>
          </a:prstGeom>
        </p:spPr>
      </p:pic>
      <p:sp>
        <p:nvSpPr>
          <p:cNvPr id="22" name="ZoneTexte 21">
            <a:extLst>
              <a:ext uri="{FF2B5EF4-FFF2-40B4-BE49-F238E27FC236}">
                <a16:creationId xmlns:a16="http://schemas.microsoft.com/office/drawing/2014/main" id="{B94DD077-0CE3-6C4B-A1F6-E6785945611D}"/>
              </a:ext>
            </a:extLst>
          </p:cNvPr>
          <p:cNvSpPr txBox="1"/>
          <p:nvPr/>
        </p:nvSpPr>
        <p:spPr>
          <a:xfrm>
            <a:off x="3308986" y="1374422"/>
            <a:ext cx="8048935" cy="830997"/>
          </a:xfrm>
          <a:prstGeom prst="rect">
            <a:avLst/>
          </a:prstGeom>
          <a:noFill/>
        </p:spPr>
        <p:txBody>
          <a:bodyPr wrap="none" rtlCol="0">
            <a:spAutoFit/>
          </a:bodyPr>
          <a:lstStyle/>
          <a:p>
            <a:r>
              <a:rPr lang="fr-FR" sz="4800" b="1" dirty="0">
                <a:solidFill>
                  <a:srgbClr val="2A2A2A"/>
                </a:solidFill>
                <a:latin typeface="Avenir Next" panose="020B0503020202020204" pitchFamily="34" charset="0"/>
              </a:rPr>
              <a:t>FORMATION NUMERIQUE</a:t>
            </a:r>
          </a:p>
        </p:txBody>
      </p:sp>
      <p:sp>
        <p:nvSpPr>
          <p:cNvPr id="23" name="ZoneTexte 22">
            <a:hlinkClick r:id="" action="ppaction://noaction"/>
            <a:extLst>
              <a:ext uri="{FF2B5EF4-FFF2-40B4-BE49-F238E27FC236}">
                <a16:creationId xmlns:a16="http://schemas.microsoft.com/office/drawing/2014/main" id="{D52C05AB-D644-5245-BC7C-9D32FB58C65D}"/>
              </a:ext>
            </a:extLst>
          </p:cNvPr>
          <p:cNvSpPr txBox="1"/>
          <p:nvPr/>
        </p:nvSpPr>
        <p:spPr>
          <a:xfrm>
            <a:off x="6287333" y="2180665"/>
            <a:ext cx="2092239" cy="461665"/>
          </a:xfrm>
          <a:prstGeom prst="rect">
            <a:avLst/>
          </a:prstGeom>
          <a:noFill/>
        </p:spPr>
        <p:txBody>
          <a:bodyPr wrap="none" rtlCol="0">
            <a:spAutoFit/>
          </a:bodyPr>
          <a:lstStyle/>
          <a:p>
            <a:r>
              <a:rPr lang="fr-FR" sz="2400" b="1" dirty="0">
                <a:solidFill>
                  <a:srgbClr val="2A2A2A"/>
                </a:solidFill>
                <a:latin typeface="Avenir Next" panose="020B0503020202020204" pitchFamily="34" charset="0"/>
              </a:rPr>
              <a:t>22 juin 2021</a:t>
            </a:r>
          </a:p>
        </p:txBody>
      </p:sp>
      <p:grpSp>
        <p:nvGrpSpPr>
          <p:cNvPr id="24" name="Groupe 23">
            <a:extLst>
              <a:ext uri="{FF2B5EF4-FFF2-40B4-BE49-F238E27FC236}">
                <a16:creationId xmlns:a16="http://schemas.microsoft.com/office/drawing/2014/main" id="{64C1F476-CCA9-0846-9337-02AF263D823D}"/>
              </a:ext>
            </a:extLst>
          </p:cNvPr>
          <p:cNvGrpSpPr/>
          <p:nvPr/>
        </p:nvGrpSpPr>
        <p:grpSpPr>
          <a:xfrm>
            <a:off x="0" y="8833389"/>
            <a:ext cx="14400214" cy="2146693"/>
            <a:chOff x="0" y="211"/>
            <a:chExt cx="7698740" cy="1022660"/>
          </a:xfrm>
        </p:grpSpPr>
        <p:sp>
          <p:nvSpPr>
            <p:cNvPr id="25" name="Rectangle 24">
              <a:extLst>
                <a:ext uri="{FF2B5EF4-FFF2-40B4-BE49-F238E27FC236}">
                  <a16:creationId xmlns:a16="http://schemas.microsoft.com/office/drawing/2014/main" id="{D22E2B92-CE4D-E64E-A369-1DC05F5B3B03}"/>
                </a:ext>
              </a:extLst>
            </p:cNvPr>
            <p:cNvSpPr/>
            <p:nvPr/>
          </p:nvSpPr>
          <p:spPr>
            <a:xfrm>
              <a:off x="0" y="266409"/>
              <a:ext cx="7698740" cy="685373"/>
            </a:xfrm>
            <a:prstGeom prst="rect">
              <a:avLst/>
            </a:prstGeom>
            <a:solidFill>
              <a:srgbClr val="57575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Zone de texte 98">
              <a:extLst>
                <a:ext uri="{FF2B5EF4-FFF2-40B4-BE49-F238E27FC236}">
                  <a16:creationId xmlns:a16="http://schemas.microsoft.com/office/drawing/2014/main" id="{3D2A044F-FC0E-A046-A231-FF162342523B}"/>
                </a:ext>
              </a:extLst>
            </p:cNvPr>
            <p:cNvSpPr txBox="1"/>
            <p:nvPr/>
          </p:nvSpPr>
          <p:spPr>
            <a:xfrm>
              <a:off x="959504" y="211"/>
              <a:ext cx="5816009" cy="1022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3600" spc="100" dirty="0">
                  <a:solidFill>
                    <a:srgbClr val="000000"/>
                  </a:solidFill>
                  <a:effectLst/>
                  <a:latin typeface="Avenir Next" panose="020B0503020202020204" pitchFamily="34" charset="0"/>
                  <a:ea typeface="Times New Roman" panose="02020603050405020304" pitchFamily="18" charset="0"/>
                  <a:cs typeface="Times New Roman (Corps CS)"/>
                </a:rPr>
                <a:t>Groupe Numérique EPS – Académie de Lyon</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050" u="none" strike="noStrike" spc="100" dirty="0">
                  <a:solidFill>
                    <a:srgbClr val="575757"/>
                  </a:solidFill>
                  <a:effectLst/>
                  <a:latin typeface="Avenir Next" panose="020B0503020202020204" pitchFamily="34" charset="0"/>
                  <a:ea typeface="Times New Roman" panose="02020603050405020304" pitchFamily="18" charset="0"/>
                  <a:cs typeface="Times New Roman (Corps CS)"/>
                </a:rPr>
                <a:t> </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Philippe BOUZONNET – </a:t>
              </a: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Gérald</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BACHELET - Yannick BUSTOS</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Mickaël</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DA COSTA – Pierre DRIVOT – </a:t>
              </a: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Ludovic</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GUYARD</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IA-IPR : Marc ESTEVENY</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Image 15">
            <a:extLst>
              <a:ext uri="{FF2B5EF4-FFF2-40B4-BE49-F238E27FC236}">
                <a16:creationId xmlns:a16="http://schemas.microsoft.com/office/drawing/2014/main" id="{66DAE695-2BF6-2D4F-B906-78F7D8EE42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745" y="9393490"/>
            <a:ext cx="2136870" cy="1438685"/>
          </a:xfrm>
          <a:prstGeom prst="rect">
            <a:avLst/>
          </a:prstGeom>
        </p:spPr>
      </p:pic>
      <p:pic>
        <p:nvPicPr>
          <p:cNvPr id="27" name="Image 26">
            <a:extLst>
              <a:ext uri="{FF2B5EF4-FFF2-40B4-BE49-F238E27FC236}">
                <a16:creationId xmlns:a16="http://schemas.microsoft.com/office/drawing/2014/main" id="{1BBC44D0-7FFF-7744-8701-2B0B2CC95ECA}"/>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2878241" y="9526503"/>
            <a:ext cx="1172818" cy="1170022"/>
          </a:xfrm>
          <a:prstGeom prst="rect">
            <a:avLst/>
          </a:prstGeom>
        </p:spPr>
      </p:pic>
      <p:pic>
        <p:nvPicPr>
          <p:cNvPr id="29" name="Image 28">
            <a:extLst>
              <a:ext uri="{FF2B5EF4-FFF2-40B4-BE49-F238E27FC236}">
                <a16:creationId xmlns:a16="http://schemas.microsoft.com/office/drawing/2014/main" id="{9F821D91-D19F-AD42-BC68-35B1017977C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30419" y="2643648"/>
            <a:ext cx="8227012" cy="6031387"/>
          </a:xfrm>
          <a:prstGeom prst="rect">
            <a:avLst/>
          </a:prstGeom>
        </p:spPr>
      </p:pic>
      <p:sp>
        <p:nvSpPr>
          <p:cNvPr id="28" name="Rectangle 27">
            <a:hlinkClick r:id="rId12" action="ppaction://hlinksldjump"/>
            <a:extLst>
              <a:ext uri="{FF2B5EF4-FFF2-40B4-BE49-F238E27FC236}">
                <a16:creationId xmlns:a16="http://schemas.microsoft.com/office/drawing/2014/main" id="{C2CB67C5-5B07-3F4E-94D9-4C3D16472BF3}"/>
              </a:ext>
            </a:extLst>
          </p:cNvPr>
          <p:cNvSpPr/>
          <p:nvPr/>
        </p:nvSpPr>
        <p:spPr>
          <a:xfrm>
            <a:off x="8837431" y="9660"/>
            <a:ext cx="2520000" cy="1080000"/>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B6E4C9"/>
                </a:solidFill>
                <a:effectLst/>
                <a:uLnTx/>
                <a:uFillTx/>
                <a:latin typeface="Avenir Next" panose="020B0503020202020204" pitchFamily="34" charset="0"/>
                <a:ea typeface="Calibri" panose="020F0502020204030204" pitchFamily="34" charset="0"/>
                <a:cs typeface="Arial" panose="020B0604020202020204" pitchFamily="34" charset="0"/>
              </a:rPr>
              <a:t>Les fiches APSA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B6E4C9"/>
                </a:solidFill>
                <a:effectLst/>
                <a:uLnTx/>
                <a:uFillTx/>
                <a:latin typeface="Avenir Next" panose="020B0503020202020204" pitchFamily="34" charset="0"/>
                <a:ea typeface="Calibri" panose="020F0502020204030204" pitchFamily="34" charset="0"/>
                <a:cs typeface="Arial" panose="020B0604020202020204" pitchFamily="34" charset="0"/>
              </a:rPr>
              <a:t>&amp; numérique</a:t>
            </a:r>
            <a:endParaRPr kumimoji="0" lang="fr-FR" sz="2000" i="0" u="none" strike="noStrike" kern="0" cap="none" spc="0" normalizeH="0" baseline="0" noProof="0" dirty="0">
              <a:ln>
                <a:noFill/>
              </a:ln>
              <a:solidFill>
                <a:srgbClr val="B6E4C9"/>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4" name="Ellipse 3">
            <a:hlinkClick r:id="rId13" action="ppaction://hlinksldjump"/>
            <a:extLst>
              <a:ext uri="{FF2B5EF4-FFF2-40B4-BE49-F238E27FC236}">
                <a16:creationId xmlns:a16="http://schemas.microsoft.com/office/drawing/2014/main" id="{5388E785-51AD-BA4B-9842-73D02654107F}"/>
              </a:ext>
            </a:extLst>
          </p:cNvPr>
          <p:cNvSpPr/>
          <p:nvPr/>
        </p:nvSpPr>
        <p:spPr>
          <a:xfrm>
            <a:off x="329286" y="1390314"/>
            <a:ext cx="1800262" cy="1800000"/>
          </a:xfrm>
          <a:prstGeom prst="ellips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lumMod val="85000"/>
                  </a:schemeClr>
                </a:solidFill>
              </a:rPr>
              <a:t>Le mot de l’IPR</a:t>
            </a:r>
          </a:p>
        </p:txBody>
      </p:sp>
    </p:spTree>
    <p:extLst>
      <p:ext uri="{BB962C8B-B14F-4D97-AF65-F5344CB8AC3E}">
        <p14:creationId xmlns:p14="http://schemas.microsoft.com/office/powerpoint/2010/main" val="161741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 action="ppaction://noaction"/>
            <a:extLst>
              <a:ext uri="{FF2B5EF4-FFF2-40B4-BE49-F238E27FC236}">
                <a16:creationId xmlns:a16="http://schemas.microsoft.com/office/drawing/2014/main" id="{06BF3567-5341-9D42-8882-F670C6DECDAB}"/>
              </a:ext>
            </a:extLst>
          </p:cNvPr>
          <p:cNvSpPr/>
          <p:nvPr/>
        </p:nvSpPr>
        <p:spPr>
          <a:xfrm>
            <a:off x="261627" y="1305360"/>
            <a:ext cx="13703755" cy="921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900" b="1" i="1" dirty="0">
              <a:solidFill>
                <a:srgbClr val="FF0000"/>
              </a:solidFill>
              <a:latin typeface="Avenir Next" panose="020B0503020202020204" pitchFamily="34" charset="0"/>
            </a:endParaRPr>
          </a:p>
          <a:p>
            <a:r>
              <a:rPr lang="fr-FR" sz="3200"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a:t>
            </a:r>
            <a:r>
              <a:rPr lang="fr-FR" sz="2400" b="1" i="1" dirty="0">
                <a:solidFill>
                  <a:schemeClr val="tx1"/>
                </a:solidFill>
                <a:latin typeface="Avenir Next" panose="020B0503020202020204" pitchFamily="34" charset="0"/>
                <a:sym typeface="Wingdings" panose="05000000000000000000" pitchFamily="2" charset="2"/>
                <a:hlinkClick r:id="rId3"/>
              </a:rPr>
              <a:t>SITE EPS LYON</a:t>
            </a:r>
            <a:endParaRPr lang="fr-FR" sz="2400" b="1" i="1" dirty="0">
              <a:solidFill>
                <a:schemeClr val="tx1"/>
              </a:solidFill>
              <a:latin typeface="Avenir Next" panose="020B0503020202020204" pitchFamily="34" charset="0"/>
              <a:sym typeface="Wingdings" panose="05000000000000000000" pitchFamily="2" charset="2"/>
            </a:endParaRPr>
          </a:p>
          <a:p>
            <a:r>
              <a:rPr lang="fr-FR" sz="2400" dirty="0">
                <a:solidFill>
                  <a:schemeClr val="tx1"/>
                </a:solidFill>
                <a:latin typeface="Avenir Next" panose="020B0503020202020204" pitchFamily="34" charset="0"/>
                <a:sym typeface="Wingdings" panose="05000000000000000000" pitchFamily="2" charset="2"/>
              </a:rPr>
              <a:t>		 </a:t>
            </a:r>
            <a:r>
              <a:rPr lang="fr-FR" sz="2400" dirty="0">
                <a:solidFill>
                  <a:schemeClr val="tx1"/>
                </a:solidFill>
                <a:latin typeface="Avenir Next" panose="020B0503020202020204" pitchFamily="34" charset="0"/>
                <a:sym typeface="Wingdings" panose="05000000000000000000" pitchFamily="2" charset="2"/>
                <a:hlinkClick r:id="rId3"/>
              </a:rPr>
              <a:t>http://eps.enseigne.ac-lyon.fr/spip/</a:t>
            </a:r>
            <a:endParaRPr lang="fr-FR" sz="2400" dirty="0">
              <a:solidFill>
                <a:schemeClr val="tx1"/>
              </a:solidFill>
              <a:latin typeface="Avenir Next" panose="020B0503020202020204" pitchFamily="34" charset="0"/>
              <a:sym typeface="Wingdings" panose="05000000000000000000" pitchFamily="2" charset="2"/>
            </a:endParaRPr>
          </a:p>
          <a:p>
            <a:endParaRPr lang="fr-FR" sz="1200" b="1" i="1" dirty="0">
              <a:solidFill>
                <a:schemeClr val="tx1"/>
              </a:solidFill>
              <a:latin typeface="Avenir Next" panose="020B0503020202020204" pitchFamily="34" charset="0"/>
              <a:sym typeface="Wingdings" panose="05000000000000000000" pitchFamily="2" charset="2"/>
            </a:endParaRPr>
          </a:p>
          <a:p>
            <a:r>
              <a:rPr lang="fr-FR" sz="3200"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a:t>
            </a:r>
            <a:r>
              <a:rPr lang="fr-FR" sz="2400" b="1" i="1" dirty="0">
                <a:solidFill>
                  <a:schemeClr val="tx1"/>
                </a:solidFill>
                <a:latin typeface="Avenir Next" panose="020B0503020202020204" pitchFamily="34" charset="0"/>
                <a:sym typeface="Wingdings" panose="05000000000000000000" pitchFamily="2" charset="2"/>
                <a:hlinkClick r:id="rId4"/>
              </a:rPr>
              <a:t>PEERTUBE EPS LYON</a:t>
            </a:r>
            <a:r>
              <a:rPr lang="fr-FR" sz="2400" b="1" i="1" dirty="0">
                <a:solidFill>
                  <a:schemeClr val="tx1"/>
                </a:solidFill>
                <a:latin typeface="Avenir Next" panose="020B0503020202020204" pitchFamily="34" charset="0"/>
                <a:sym typeface="Wingdings" panose="05000000000000000000" pitchFamily="2" charset="2"/>
              </a:rPr>
              <a:t> </a:t>
            </a:r>
            <a:r>
              <a:rPr lang="fr-FR" sz="2400" b="1" i="1" u="sng" dirty="0">
                <a:solidFill>
                  <a:schemeClr val="tx1"/>
                </a:solidFill>
                <a:latin typeface="Avenir Next" panose="020B0503020202020204" pitchFamily="34" charset="0"/>
                <a:sym typeface="Wingdings" panose="05000000000000000000" pitchFamily="2" charset="2"/>
              </a:rPr>
              <a:t>Plateforme de streaming vidéo </a:t>
            </a:r>
            <a:r>
              <a:rPr lang="fr-FR" sz="2400" dirty="0">
                <a:solidFill>
                  <a:schemeClr val="tx1"/>
                </a:solidFill>
                <a:latin typeface="Avenir Next" panose="020B0503020202020204" pitchFamily="34" charset="0"/>
                <a:sym typeface="Wingdings" panose="05000000000000000000" pitchFamily="2" charset="2"/>
              </a:rPr>
              <a:t>: </a:t>
            </a:r>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a:t>
            </a:r>
          </a:p>
          <a:p>
            <a:r>
              <a:rPr lang="fr-FR" sz="2400" dirty="0">
                <a:solidFill>
                  <a:schemeClr val="tx1"/>
                </a:solidFill>
                <a:latin typeface="Avenir Next" panose="020B0503020202020204" pitchFamily="34" charset="0"/>
                <a:sym typeface="Wingdings" panose="05000000000000000000" pitchFamily="2" charset="2"/>
              </a:rPr>
              <a:t>		 </a:t>
            </a:r>
            <a:r>
              <a:rPr lang="fr-FR" sz="2400" dirty="0">
                <a:solidFill>
                  <a:schemeClr val="tx1"/>
                </a:solidFill>
                <a:latin typeface="Avenir Next" panose="020B0503020202020204" pitchFamily="34" charset="0"/>
                <a:sym typeface="Wingdings" panose="05000000000000000000" pitchFamily="2" charset="2"/>
                <a:hlinkClick r:id="rId4"/>
              </a:rPr>
              <a:t>https://tube.ac-lyon.fr/video-channels/ian_eps_channel/videos</a:t>
            </a:r>
            <a:endParaRPr lang="fr-FR" sz="2400" dirty="0">
              <a:solidFill>
                <a:schemeClr val="tx1"/>
              </a:solidFill>
              <a:latin typeface="Avenir Next" panose="020B0503020202020204" pitchFamily="34" charset="0"/>
              <a:sym typeface="Wingdings" panose="05000000000000000000" pitchFamily="2" charset="2"/>
            </a:endParaRPr>
          </a:p>
          <a:p>
            <a:endParaRPr lang="fr-FR" sz="1200" b="1" i="1" dirty="0">
              <a:solidFill>
                <a:schemeClr val="tx1"/>
              </a:solidFill>
              <a:latin typeface="Avenir Next" panose="020B0503020202020204" pitchFamily="34" charset="0"/>
              <a:sym typeface="Wingdings" panose="05000000000000000000" pitchFamily="2" charset="2"/>
            </a:endParaRPr>
          </a:p>
          <a:p>
            <a:r>
              <a:rPr lang="fr-FR" sz="3200"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a:t>
            </a:r>
            <a:r>
              <a:rPr lang="fr-FR" sz="2400" b="1" u="sng" dirty="0">
                <a:solidFill>
                  <a:srgbClr val="0033CC"/>
                </a:solidFill>
                <a:latin typeface="Avenir Next" panose="020B0503020202020204" pitchFamily="34" charset="0"/>
                <a:sym typeface="Wingdings" panose="05000000000000000000" pitchFamily="2" charset="2"/>
              </a:rPr>
              <a:t>TRIBU</a:t>
            </a:r>
            <a:r>
              <a:rPr lang="fr-FR" sz="2400" b="1" dirty="0">
                <a:solidFill>
                  <a:schemeClr val="tx1"/>
                </a:solidFill>
                <a:latin typeface="Avenir Next" panose="020B0503020202020204" pitchFamily="34" charset="0"/>
                <a:sym typeface="Wingdings" panose="05000000000000000000" pitchFamily="2" charset="2"/>
              </a:rPr>
              <a:t>: votre </a:t>
            </a:r>
            <a:r>
              <a:rPr lang="fr-FR" sz="2400" b="1" i="1" dirty="0">
                <a:solidFill>
                  <a:schemeClr val="tx1"/>
                </a:solidFill>
                <a:latin typeface="Avenir Next" panose="020B0503020202020204" pitchFamily="34" charset="0"/>
                <a:sym typeface="Wingdings" panose="05000000000000000000" pitchFamily="2" charset="2"/>
              </a:rPr>
              <a:t>espace collaboratif de travail  (suite bureautique intégrée) et de stockage</a:t>
            </a:r>
            <a:r>
              <a:rPr lang="fr-FR" sz="2400" b="1" dirty="0">
                <a:solidFill>
                  <a:schemeClr val="tx1"/>
                </a:solidFill>
                <a:latin typeface="Avenir Next" panose="020B0503020202020204" pitchFamily="34" charset="0"/>
                <a:sym typeface="Wingdings" panose="05000000000000000000" pitchFamily="2" charset="2"/>
              </a:rPr>
              <a:t> multi-format.</a:t>
            </a:r>
            <a:endParaRPr lang="fr-FR" sz="2400" b="1" i="1" dirty="0">
              <a:solidFill>
                <a:schemeClr val="tx1"/>
              </a:solidFill>
              <a:latin typeface="Avenir Next" panose="020B0503020202020204" pitchFamily="34" charset="0"/>
              <a:sym typeface="Wingdings" panose="05000000000000000000" pitchFamily="2" charset="2"/>
            </a:endParaRP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 lien d’accès:  </a:t>
            </a:r>
            <a:r>
              <a:rPr lang="fr-FR" sz="2400" dirty="0">
                <a:solidFill>
                  <a:schemeClr val="tx1"/>
                </a:solidFill>
                <a:latin typeface="Avenir Next" panose="020B0503020202020204" pitchFamily="34" charset="0"/>
                <a:sym typeface="Wingdings" panose="05000000000000000000" pitchFamily="2" charset="2"/>
                <a:hlinkClick r:id="rId5"/>
              </a:rPr>
              <a:t>https://tribu.phm.education.gouv.fr/</a:t>
            </a:r>
            <a:r>
              <a:rPr lang="fr-FR" sz="2400" dirty="0">
                <a:solidFill>
                  <a:schemeClr val="tx1"/>
                </a:solidFill>
                <a:latin typeface="Avenir Next" panose="020B0503020202020204" pitchFamily="34" charset="0"/>
                <a:sym typeface="Wingdings" panose="05000000000000000000" pitchFamily="2" charset="2"/>
              </a:rPr>
              <a:t> </a:t>
            </a: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 lien de fonctionnement: </a:t>
            </a:r>
            <a:r>
              <a:rPr lang="fr-FR" sz="2400" dirty="0">
                <a:solidFill>
                  <a:schemeClr val="tx1"/>
                </a:solidFill>
                <a:latin typeface="Avenir Next" panose="020B0503020202020204" pitchFamily="34" charset="0"/>
                <a:sym typeface="Wingdings" panose="05000000000000000000" pitchFamily="2" charset="2"/>
                <a:hlinkClick r:id="rId6"/>
              </a:rPr>
              <a:t>http://eps.enseigne.ac-lyon.fr/spip/spip.php?article1670</a:t>
            </a:r>
            <a:endParaRPr lang="fr-FR" sz="2400" dirty="0">
              <a:solidFill>
                <a:schemeClr val="tx1"/>
              </a:solidFill>
              <a:latin typeface="Avenir Next" panose="020B0503020202020204" pitchFamily="34" charset="0"/>
              <a:sym typeface="Wingdings" panose="05000000000000000000" pitchFamily="2" charset="2"/>
            </a:endParaRPr>
          </a:p>
          <a:p>
            <a:endParaRPr lang="fr-FR" sz="1200" b="1" i="1" dirty="0">
              <a:solidFill>
                <a:schemeClr val="tx1"/>
              </a:solidFill>
              <a:latin typeface="Avenir Next" panose="020B0503020202020204" pitchFamily="34" charset="0"/>
              <a:sym typeface="Wingdings" panose="05000000000000000000" pitchFamily="2" charset="2"/>
            </a:endParaRPr>
          </a:p>
          <a:p>
            <a:r>
              <a:rPr lang="fr-FR" sz="2400" dirty="0">
                <a:solidFill>
                  <a:schemeClr val="tx1"/>
                </a:solidFill>
                <a:latin typeface="Avenir Next" panose="020B0503020202020204" pitchFamily="34" charset="0"/>
                <a:sym typeface="Wingdings" panose="05000000000000000000" pitchFamily="2" charset="2"/>
              </a:rPr>
              <a:t>   </a:t>
            </a:r>
            <a:r>
              <a:rPr lang="fr-FR" sz="2400" b="1" u="sng" dirty="0">
                <a:solidFill>
                  <a:srgbClr val="0033CC"/>
                </a:solidFill>
                <a:latin typeface="Avenir Next" panose="020B0503020202020204" pitchFamily="34" charset="0"/>
                <a:sym typeface="Wingdings" panose="05000000000000000000" pitchFamily="2" charset="2"/>
              </a:rPr>
              <a:t>NEXT CLOUD</a:t>
            </a:r>
            <a:r>
              <a:rPr lang="fr-FR" sz="2400" b="1" dirty="0">
                <a:solidFill>
                  <a:schemeClr val="tx1"/>
                </a:solidFill>
                <a:latin typeface="Avenir Next" panose="020B0503020202020204" pitchFamily="34" charset="0"/>
                <a:sym typeface="Wingdings" panose="05000000000000000000" pitchFamily="2" charset="2"/>
              </a:rPr>
              <a:t>: votre </a:t>
            </a:r>
            <a:r>
              <a:rPr lang="fr-FR" sz="2400" b="1" i="1" dirty="0">
                <a:solidFill>
                  <a:schemeClr val="tx1"/>
                </a:solidFill>
                <a:latin typeface="Avenir Next" panose="020B0503020202020204" pitchFamily="34" charset="0"/>
                <a:sym typeface="Wingdings" panose="05000000000000000000" pitchFamily="2" charset="2"/>
              </a:rPr>
              <a:t>drive personnel professionnel (10Go), sécurisé et partageable</a:t>
            </a:r>
          </a:p>
          <a:p>
            <a:r>
              <a:rPr lang="fr-FR" sz="2400" b="1" i="1" dirty="0">
                <a:solidFill>
                  <a:schemeClr val="tx1"/>
                </a:solidFill>
                <a:latin typeface="Avenir Next" panose="020B0503020202020204" pitchFamily="34" charset="0"/>
              </a:rPr>
              <a:t>		</a:t>
            </a:r>
            <a:r>
              <a:rPr lang="fr-FR" sz="2400" dirty="0">
                <a:solidFill>
                  <a:schemeClr val="tx1"/>
                </a:solidFill>
                <a:latin typeface="Avenir Next" panose="020B0503020202020204" pitchFamily="34" charset="0"/>
                <a:sym typeface="Wingdings" panose="05000000000000000000" pitchFamily="2" charset="2"/>
              </a:rPr>
              <a:t> lien d’accès au travers de APPS EDUCATION: </a:t>
            </a:r>
            <a:r>
              <a:rPr lang="fr-FR" sz="2400" dirty="0">
                <a:solidFill>
                  <a:schemeClr val="tx1"/>
                </a:solidFill>
                <a:latin typeface="Avenir Next" panose="020B0503020202020204" pitchFamily="34" charset="0"/>
                <a:sym typeface="Wingdings" panose="05000000000000000000" pitchFamily="2" charset="2"/>
                <a:hlinkClick r:id="rId7"/>
              </a:rPr>
              <a:t>https://apps.education.fr/</a:t>
            </a:r>
            <a:endParaRPr lang="fr-FR" sz="2400" dirty="0">
              <a:solidFill>
                <a:schemeClr val="tx1"/>
              </a:solidFill>
              <a:latin typeface="Avenir Next" panose="020B0503020202020204" pitchFamily="34" charset="0"/>
              <a:sym typeface="Wingdings" panose="05000000000000000000" pitchFamily="2" charset="2"/>
            </a:endParaRP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 lien de fonctionnement: </a:t>
            </a:r>
            <a:r>
              <a:rPr lang="fr-FR" sz="2400" dirty="0">
                <a:solidFill>
                  <a:schemeClr val="tx1"/>
                </a:solidFill>
                <a:latin typeface="Avenir Next" panose="020B0503020202020204" pitchFamily="34" charset="0"/>
                <a:sym typeface="Wingdings" panose="05000000000000000000" pitchFamily="2" charset="2"/>
                <a:hlinkClick r:id="rId8"/>
              </a:rPr>
              <a:t>http://eps.enseigne.ac-lyon.fr/spip/spip.php?article1872</a:t>
            </a:r>
            <a:endParaRPr lang="fr-FR" sz="2400" dirty="0">
              <a:solidFill>
                <a:schemeClr val="tx1"/>
              </a:solidFill>
              <a:latin typeface="Avenir Next" panose="020B0503020202020204" pitchFamily="34" charset="0"/>
              <a:sym typeface="Wingdings" panose="05000000000000000000" pitchFamily="2" charset="2"/>
            </a:endParaRPr>
          </a:p>
          <a:p>
            <a:endParaRPr lang="fr-FR" sz="1200" b="1" i="1" dirty="0">
              <a:solidFill>
                <a:schemeClr val="tx1"/>
              </a:solidFill>
              <a:latin typeface="Avenir Next" panose="020B0503020202020204" pitchFamily="34" charset="0"/>
            </a:endParaRPr>
          </a:p>
          <a:p>
            <a:r>
              <a:rPr lang="fr-FR" sz="2400" dirty="0">
                <a:solidFill>
                  <a:schemeClr val="tx1"/>
                </a:solidFill>
                <a:latin typeface="Avenir Next" panose="020B0503020202020204" pitchFamily="34" charset="0"/>
                <a:sym typeface="Wingdings" panose="05000000000000000000" pitchFamily="2" charset="2"/>
              </a:rPr>
              <a:t>   </a:t>
            </a:r>
            <a:r>
              <a:rPr lang="fr-FR" sz="2400" b="1" u="sng" dirty="0">
                <a:solidFill>
                  <a:srgbClr val="0033CC"/>
                </a:solidFill>
                <a:latin typeface="Avenir Next" panose="020B0503020202020204" pitchFamily="34" charset="0"/>
                <a:sym typeface="Wingdings" panose="05000000000000000000" pitchFamily="2" charset="2"/>
              </a:rPr>
              <a:t>FILE SENDER</a:t>
            </a:r>
            <a:r>
              <a:rPr lang="fr-FR" sz="2400" b="1" dirty="0">
                <a:solidFill>
                  <a:schemeClr val="tx1"/>
                </a:solidFill>
                <a:latin typeface="Avenir Next" panose="020B0503020202020204" pitchFamily="34" charset="0"/>
                <a:sym typeface="Wingdings" panose="05000000000000000000" pitchFamily="2" charset="2"/>
              </a:rPr>
              <a:t>: pour échanger ou récupérer des fichiers volumineux</a:t>
            </a: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lien d’accès:  </a:t>
            </a:r>
            <a:r>
              <a:rPr lang="fr-FR" sz="2400" dirty="0">
                <a:solidFill>
                  <a:schemeClr val="tx1"/>
                </a:solidFill>
                <a:latin typeface="Avenir Next" panose="020B0503020202020204" pitchFamily="34" charset="0"/>
                <a:sym typeface="Wingdings" panose="05000000000000000000" pitchFamily="2" charset="2"/>
                <a:hlinkClick r:id="rId9"/>
              </a:rPr>
              <a:t>https://filesender.renater.fr/</a:t>
            </a:r>
            <a:r>
              <a:rPr lang="fr-FR" sz="2400" dirty="0">
                <a:solidFill>
                  <a:schemeClr val="tx1"/>
                </a:solidFill>
                <a:latin typeface="Avenir Next" panose="020B0503020202020204" pitchFamily="34" charset="0"/>
                <a:sym typeface="Wingdings" panose="05000000000000000000" pitchFamily="2" charset="2"/>
              </a:rPr>
              <a:t> ou par votre portail intranet IDEAL</a:t>
            </a: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 lien de fonctionnement: </a:t>
            </a:r>
            <a:r>
              <a:rPr lang="fr-FR" sz="2400" dirty="0">
                <a:solidFill>
                  <a:schemeClr val="tx1"/>
                </a:solidFill>
                <a:latin typeface="Avenir Next" panose="020B0503020202020204" pitchFamily="34" charset="0"/>
                <a:sym typeface="Wingdings" panose="05000000000000000000" pitchFamily="2" charset="2"/>
                <a:hlinkClick r:id="rId10"/>
              </a:rPr>
              <a:t>http://eps.enseigne.ac-lyon.fr/spip/spip.php?article1846</a:t>
            </a:r>
            <a:endParaRPr lang="fr-FR" sz="2400" dirty="0">
              <a:solidFill>
                <a:schemeClr val="tx1"/>
              </a:solidFill>
              <a:latin typeface="Avenir Next" panose="020B0503020202020204" pitchFamily="34" charset="0"/>
              <a:sym typeface="Wingdings" panose="05000000000000000000" pitchFamily="2" charset="2"/>
            </a:endParaRPr>
          </a:p>
          <a:p>
            <a:endParaRPr lang="fr-FR" sz="1200" dirty="0">
              <a:solidFill>
                <a:schemeClr val="tx1"/>
              </a:solidFill>
              <a:latin typeface="Avenir Next" panose="020B0503020202020204" pitchFamily="34" charset="0"/>
              <a:sym typeface="Wingdings" panose="05000000000000000000" pitchFamily="2" charset="2"/>
            </a:endParaRPr>
          </a:p>
          <a:p>
            <a:pPr marL="457200" indent="-457200">
              <a:buFont typeface="Wingdings" panose="05000000000000000000" pitchFamily="2" charset="2"/>
              <a:buChar char="Ø"/>
            </a:pPr>
            <a:r>
              <a:rPr lang="fr-FR" sz="2400" b="1" dirty="0">
                <a:solidFill>
                  <a:schemeClr val="tx1"/>
                </a:solidFill>
                <a:latin typeface="Avenir Next" panose="020B0503020202020204" pitchFamily="34" charset="0"/>
                <a:sym typeface="Wingdings" panose="05000000000000000000" pitchFamily="2" charset="2"/>
              </a:rPr>
              <a:t>BONUS</a:t>
            </a:r>
            <a:r>
              <a:rPr lang="fr-FR" sz="2400" dirty="0">
                <a:solidFill>
                  <a:schemeClr val="tx1"/>
                </a:solidFill>
                <a:latin typeface="Avenir Next" panose="020B0503020202020204" pitchFamily="34" charset="0"/>
                <a:sym typeface="Wingdings" panose="05000000000000000000" pitchFamily="2" charset="2"/>
              </a:rPr>
              <a:t> = </a:t>
            </a:r>
            <a:r>
              <a:rPr lang="fr-FR" sz="2400" b="1" u="sng" dirty="0">
                <a:solidFill>
                  <a:srgbClr val="0033CC"/>
                </a:solidFill>
                <a:latin typeface="Avenir Next" panose="020B0503020202020204" pitchFamily="34" charset="0"/>
                <a:sym typeface="Wingdings" panose="05000000000000000000" pitchFamily="2" charset="2"/>
              </a:rPr>
              <a:t>TCHAP</a:t>
            </a:r>
            <a:r>
              <a:rPr lang="fr-FR" sz="2400" dirty="0">
                <a:solidFill>
                  <a:schemeClr val="tx1"/>
                </a:solidFill>
                <a:latin typeface="Avenir Next" panose="020B0503020202020204" pitchFamily="34" charset="0"/>
                <a:sym typeface="Wingdings" panose="05000000000000000000" pitchFamily="2" charset="2"/>
              </a:rPr>
              <a:t>: </a:t>
            </a:r>
            <a:r>
              <a:rPr lang="fr-FR" sz="2400" b="1" dirty="0">
                <a:solidFill>
                  <a:schemeClr val="tx1"/>
                </a:solidFill>
                <a:latin typeface="Avenir Next" panose="020B0503020202020204" pitchFamily="34" charset="0"/>
                <a:sym typeface="Wingdings" panose="05000000000000000000" pitchFamily="2" charset="2"/>
              </a:rPr>
              <a:t>outil professionnel de messagerie instantanée</a:t>
            </a:r>
          </a:p>
          <a:p>
            <a:r>
              <a:rPr lang="fr-FR" sz="2400" b="1" i="1" dirty="0">
                <a:solidFill>
                  <a:schemeClr val="tx1"/>
                </a:solidFill>
                <a:latin typeface="Avenir Next" panose="020B0503020202020204" pitchFamily="34" charset="0"/>
                <a:sym typeface="Wingdings" panose="05000000000000000000" pitchFamily="2" charset="2"/>
              </a:rPr>
              <a:t>		</a:t>
            </a:r>
            <a:r>
              <a:rPr lang="fr-FR" sz="2400" dirty="0">
                <a:solidFill>
                  <a:schemeClr val="tx1"/>
                </a:solidFill>
                <a:latin typeface="Avenir Next" panose="020B0503020202020204" pitchFamily="34" charset="0"/>
                <a:sym typeface="Wingdings" panose="05000000000000000000" pitchFamily="2" charset="2"/>
              </a:rPr>
              <a:t>  lien d’accès: </a:t>
            </a:r>
            <a:r>
              <a:rPr lang="fr-FR" sz="2400" dirty="0">
                <a:solidFill>
                  <a:schemeClr val="tx1"/>
                </a:solidFill>
                <a:latin typeface="Avenir Next" panose="020B0503020202020204" pitchFamily="34" charset="0"/>
                <a:sym typeface="Wingdings" panose="05000000000000000000" pitchFamily="2" charset="2"/>
                <a:hlinkClick r:id="rId11"/>
              </a:rPr>
              <a:t>https://www.tchap.gouv.fr/#/welcome</a:t>
            </a:r>
            <a:endParaRPr lang="fr-FR" sz="2400" dirty="0">
              <a:solidFill>
                <a:schemeClr val="tx1"/>
              </a:solidFill>
              <a:latin typeface="Avenir Next" panose="020B0503020202020204" pitchFamily="34" charset="0"/>
              <a:sym typeface="Wingdings" panose="05000000000000000000" pitchFamily="2" charset="2"/>
            </a:endParaRPr>
          </a:p>
          <a:p>
            <a:endParaRPr lang="fr-FR" sz="2400" b="1" i="1" dirty="0">
              <a:solidFill>
                <a:schemeClr val="tx1"/>
              </a:solidFill>
              <a:latin typeface="Avenir Next" panose="020B0503020202020204" pitchFamily="34" charset="0"/>
              <a:sym typeface="Wingdings" panose="05000000000000000000" pitchFamily="2" charset="2"/>
            </a:endParaRPr>
          </a:p>
          <a:p>
            <a:r>
              <a:rPr lang="fr-FR" sz="2400" dirty="0">
                <a:solidFill>
                  <a:schemeClr val="tx1"/>
                </a:solidFill>
                <a:latin typeface="Avenir Next" panose="020B0503020202020204" pitchFamily="34" charset="0"/>
                <a:sym typeface="Wingdings" panose="05000000000000000000" pitchFamily="2" charset="2"/>
              </a:rPr>
              <a:t></a:t>
            </a:r>
            <a:endParaRPr lang="fr-FR" sz="2400" b="1" i="1" dirty="0">
              <a:solidFill>
                <a:schemeClr val="tx1"/>
              </a:solidFill>
              <a:latin typeface="Avenir Next" panose="020B0503020202020204" pitchFamily="34" charset="0"/>
              <a:sym typeface="Wingdings" panose="05000000000000000000" pitchFamily="2" charset="2"/>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Les outils académiques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12"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13"/>
          <a:srcRect/>
          <a:stretch/>
        </p:blipFill>
        <p:spPr>
          <a:xfrm>
            <a:off x="329286" y="238560"/>
            <a:ext cx="615891" cy="561146"/>
          </a:xfrm>
          <a:prstGeom prst="rect">
            <a:avLst/>
          </a:prstGeom>
        </p:spPr>
      </p:pic>
      <p:sp>
        <p:nvSpPr>
          <p:cNvPr id="17" name="Rectangle 16">
            <a:hlinkClick r:id="" action="ppaction://noaction"/>
            <a:extLst>
              <a:ext uri="{FF2B5EF4-FFF2-40B4-BE49-F238E27FC236}">
                <a16:creationId xmlns:a16="http://schemas.microsoft.com/office/drawing/2014/main" id="{2C280249-EEA9-9F43-BC90-E3D21A244666}"/>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tous les liens pour s’approprier les outils académiques proposés</a:t>
            </a:r>
          </a:p>
        </p:txBody>
      </p:sp>
      <p:sp>
        <p:nvSpPr>
          <p:cNvPr id="19" name="Triangle 18">
            <a:extLst>
              <a:ext uri="{FF2B5EF4-FFF2-40B4-BE49-F238E27FC236}">
                <a16:creationId xmlns:a16="http://schemas.microsoft.com/office/drawing/2014/main" id="{FAB0A3F5-47B7-A946-8A71-35032772DF1E}"/>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FBC3E6BA-CEA7-F84C-B56F-A0DF3C49D244}"/>
              </a:ext>
            </a:extLst>
          </p:cNvPr>
          <p:cNvPicPr>
            <a:picLocks noChangeAspect="1"/>
          </p:cNvPicPr>
          <p:nvPr/>
        </p:nvPicPr>
        <p:blipFill>
          <a:blip r:embed="rId14"/>
          <a:stretch>
            <a:fillRect/>
          </a:stretch>
        </p:blipFill>
        <p:spPr>
          <a:xfrm>
            <a:off x="809826" y="9580101"/>
            <a:ext cx="3232785" cy="759426"/>
          </a:xfrm>
          <a:prstGeom prst="rect">
            <a:avLst/>
          </a:prstGeom>
        </p:spPr>
      </p:pic>
      <p:sp>
        <p:nvSpPr>
          <p:cNvPr id="25" name="Rectangle 24">
            <a:hlinkClick r:id="" action="ppaction://noaction"/>
            <a:extLst>
              <a:ext uri="{FF2B5EF4-FFF2-40B4-BE49-F238E27FC236}">
                <a16:creationId xmlns:a16="http://schemas.microsoft.com/office/drawing/2014/main" id="{06BF3567-5341-9D42-8882-F670C6DECDAB}"/>
              </a:ext>
            </a:extLst>
          </p:cNvPr>
          <p:cNvSpPr/>
          <p:nvPr/>
        </p:nvSpPr>
        <p:spPr>
          <a:xfrm>
            <a:off x="4042611" y="9539659"/>
            <a:ext cx="9307546" cy="975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Les parcours du groupe numérique (usages </a:t>
            </a:r>
            <a:r>
              <a:rPr lang="fr-FR" sz="2400" dirty="0" err="1">
                <a:solidFill>
                  <a:srgbClr val="2A2A2A"/>
                </a:solidFill>
                <a:latin typeface="Avenir Next" panose="020B0503020202020204" pitchFamily="34" charset="0"/>
              </a:rPr>
              <a:t>d’excel</a:t>
            </a:r>
            <a:r>
              <a:rPr lang="fr-FR" sz="2400" dirty="0">
                <a:solidFill>
                  <a:srgbClr val="2A2A2A"/>
                </a:solidFill>
                <a:latin typeface="Avenir Next" panose="020B0503020202020204" pitchFamily="34" charset="0"/>
              </a:rPr>
              <a:t>, outils nomades, acrosport et numérique)</a:t>
            </a:r>
          </a:p>
        </p:txBody>
      </p:sp>
    </p:spTree>
    <p:extLst>
      <p:ext uri="{BB962C8B-B14F-4D97-AF65-F5344CB8AC3E}">
        <p14:creationId xmlns:p14="http://schemas.microsoft.com/office/powerpoint/2010/main" val="110577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Les outils académiques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17" name="Rectangle 16">
            <a:hlinkClick r:id="" action="ppaction://noaction"/>
            <a:extLst>
              <a:ext uri="{FF2B5EF4-FFF2-40B4-BE49-F238E27FC236}">
                <a16:creationId xmlns:a16="http://schemas.microsoft.com/office/drawing/2014/main" id="{2C280249-EEA9-9F43-BC90-E3D21A244666}"/>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dirty="0">
                <a:solidFill>
                  <a:schemeClr val="tx1"/>
                </a:solidFill>
                <a:latin typeface="Avenir Next" panose="020B0503020202020204" pitchFamily="34" charset="0"/>
              </a:rPr>
              <a:t>EPS – CHAMP D’APPRENTISSAGE – APSA – NUMERIQUE</a:t>
            </a:r>
            <a:r>
              <a:rPr lang="fr-FR" sz="3200" b="1" dirty="0">
                <a:solidFill>
                  <a:schemeClr val="tx1"/>
                </a:solidFill>
                <a:latin typeface="Avenir Next" panose="020B0503020202020204" pitchFamily="34" charset="0"/>
              </a:rPr>
              <a:t>: </a:t>
            </a:r>
          </a:p>
          <a:p>
            <a:pPr algn="ctr"/>
            <a:r>
              <a:rPr lang="fr-FR" sz="3200" b="1" dirty="0">
                <a:solidFill>
                  <a:schemeClr val="tx1"/>
                </a:solidFill>
                <a:latin typeface="Avenir Next" panose="020B0503020202020204" pitchFamily="34" charset="0"/>
              </a:rPr>
              <a:t>PREAMBULE AUX ACTIONS</a:t>
            </a:r>
          </a:p>
        </p:txBody>
      </p:sp>
      <p:sp>
        <p:nvSpPr>
          <p:cNvPr id="19" name="Triangle 18">
            <a:extLst>
              <a:ext uri="{FF2B5EF4-FFF2-40B4-BE49-F238E27FC236}">
                <a16:creationId xmlns:a16="http://schemas.microsoft.com/office/drawing/2014/main" id="{FAB0A3F5-47B7-A946-8A71-35032772DF1E}"/>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hlinkClick r:id="" action="ppaction://noaction"/>
            <a:extLst>
              <a:ext uri="{FF2B5EF4-FFF2-40B4-BE49-F238E27FC236}">
                <a16:creationId xmlns:a16="http://schemas.microsoft.com/office/drawing/2014/main" id="{06BF3567-5341-9D42-8882-F670C6DECDAB}"/>
              </a:ext>
            </a:extLst>
          </p:cNvPr>
          <p:cNvSpPr/>
          <p:nvPr/>
        </p:nvSpPr>
        <p:spPr>
          <a:xfrm>
            <a:off x="274595" y="932378"/>
            <a:ext cx="13915197" cy="3554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u="sng" dirty="0">
                <a:solidFill>
                  <a:srgbClr val="2A2A2A"/>
                </a:solidFill>
                <a:latin typeface="Avenir Next" panose="020B0503020202020204" pitchFamily="34" charset="0"/>
              </a:rPr>
              <a:t>Toute action de formation professionnelle continue se doit de répondre à une double problématique</a:t>
            </a:r>
            <a:r>
              <a:rPr lang="fr-FR" sz="2800" dirty="0">
                <a:solidFill>
                  <a:srgbClr val="2A2A2A"/>
                </a:solidFill>
                <a:latin typeface="Avenir Next" panose="020B0503020202020204" pitchFamily="34" charset="0"/>
              </a:rPr>
              <a:t>:</a:t>
            </a:r>
          </a:p>
          <a:p>
            <a:pPr algn="ctr"/>
            <a:endParaRPr lang="fr-FR" sz="900" dirty="0">
              <a:solidFill>
                <a:srgbClr val="2A2A2A"/>
              </a:solidFill>
              <a:latin typeface="Avenir Next" panose="020B0503020202020204" pitchFamily="34" charset="0"/>
            </a:endParaRPr>
          </a:p>
          <a:p>
            <a:pPr marL="342900" indent="-342900" algn="ctr">
              <a:buFontTx/>
              <a:buChar char="-"/>
            </a:pPr>
            <a:r>
              <a:rPr lang="fr-FR" sz="2800" b="1" i="1" dirty="0">
                <a:solidFill>
                  <a:srgbClr val="0000CC"/>
                </a:solidFill>
                <a:latin typeface="Avenir Next" panose="020B0503020202020204" pitchFamily="34" charset="0"/>
              </a:rPr>
              <a:t>Permettre à chaque enseignant de développer, d’enrichir, de mettre à jours ses savoirs et savoir-faire, reflet de son parcours de formation professionnel</a:t>
            </a:r>
          </a:p>
          <a:p>
            <a:pPr marL="342900" indent="-342900" algn="ctr">
              <a:buFontTx/>
              <a:buChar char="-"/>
            </a:pPr>
            <a:endParaRPr lang="fr-FR" sz="900" dirty="0">
              <a:solidFill>
                <a:srgbClr val="2A2A2A"/>
              </a:solidFill>
              <a:latin typeface="Avenir Next" panose="020B0503020202020204" pitchFamily="34" charset="0"/>
            </a:endParaRPr>
          </a:p>
          <a:p>
            <a:pPr algn="ctr"/>
            <a:r>
              <a:rPr lang="fr-FR" sz="2800" b="1" i="1" dirty="0">
                <a:solidFill>
                  <a:srgbClr val="FF0066"/>
                </a:solidFill>
                <a:latin typeface="Avenir Next" panose="020B0503020202020204" pitchFamily="34" charset="0"/>
              </a:rPr>
              <a:t>- Permettre à chaque élève de développer, d’enrichir ses compétences, reflet de son parcours de formation scolaire</a:t>
            </a:r>
          </a:p>
        </p:txBody>
      </p:sp>
      <p:sp>
        <p:nvSpPr>
          <p:cNvPr id="24" name="ZoneTexte 5"/>
          <p:cNvSpPr txBox="1">
            <a:spLocks noChangeArrowheads="1"/>
          </p:cNvSpPr>
          <p:nvPr/>
        </p:nvSpPr>
        <p:spPr bwMode="auto">
          <a:xfrm>
            <a:off x="274595" y="4344865"/>
            <a:ext cx="6915915" cy="461665"/>
          </a:xfrm>
          <a:prstGeom prst="rect">
            <a:avLst/>
          </a:prstGeom>
          <a:solidFill>
            <a:srgbClr val="FFC000"/>
          </a:solidFill>
          <a:ln w="57150">
            <a:solidFill>
              <a:srgbClr val="FF9933"/>
            </a:solidFill>
            <a:miter lim="800000"/>
            <a:headEnd/>
            <a:tailEnd/>
          </a:ln>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fr-FR" altLang="fr-FR" sz="2400" b="1" i="1" dirty="0">
                <a:latin typeface="Avenir Next" panose="020B0503020202020204"/>
              </a:rPr>
              <a:t>. Parcours de Formation de l’Enseignant</a:t>
            </a:r>
          </a:p>
        </p:txBody>
      </p:sp>
      <p:sp>
        <p:nvSpPr>
          <p:cNvPr id="27" name="ZoneTexte 26"/>
          <p:cNvSpPr txBox="1"/>
          <p:nvPr/>
        </p:nvSpPr>
        <p:spPr>
          <a:xfrm>
            <a:off x="274596" y="5175987"/>
            <a:ext cx="6915914" cy="4924425"/>
          </a:xfrm>
          <a:prstGeom prst="rect">
            <a:avLst/>
          </a:prstGeom>
          <a:solidFill>
            <a:schemeClr val="bg1"/>
          </a:solidFill>
          <a:ln w="57150">
            <a:solidFill>
              <a:srgbClr val="0033CC"/>
            </a:solidFill>
          </a:ln>
        </p:spPr>
        <p:txBody>
          <a:bodyPr wrap="square">
            <a:spAutoFit/>
          </a:bodyPr>
          <a:lstStyle/>
          <a:p>
            <a:pPr algn="ctr" eaLnBrk="1" fontAlgn="auto" hangingPunct="1">
              <a:spcBef>
                <a:spcPts val="600"/>
              </a:spcBef>
              <a:spcAft>
                <a:spcPts val="1200"/>
              </a:spcAft>
              <a:defRPr/>
            </a:pPr>
            <a:r>
              <a:rPr lang="fr-FR" sz="2000" dirty="0">
                <a:latin typeface="Avenir Next" panose="020B0503020202020204"/>
                <a:sym typeface="Wingdings" panose="05000000000000000000" pitchFamily="2" charset="2"/>
              </a:rPr>
              <a:t> </a:t>
            </a:r>
            <a:r>
              <a:rPr lang="fr-FR" sz="2000" b="1" i="1" dirty="0">
                <a:latin typeface="Avenir Next" panose="020B0503020202020204"/>
              </a:rPr>
              <a:t>Connaître et appliquer les règles </a:t>
            </a:r>
            <a:r>
              <a:rPr lang="fr-FR" sz="2000" dirty="0">
                <a:latin typeface="Avenir Next" panose="020B0503020202020204"/>
              </a:rPr>
              <a:t>régissant les usages du numérique dans l’éducation et autre</a:t>
            </a:r>
          </a:p>
          <a:p>
            <a:pPr algn="ctr" eaLnBrk="1" fontAlgn="auto" hangingPunct="1">
              <a:spcBef>
                <a:spcPts val="0"/>
              </a:spcBef>
              <a:spcAft>
                <a:spcPts val="1200"/>
              </a:spcAft>
              <a:defRPr/>
            </a:pPr>
            <a:r>
              <a:rPr lang="fr-FR" sz="2000" dirty="0">
                <a:latin typeface="Avenir Next" panose="020B0503020202020204"/>
              </a:rPr>
              <a:t>     </a:t>
            </a:r>
            <a:r>
              <a:rPr lang="fr-FR" sz="2000" dirty="0">
                <a:latin typeface="Avenir Next" panose="020B0503020202020204"/>
                <a:sym typeface="Wingdings" panose="05000000000000000000" pitchFamily="2" charset="2"/>
              </a:rPr>
              <a:t> </a:t>
            </a:r>
            <a:r>
              <a:rPr lang="fr-FR" sz="2000" b="1" i="1" dirty="0">
                <a:latin typeface="Avenir Next" panose="020B0503020202020204"/>
                <a:sym typeface="Wingdings" panose="05000000000000000000" pitchFamily="2" charset="2"/>
              </a:rPr>
              <a:t>Connaître, utiliser et maîtriser </a:t>
            </a:r>
            <a:r>
              <a:rPr lang="fr-FR" sz="2000" dirty="0">
                <a:latin typeface="Avenir Next" panose="020B0503020202020204"/>
                <a:sym typeface="Wingdings" panose="05000000000000000000" pitchFamily="2" charset="2"/>
              </a:rPr>
              <a:t>les OUTILS NUMERIQUES PROFESSIONNELS</a:t>
            </a:r>
          </a:p>
          <a:p>
            <a:pPr marL="285750" indent="-285750" algn="ctr" eaLnBrk="1" fontAlgn="auto" hangingPunct="1">
              <a:spcBef>
                <a:spcPts val="0"/>
              </a:spcBef>
              <a:spcAft>
                <a:spcPts val="1200"/>
              </a:spcAft>
              <a:buFont typeface="Wingdings" panose="05000000000000000000" pitchFamily="2" charset="2"/>
              <a:buChar char="Ø"/>
              <a:defRPr/>
            </a:pPr>
            <a:r>
              <a:rPr lang="fr-FR" sz="2000" b="1" i="1" dirty="0">
                <a:latin typeface="Avenir Next" panose="020B0503020202020204"/>
                <a:sym typeface="Wingdings" panose="05000000000000000000" pitchFamily="2" charset="2"/>
              </a:rPr>
              <a:t>Développer et Entretenir ses compétences </a:t>
            </a:r>
            <a:r>
              <a:rPr lang="fr-FR" sz="2000" dirty="0">
                <a:latin typeface="Avenir Next" panose="020B0503020202020204"/>
                <a:sym typeface="Wingdings" panose="05000000000000000000" pitchFamily="2" charset="2"/>
              </a:rPr>
              <a:t>(connaissances, maîtrise) numérique ( FC, PIX)</a:t>
            </a:r>
          </a:p>
          <a:p>
            <a:pPr marL="285750" indent="-285750" algn="ctr" eaLnBrk="1" fontAlgn="auto" hangingPunct="1">
              <a:spcBef>
                <a:spcPts val="0"/>
              </a:spcBef>
              <a:spcAft>
                <a:spcPts val="1200"/>
              </a:spcAft>
              <a:buFont typeface="Wingdings" panose="05000000000000000000" pitchFamily="2" charset="2"/>
              <a:buChar char="Ø"/>
              <a:defRPr/>
            </a:pPr>
            <a:r>
              <a:rPr lang="fr-FR" sz="2000" b="1" i="1" dirty="0">
                <a:latin typeface="Avenir Next" panose="020B0503020202020204"/>
                <a:sym typeface="Wingdings" panose="05000000000000000000" pitchFamily="2" charset="2"/>
              </a:rPr>
              <a:t>Faire évoluer ses pratiques professionnelles </a:t>
            </a:r>
            <a:r>
              <a:rPr lang="fr-FR" sz="2000" dirty="0">
                <a:latin typeface="Avenir Next" panose="020B0503020202020204"/>
                <a:sym typeface="Wingdings" panose="05000000000000000000" pitchFamily="2" charset="2"/>
              </a:rPr>
              <a:t>grâce aux outils numériques</a:t>
            </a:r>
          </a:p>
          <a:p>
            <a:pPr marL="285750" indent="-285750" algn="ctr" eaLnBrk="1" fontAlgn="auto" hangingPunct="1">
              <a:spcBef>
                <a:spcPts val="0"/>
              </a:spcBef>
              <a:spcAft>
                <a:spcPts val="1200"/>
              </a:spcAft>
              <a:buFont typeface="Wingdings" panose="05000000000000000000" pitchFamily="2" charset="2"/>
              <a:buChar char="Ø"/>
              <a:defRPr/>
            </a:pPr>
            <a:r>
              <a:rPr lang="fr-FR" sz="2000" b="1" i="1" dirty="0">
                <a:latin typeface="Avenir Next" panose="020B0503020202020204"/>
                <a:sym typeface="Wingdings" panose="05000000000000000000" pitchFamily="2" charset="2"/>
              </a:rPr>
              <a:t>Diversifier ses approches didactiques et pédagogiques</a:t>
            </a:r>
            <a:r>
              <a:rPr lang="fr-FR" sz="2000" dirty="0">
                <a:latin typeface="Avenir Next" panose="020B0503020202020204"/>
                <a:sym typeface="Wingdings" panose="05000000000000000000" pitchFamily="2" charset="2"/>
              </a:rPr>
              <a:t> en direction des élèves grâce à des outils numériques </a:t>
            </a:r>
            <a:r>
              <a:rPr lang="fr-FR" sz="2000" b="1" i="1" dirty="0">
                <a:latin typeface="Avenir Next" panose="020B0503020202020204"/>
                <a:sym typeface="Wingdings" panose="05000000000000000000" pitchFamily="2" charset="2"/>
              </a:rPr>
              <a:t>non exclusifs, ni magiques</a:t>
            </a:r>
          </a:p>
          <a:p>
            <a:pPr marL="285750" indent="-285750" algn="ctr" eaLnBrk="1" fontAlgn="auto" hangingPunct="1">
              <a:spcBef>
                <a:spcPts val="0"/>
              </a:spcBef>
              <a:spcAft>
                <a:spcPts val="1200"/>
              </a:spcAft>
              <a:buFont typeface="Wingdings" panose="05000000000000000000" pitchFamily="2" charset="2"/>
              <a:buChar char="Ø"/>
              <a:defRPr/>
            </a:pPr>
            <a:r>
              <a:rPr lang="fr-FR" sz="2000" b="1" i="1" dirty="0">
                <a:latin typeface="Avenir Next" panose="020B0503020202020204"/>
                <a:sym typeface="Wingdings" panose="05000000000000000000" pitchFamily="2" charset="2"/>
              </a:rPr>
              <a:t>Faire pratiquer ses élèves dans un environnement numérique « SECURISE ET SECURISANT »</a:t>
            </a:r>
          </a:p>
        </p:txBody>
      </p:sp>
      <p:sp>
        <p:nvSpPr>
          <p:cNvPr id="29" name="ZoneTexte 12"/>
          <p:cNvSpPr txBox="1">
            <a:spLocks noChangeArrowheads="1"/>
          </p:cNvSpPr>
          <p:nvPr/>
        </p:nvSpPr>
        <p:spPr bwMode="auto">
          <a:xfrm>
            <a:off x="7388983" y="4344865"/>
            <a:ext cx="6742654" cy="523220"/>
          </a:xfrm>
          <a:prstGeom prst="rect">
            <a:avLst/>
          </a:prstGeom>
          <a:solidFill>
            <a:srgbClr val="FFC000"/>
          </a:solidFill>
          <a:ln w="57150">
            <a:solidFill>
              <a:srgbClr val="FF9933"/>
            </a:solidFill>
            <a:miter lim="800000"/>
            <a:headEnd/>
            <a:tailEnd/>
          </a:ln>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fr-FR" altLang="fr-FR" sz="2400" b="1" i="1" dirty="0">
                <a:solidFill>
                  <a:schemeClr val="bg1"/>
                </a:solidFill>
              </a:rPr>
              <a:t>. </a:t>
            </a:r>
            <a:r>
              <a:rPr lang="fr-FR" altLang="fr-FR" sz="2800" b="1" i="1" dirty="0">
                <a:latin typeface="Avenir Next" panose="020B0503020202020204"/>
              </a:rPr>
              <a:t>Parcours de Formation de l’Elève</a:t>
            </a:r>
          </a:p>
        </p:txBody>
      </p:sp>
      <p:sp>
        <p:nvSpPr>
          <p:cNvPr id="31" name="ZoneTexte 30"/>
          <p:cNvSpPr txBox="1"/>
          <p:nvPr/>
        </p:nvSpPr>
        <p:spPr>
          <a:xfrm>
            <a:off x="7388983" y="5175987"/>
            <a:ext cx="6742654" cy="5247590"/>
          </a:xfrm>
          <a:prstGeom prst="rect">
            <a:avLst/>
          </a:prstGeom>
          <a:solidFill>
            <a:schemeClr val="bg1"/>
          </a:solidFill>
          <a:ln w="57150">
            <a:solidFill>
              <a:srgbClr val="FF0066"/>
            </a:solidFill>
          </a:ln>
        </p:spPr>
        <p:txBody>
          <a:bodyPr wrap="square">
            <a:spAutoFit/>
          </a:bodyPr>
          <a:lstStyle/>
          <a:p>
            <a:pPr marL="285750" indent="-285750" algn="ctr" eaLnBrk="1" fontAlgn="auto" hangingPunct="1">
              <a:spcBef>
                <a:spcPts val="0"/>
              </a:spcBef>
              <a:spcAft>
                <a:spcPts val="0"/>
              </a:spcAft>
              <a:buFont typeface="Wingdings" panose="05000000000000000000" pitchFamily="2" charset="2"/>
              <a:buChar char="Ø"/>
              <a:defRPr/>
            </a:pPr>
            <a:r>
              <a:rPr lang="fr-FR" sz="2000" dirty="0">
                <a:latin typeface="Avenir Next" panose="020B0503020202020204"/>
                <a:sym typeface="Wingdings" panose="05000000000000000000" pitchFamily="2" charset="2"/>
              </a:rPr>
              <a:t>Mobilisation d’outils numériques permettant aux élèves de toujours se situer dans leurs apprentissages : </a:t>
            </a:r>
            <a:r>
              <a:rPr lang="fr-FR" sz="2000" b="1" dirty="0">
                <a:latin typeface="Avenir Next" panose="020B0503020202020204"/>
                <a:sym typeface="Wingdings" panose="05000000000000000000" pitchFamily="2" charset="2"/>
              </a:rPr>
              <a:t>« SAVOIR D’OÙ JE PARS ET OU JE PEUX ALLER »</a:t>
            </a:r>
          </a:p>
          <a:p>
            <a:pPr marL="285750" indent="-285750" algn="ctr" eaLnBrk="1" fontAlgn="auto" hangingPunct="1">
              <a:spcBef>
                <a:spcPts val="0"/>
              </a:spcBef>
              <a:spcAft>
                <a:spcPts val="600"/>
              </a:spcAft>
              <a:buFont typeface="Wingdings" panose="05000000000000000000" pitchFamily="2" charset="2"/>
              <a:buChar char="Ä"/>
              <a:defRPr/>
            </a:pPr>
            <a:r>
              <a:rPr lang="fr-FR" sz="2000" b="1" dirty="0">
                <a:latin typeface="Avenir Next" panose="020B0503020202020204"/>
                <a:sym typeface="Wingdings" panose="05000000000000000000" pitchFamily="2" charset="2"/>
              </a:rPr>
              <a:t> Favoriser l’évaluation, le positionnement de chacun, l’autonomie …</a:t>
            </a:r>
          </a:p>
          <a:p>
            <a:pPr algn="ctr" eaLnBrk="1" fontAlgn="auto" hangingPunct="1">
              <a:spcBef>
                <a:spcPts val="0"/>
              </a:spcBef>
              <a:spcAft>
                <a:spcPts val="0"/>
              </a:spcAft>
              <a:defRPr/>
            </a:pPr>
            <a:r>
              <a:rPr lang="fr-FR" sz="2000" dirty="0">
                <a:latin typeface="Avenir Next" panose="020B0503020202020204"/>
                <a:sym typeface="Wingdings" panose="05000000000000000000" pitchFamily="2" charset="2"/>
              </a:rPr>
              <a:t> Des outils numériques qui permettent aux élèves de « </a:t>
            </a:r>
            <a:r>
              <a:rPr lang="fr-FR" sz="2000" b="1" dirty="0">
                <a:latin typeface="Avenir Next" panose="020B0503020202020204"/>
                <a:sym typeface="Wingdings" panose="05000000000000000000" pitchFamily="2" charset="2"/>
              </a:rPr>
              <a:t>MIEUX COMPRENDRE CE QU’ILS FONT </a:t>
            </a:r>
            <a:r>
              <a:rPr lang="fr-FR" sz="2000" dirty="0">
                <a:latin typeface="Avenir Next" panose="020B0503020202020204"/>
                <a:sym typeface="Wingdings" panose="05000000000000000000" pitchFamily="2" charset="2"/>
              </a:rPr>
              <a:t>»</a:t>
            </a:r>
          </a:p>
          <a:p>
            <a:pPr marL="285750" indent="-285750" algn="ctr" eaLnBrk="1" fontAlgn="auto" hangingPunct="1">
              <a:spcBef>
                <a:spcPts val="0"/>
              </a:spcBef>
              <a:spcAft>
                <a:spcPts val="600"/>
              </a:spcAft>
              <a:buFont typeface="Wingdings" panose="05000000000000000000" pitchFamily="2" charset="2"/>
              <a:buChar char="Ä"/>
              <a:defRPr/>
            </a:pPr>
            <a:r>
              <a:rPr lang="fr-FR" sz="2000" dirty="0">
                <a:latin typeface="Avenir Next" panose="020B0503020202020204"/>
                <a:sym typeface="Wingdings" panose="05000000000000000000" pitchFamily="2" charset="2"/>
              </a:rPr>
              <a:t>Des </a:t>
            </a:r>
            <a:r>
              <a:rPr lang="fr-FR" sz="2000" b="1" dirty="0" err="1">
                <a:latin typeface="Avenir Next" panose="020B0503020202020204"/>
                <a:sym typeface="Wingdings" panose="05000000000000000000" pitchFamily="2" charset="2"/>
              </a:rPr>
              <a:t>feed-backs</a:t>
            </a:r>
            <a:r>
              <a:rPr lang="fr-FR" sz="2000" dirty="0">
                <a:latin typeface="Avenir Next" panose="020B0503020202020204"/>
                <a:sym typeface="Wingdings" panose="05000000000000000000" pitchFamily="2" charset="2"/>
              </a:rPr>
              <a:t> personnels comme appuis à la compréhension, à l’action et au développement</a:t>
            </a:r>
          </a:p>
          <a:p>
            <a:pPr marL="285750" indent="-285750" algn="ctr" eaLnBrk="1" fontAlgn="auto" hangingPunct="1">
              <a:spcBef>
                <a:spcPts val="0"/>
              </a:spcBef>
              <a:spcAft>
                <a:spcPts val="0"/>
              </a:spcAft>
              <a:buFont typeface="Wingdings" panose="05000000000000000000" pitchFamily="2" charset="2"/>
              <a:buChar char="Ø"/>
              <a:defRPr/>
            </a:pPr>
            <a:r>
              <a:rPr lang="fr-FR" sz="2000" b="1" i="1" dirty="0">
                <a:latin typeface="Avenir Next" panose="020B0503020202020204"/>
                <a:sym typeface="Wingdings" panose="05000000000000000000" pitchFamily="2" charset="2"/>
              </a:rPr>
              <a:t>Développer et Entretenir ses compétences numériques </a:t>
            </a:r>
            <a:r>
              <a:rPr lang="fr-FR" sz="2000" dirty="0">
                <a:latin typeface="Avenir Next" panose="020B0503020202020204"/>
                <a:sym typeface="Wingdings" panose="05000000000000000000" pitchFamily="2" charset="2"/>
              </a:rPr>
              <a:t>(connaissances, capacité et attitudes; PIX)</a:t>
            </a:r>
          </a:p>
          <a:p>
            <a:pPr marL="285750" indent="-285750" algn="ctr" eaLnBrk="1" fontAlgn="auto" hangingPunct="1">
              <a:spcBef>
                <a:spcPts val="0"/>
              </a:spcBef>
              <a:spcAft>
                <a:spcPts val="600"/>
              </a:spcAft>
              <a:buFont typeface="Wingdings" panose="05000000000000000000" pitchFamily="2" charset="2"/>
              <a:buChar char="Ä"/>
              <a:defRPr/>
            </a:pPr>
            <a:r>
              <a:rPr lang="fr-FR" sz="2000" b="1" i="1" dirty="0">
                <a:latin typeface="Avenir Next" panose="020B0503020202020204"/>
              </a:rPr>
              <a:t>Connaître et appliquer les règles </a:t>
            </a:r>
            <a:r>
              <a:rPr lang="fr-FR" sz="2000" dirty="0">
                <a:latin typeface="Avenir Next" panose="020B0503020202020204"/>
              </a:rPr>
              <a:t>régissant les usages du numérique dans l’école et la société</a:t>
            </a:r>
          </a:p>
          <a:p>
            <a:pPr marL="285750" indent="-285750" algn="ctr" eaLnBrk="1" fontAlgn="auto" hangingPunct="1">
              <a:spcBef>
                <a:spcPts val="0"/>
              </a:spcBef>
              <a:spcAft>
                <a:spcPts val="600"/>
              </a:spcAft>
              <a:buFont typeface="Wingdings" panose="05000000000000000000" pitchFamily="2" charset="2"/>
              <a:buChar char="Ä"/>
              <a:defRPr/>
            </a:pPr>
            <a:r>
              <a:rPr lang="fr-FR" sz="2000" dirty="0">
                <a:latin typeface="Avenir Next" panose="020B0503020202020204"/>
              </a:rPr>
              <a:t>Travailler avec des outils numériques « </a:t>
            </a:r>
            <a:r>
              <a:rPr lang="fr-FR" sz="2000" b="1" i="1" dirty="0">
                <a:latin typeface="Avenir Next" panose="020B0503020202020204"/>
              </a:rPr>
              <a:t>Sécurisés et Sécurisant </a:t>
            </a:r>
            <a:r>
              <a:rPr lang="fr-FR" sz="2000" dirty="0">
                <a:latin typeface="Avenir Next" panose="020B0503020202020204"/>
              </a:rPr>
              <a:t>» et en comprendre l’importance</a:t>
            </a:r>
          </a:p>
        </p:txBody>
      </p:sp>
    </p:spTree>
    <p:extLst>
      <p:ext uri="{BB962C8B-B14F-4D97-AF65-F5344CB8AC3E}">
        <p14:creationId xmlns:p14="http://schemas.microsoft.com/office/powerpoint/2010/main" val="216400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Fiches APSA</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57" name="Rectangle 56">
            <a:extLst>
              <a:ext uri="{FF2B5EF4-FFF2-40B4-BE49-F238E27FC236}">
                <a16:creationId xmlns:a16="http://schemas.microsoft.com/office/drawing/2014/main" id="{49BE2392-571D-2E41-8D1C-A83244F25F1A}"/>
              </a:ext>
            </a:extLst>
          </p:cNvPr>
          <p:cNvSpPr/>
          <p:nvPr/>
        </p:nvSpPr>
        <p:spPr>
          <a:xfrm>
            <a:off x="605507" y="1306404"/>
            <a:ext cx="2520000" cy="1080000"/>
          </a:xfrm>
          <a:prstGeom prst="rect">
            <a:avLst/>
          </a:prstGeom>
          <a:solidFill>
            <a:srgbClr val="9D2B25"/>
          </a:solidFill>
          <a:ln w="12700" cap="flat" cmpd="sng" algn="ctr">
            <a:solidFill>
              <a:srgbClr val="9D2B25"/>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CA1 </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Relation créée avec le temps et l’espace</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44AF2436-4CCB-1243-B6CB-52A07B584FF2}"/>
              </a:ext>
            </a:extLst>
          </p:cNvPr>
          <p:cNvSpPr/>
          <p:nvPr/>
        </p:nvSpPr>
        <p:spPr>
          <a:xfrm>
            <a:off x="3327499" y="1306404"/>
            <a:ext cx="2520000" cy="1080000"/>
          </a:xfrm>
          <a:prstGeom prst="rect">
            <a:avLst/>
          </a:prstGeom>
          <a:solidFill>
            <a:srgbClr val="B6E4C9"/>
          </a:solidFill>
          <a:ln w="12700" cap="flat" cmpd="sng" algn="ctr">
            <a:solidFill>
              <a:srgbClr val="B6E4C9"/>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CA2</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Relation créée avec l’environnement</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1C984D8F-0489-9B49-9D92-C9E3A8819748}"/>
              </a:ext>
            </a:extLst>
          </p:cNvPr>
          <p:cNvSpPr/>
          <p:nvPr/>
        </p:nvSpPr>
        <p:spPr>
          <a:xfrm>
            <a:off x="6049491" y="1306404"/>
            <a:ext cx="2520000" cy="1080000"/>
          </a:xfrm>
          <a:prstGeom prst="rect">
            <a:avLst/>
          </a:prstGeom>
          <a:solidFill>
            <a:srgbClr val="CFC8D8"/>
          </a:solidFill>
          <a:ln w="12700" cap="flat" cmpd="sng" algn="ctr">
            <a:solidFill>
              <a:srgbClr val="CFC8D8"/>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2A2A2A"/>
                </a:solidFill>
                <a:effectLst/>
                <a:uLnTx/>
                <a:uFillTx/>
                <a:latin typeface="Avenir Next" panose="020B0503020202020204" pitchFamily="34" charset="0"/>
                <a:ea typeface="Calibri" panose="020F0502020204030204" pitchFamily="34" charset="0"/>
                <a:cs typeface="Arial" panose="020B0604020202020204" pitchFamily="34" charset="0"/>
              </a:rPr>
              <a:t>CA3</a:t>
            </a:r>
            <a:endParaRPr kumimoji="0" lang="fr-FR" sz="2000" b="0" i="0" u="none" strike="noStrike" kern="0" cap="none" spc="0" normalizeH="0" baseline="0" noProof="0" dirty="0">
              <a:ln>
                <a:noFill/>
              </a:ln>
              <a:solidFill>
                <a:srgbClr val="2A2A2A"/>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2A2A2A"/>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le regard d’autrui</a:t>
            </a:r>
            <a:endParaRPr kumimoji="0" lang="fr-FR" sz="2000" b="0" i="0" u="none" strike="noStrike" kern="0" cap="none" spc="0" normalizeH="0" baseline="0" noProof="0" dirty="0">
              <a:ln>
                <a:noFill/>
              </a:ln>
              <a:solidFill>
                <a:srgbClr val="2A2A2A"/>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70638737-8027-124D-AE6D-1F7928BD457D}"/>
              </a:ext>
            </a:extLst>
          </p:cNvPr>
          <p:cNvSpPr/>
          <p:nvPr/>
        </p:nvSpPr>
        <p:spPr>
          <a:xfrm>
            <a:off x="8771483" y="1306404"/>
            <a:ext cx="2520000" cy="1080000"/>
          </a:xfrm>
          <a:prstGeom prst="rect">
            <a:avLst/>
          </a:prstGeom>
          <a:solidFill>
            <a:srgbClr val="FFEA90"/>
          </a:solidFill>
          <a:ln w="12700" cap="flat" cmpd="sng" algn="ctr">
            <a:solidFill>
              <a:srgbClr val="FFEA90"/>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CA4</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l’opposition à autrui</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17F0903F-3A7C-2346-A23D-CD881F9DDC7F}"/>
              </a:ext>
            </a:extLst>
          </p:cNvPr>
          <p:cNvSpPr/>
          <p:nvPr/>
        </p:nvSpPr>
        <p:spPr>
          <a:xfrm>
            <a:off x="11493476" y="1306404"/>
            <a:ext cx="2520000" cy="1080000"/>
          </a:xfrm>
          <a:prstGeom prst="rect">
            <a:avLst/>
          </a:prstGeom>
          <a:solidFill>
            <a:schemeClr val="tx1">
              <a:lumMod val="65000"/>
              <a:lumOff val="35000"/>
            </a:schemeClr>
          </a:solidFill>
          <a:ln w="12700" cap="flat" cmpd="sng" algn="ctr">
            <a:solidFill>
              <a:schemeClr val="tx1">
                <a:lumMod val="65000"/>
                <a:lumOff val="35000"/>
              </a:schemeClr>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CA5</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lui-même</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62" name="Image 61">
            <a:hlinkClick r:id="" action="ppaction://noaction"/>
            <a:extLst>
              <a:ext uri="{FF2B5EF4-FFF2-40B4-BE49-F238E27FC236}">
                <a16:creationId xmlns:a16="http://schemas.microsoft.com/office/drawing/2014/main" id="{AF1FF6F0-ED8D-B440-9B3B-55B3BE806310}"/>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22071" y="8381571"/>
            <a:ext cx="500446" cy="541659"/>
          </a:xfrm>
          <a:prstGeom prst="rect">
            <a:avLst/>
          </a:prstGeom>
        </p:spPr>
      </p:pic>
      <p:pic>
        <p:nvPicPr>
          <p:cNvPr id="63" name="Image 62">
            <a:hlinkClick r:id="" action="ppaction://noaction"/>
            <a:extLst>
              <a:ext uri="{FF2B5EF4-FFF2-40B4-BE49-F238E27FC236}">
                <a16:creationId xmlns:a16="http://schemas.microsoft.com/office/drawing/2014/main" id="{C3B34BAD-7229-E748-BE98-B320BAA3482D}"/>
              </a:ext>
            </a:extLst>
          </p:cNvPr>
          <p:cNvPicPr>
            <a:picLocks noChangeAspect="1"/>
          </p:cNvPicPr>
          <p:nvPr/>
        </p:nvPicPr>
        <p:blipFill>
          <a:blip r:embed="rId6"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95840" y="2598915"/>
            <a:ext cx="486510" cy="628792"/>
          </a:xfrm>
          <a:prstGeom prst="rect">
            <a:avLst/>
          </a:prstGeom>
        </p:spPr>
      </p:pic>
      <p:pic>
        <p:nvPicPr>
          <p:cNvPr id="64" name="Image 63">
            <a:hlinkClick r:id="" action="ppaction://noaction"/>
            <a:extLst>
              <a:ext uri="{FF2B5EF4-FFF2-40B4-BE49-F238E27FC236}">
                <a16:creationId xmlns:a16="http://schemas.microsoft.com/office/drawing/2014/main" id="{AB9E1E2F-B17C-6743-B121-C7FB92BA560F}"/>
              </a:ext>
            </a:extLst>
          </p:cNvPr>
          <p:cNvPicPr>
            <a:picLocks noChangeAspect="1"/>
          </p:cNvPicPr>
          <p:nvPr/>
        </p:nvPicPr>
        <p:blipFill>
          <a:blip r:embed="rId7"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15281" y="5525837"/>
            <a:ext cx="532164" cy="577593"/>
          </a:xfrm>
          <a:prstGeom prst="rect">
            <a:avLst/>
          </a:prstGeom>
        </p:spPr>
      </p:pic>
      <p:pic>
        <p:nvPicPr>
          <p:cNvPr id="65" name="Image 64">
            <a:hlinkClick r:id="rId8" action="ppaction://hlinksldjump"/>
            <a:extLst>
              <a:ext uri="{FF2B5EF4-FFF2-40B4-BE49-F238E27FC236}">
                <a16:creationId xmlns:a16="http://schemas.microsoft.com/office/drawing/2014/main" id="{01BA3DDB-9DD9-F24D-80AB-DB0CFA9F8058}"/>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46999" y="4572349"/>
            <a:ext cx="500446" cy="608138"/>
          </a:xfrm>
          <a:prstGeom prst="rect">
            <a:avLst/>
          </a:prstGeom>
          <a:solidFill>
            <a:schemeClr val="bg1"/>
          </a:solidFill>
        </p:spPr>
      </p:pic>
      <p:pic>
        <p:nvPicPr>
          <p:cNvPr id="66" name="Image 65">
            <a:hlinkClick r:id="rId10" action="ppaction://hlinksldjump"/>
            <a:extLst>
              <a:ext uri="{FF2B5EF4-FFF2-40B4-BE49-F238E27FC236}">
                <a16:creationId xmlns:a16="http://schemas.microsoft.com/office/drawing/2014/main" id="{C0373011-E80D-0C42-9007-B4387A7EE711}"/>
              </a:ext>
            </a:extLst>
          </p:cNvPr>
          <p:cNvPicPr>
            <a:picLocks noChangeAspect="1"/>
          </p:cNvPicPr>
          <p:nvPr/>
        </p:nvPicPr>
        <p:blipFill>
          <a:blip r:embed="rId11"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28566" y="3606092"/>
            <a:ext cx="677099" cy="636620"/>
          </a:xfrm>
          <a:prstGeom prst="rect">
            <a:avLst/>
          </a:prstGeom>
        </p:spPr>
      </p:pic>
      <p:pic>
        <p:nvPicPr>
          <p:cNvPr id="67" name="Image 66">
            <a:hlinkClick r:id="" action="ppaction://noaction"/>
            <a:extLst>
              <a:ext uri="{FF2B5EF4-FFF2-40B4-BE49-F238E27FC236}">
                <a16:creationId xmlns:a16="http://schemas.microsoft.com/office/drawing/2014/main" id="{B7E61D66-4DCC-684F-BEC9-55DB2A45B856}"/>
              </a:ext>
            </a:extLst>
          </p:cNvPr>
          <p:cNvPicPr>
            <a:picLocks noChangeAspect="1"/>
          </p:cNvPicPr>
          <p:nvPr/>
        </p:nvPicPr>
        <p:blipFill>
          <a:blip r:embed="rId12" cstate="screen">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3497716" y="2548940"/>
            <a:ext cx="442884" cy="678767"/>
          </a:xfrm>
          <a:prstGeom prst="rect">
            <a:avLst/>
          </a:prstGeom>
        </p:spPr>
      </p:pic>
      <p:pic>
        <p:nvPicPr>
          <p:cNvPr id="68" name="Image 67">
            <a:hlinkClick r:id="rId13" action="ppaction://hlinksldjump"/>
            <a:extLst>
              <a:ext uri="{FF2B5EF4-FFF2-40B4-BE49-F238E27FC236}">
                <a16:creationId xmlns:a16="http://schemas.microsoft.com/office/drawing/2014/main" id="{7766DC93-34D6-C84E-95B8-012F1D999A0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6174675" y="2457844"/>
            <a:ext cx="478738" cy="769863"/>
          </a:xfrm>
          <a:prstGeom prst="rect">
            <a:avLst/>
          </a:prstGeom>
        </p:spPr>
      </p:pic>
      <p:pic>
        <p:nvPicPr>
          <p:cNvPr id="69" name="Image 68">
            <a:hlinkClick r:id="rId15" action="ppaction://hlinksldjump"/>
            <a:extLst>
              <a:ext uri="{FF2B5EF4-FFF2-40B4-BE49-F238E27FC236}">
                <a16:creationId xmlns:a16="http://schemas.microsoft.com/office/drawing/2014/main" id="{8DD51EA8-D26D-CA43-8B28-DEB26D7F7172}"/>
              </a:ext>
            </a:extLst>
          </p:cNvPr>
          <p:cNvPicPr>
            <a:picLocks noChangeAspect="1"/>
          </p:cNvPicPr>
          <p:nvPr/>
        </p:nvPicPr>
        <p:blipFill>
          <a:blip r:embed="rId16"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635624" y="2586802"/>
            <a:ext cx="539663" cy="599625"/>
          </a:xfrm>
          <a:prstGeom prst="rect">
            <a:avLst/>
          </a:prstGeom>
        </p:spPr>
      </p:pic>
      <p:pic>
        <p:nvPicPr>
          <p:cNvPr id="70" name="Image 69">
            <a:hlinkClick r:id="rId17" action="ppaction://hlinksldjump"/>
            <a:extLst>
              <a:ext uri="{FF2B5EF4-FFF2-40B4-BE49-F238E27FC236}">
                <a16:creationId xmlns:a16="http://schemas.microsoft.com/office/drawing/2014/main" id="{E4A15125-3439-4C4F-B4ED-A4559B30BFC5}"/>
              </a:ext>
            </a:extLst>
          </p:cNvPr>
          <p:cNvPicPr>
            <a:picLocks noChangeAspect="1"/>
          </p:cNvPicPr>
          <p:nvPr/>
        </p:nvPicPr>
        <p:blipFill>
          <a:blip r:embed="rId1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723179" y="3386825"/>
            <a:ext cx="364551" cy="641425"/>
          </a:xfrm>
          <a:prstGeom prst="rect">
            <a:avLst/>
          </a:prstGeom>
        </p:spPr>
      </p:pic>
      <p:pic>
        <p:nvPicPr>
          <p:cNvPr id="71" name="Image 70">
            <a:hlinkClick r:id="" action="ppaction://noaction"/>
            <a:extLst>
              <a:ext uri="{FF2B5EF4-FFF2-40B4-BE49-F238E27FC236}">
                <a16:creationId xmlns:a16="http://schemas.microsoft.com/office/drawing/2014/main" id="{FD1D99D7-A545-3446-AFA2-3A77D918E725}"/>
              </a:ext>
            </a:extLst>
          </p:cNvPr>
          <p:cNvPicPr>
            <a:picLocks noChangeAspect="1"/>
          </p:cNvPicPr>
          <p:nvPr/>
        </p:nvPicPr>
        <p:blipFill>
          <a:blip r:embed="rId1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055571" y="3496409"/>
            <a:ext cx="398284" cy="637877"/>
          </a:xfrm>
          <a:prstGeom prst="rect">
            <a:avLst/>
          </a:prstGeom>
        </p:spPr>
      </p:pic>
      <p:pic>
        <p:nvPicPr>
          <p:cNvPr id="72" name="Image 71">
            <a:hlinkClick r:id="" action="ppaction://noaction"/>
            <a:extLst>
              <a:ext uri="{FF2B5EF4-FFF2-40B4-BE49-F238E27FC236}">
                <a16:creationId xmlns:a16="http://schemas.microsoft.com/office/drawing/2014/main" id="{39B22855-B862-CA44-B44D-80AEB9B078C7}"/>
              </a:ext>
            </a:extLst>
          </p:cNvPr>
          <p:cNvPicPr>
            <a:picLocks noChangeAspect="1"/>
          </p:cNvPicPr>
          <p:nvPr/>
        </p:nvPicPr>
        <p:blipFill>
          <a:blip r:embed="rId20"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22071" y="3514379"/>
            <a:ext cx="605643" cy="718196"/>
          </a:xfrm>
          <a:prstGeom prst="rect">
            <a:avLst/>
          </a:prstGeom>
        </p:spPr>
      </p:pic>
      <p:pic>
        <p:nvPicPr>
          <p:cNvPr id="73" name="Image 72">
            <a:hlinkClick r:id="" action="ppaction://noaction"/>
            <a:extLst>
              <a:ext uri="{FF2B5EF4-FFF2-40B4-BE49-F238E27FC236}">
                <a16:creationId xmlns:a16="http://schemas.microsoft.com/office/drawing/2014/main" id="{C95BE97E-59D4-DA49-950C-BB9C4AC2E89D}"/>
              </a:ext>
            </a:extLst>
          </p:cNvPr>
          <p:cNvPicPr>
            <a:picLocks noChangeAspect="1"/>
          </p:cNvPicPr>
          <p:nvPr/>
        </p:nvPicPr>
        <p:blipFill>
          <a:blip r:embed="rId21"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62450" y="2611793"/>
            <a:ext cx="484069" cy="603035"/>
          </a:xfrm>
          <a:prstGeom prst="rect">
            <a:avLst/>
          </a:prstGeom>
        </p:spPr>
      </p:pic>
      <p:pic>
        <p:nvPicPr>
          <p:cNvPr id="74" name="Image 73">
            <a:hlinkClick r:id="" action="ppaction://noaction"/>
            <a:extLst>
              <a:ext uri="{FF2B5EF4-FFF2-40B4-BE49-F238E27FC236}">
                <a16:creationId xmlns:a16="http://schemas.microsoft.com/office/drawing/2014/main" id="{ABC49C6C-3D75-7241-9702-51538C115C5C}"/>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8974918" y="7396692"/>
            <a:ext cx="355863" cy="718196"/>
          </a:xfrm>
          <a:prstGeom prst="rect">
            <a:avLst/>
          </a:prstGeom>
        </p:spPr>
      </p:pic>
      <p:pic>
        <p:nvPicPr>
          <p:cNvPr id="75" name="Image 74">
            <a:hlinkClick r:id="" action="ppaction://noaction"/>
            <a:extLst>
              <a:ext uri="{FF2B5EF4-FFF2-40B4-BE49-F238E27FC236}">
                <a16:creationId xmlns:a16="http://schemas.microsoft.com/office/drawing/2014/main" id="{B2F8DAE1-17A6-7445-A5DF-288EA779C29A}"/>
              </a:ext>
            </a:extLst>
          </p:cNvPr>
          <p:cNvPicPr>
            <a:picLocks noChangeAspect="1"/>
          </p:cNvPicPr>
          <p:nvPr/>
        </p:nvPicPr>
        <p:blipFill>
          <a:blip r:embed="rId23"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933728" y="6367140"/>
            <a:ext cx="438244" cy="762869"/>
          </a:xfrm>
          <a:prstGeom prst="rect">
            <a:avLst/>
          </a:prstGeom>
        </p:spPr>
      </p:pic>
      <p:pic>
        <p:nvPicPr>
          <p:cNvPr id="76" name="Image 75">
            <a:hlinkClick r:id="rId24" action="ppaction://hlinksldjump"/>
            <a:extLst>
              <a:ext uri="{FF2B5EF4-FFF2-40B4-BE49-F238E27FC236}">
                <a16:creationId xmlns:a16="http://schemas.microsoft.com/office/drawing/2014/main" id="{B5EC7F49-80B5-374C-803B-B15582808065}"/>
              </a:ext>
            </a:extLst>
          </p:cNvPr>
          <p:cNvPicPr>
            <a:picLocks noChangeAspect="1"/>
          </p:cNvPicPr>
          <p:nvPr/>
        </p:nvPicPr>
        <p:blipFill>
          <a:blip r:embed="rId25" cstate="screen">
            <a:clrChange>
              <a:clrFrom>
                <a:srgbClr val="EFEEEA"/>
              </a:clrFrom>
              <a:clrTo>
                <a:srgbClr val="EFEEEA">
                  <a:alpha val="0"/>
                </a:srgbClr>
              </a:clrTo>
            </a:clrChange>
            <a:extLst>
              <a:ext uri="{28A0092B-C50C-407E-A947-70E740481C1C}">
                <a14:useLocalDpi xmlns:a14="http://schemas.microsoft.com/office/drawing/2010/main"/>
              </a:ext>
            </a:extLst>
          </a:blip>
          <a:stretch>
            <a:fillRect/>
          </a:stretch>
        </p:blipFill>
        <p:spPr>
          <a:xfrm>
            <a:off x="3415408" y="3557392"/>
            <a:ext cx="499322" cy="632169"/>
          </a:xfrm>
          <a:prstGeom prst="rect">
            <a:avLst/>
          </a:prstGeom>
        </p:spPr>
      </p:pic>
      <p:sp>
        <p:nvSpPr>
          <p:cNvPr id="98" name="Triangle 97">
            <a:extLst>
              <a:ext uri="{FF2B5EF4-FFF2-40B4-BE49-F238E27FC236}">
                <a16:creationId xmlns:a16="http://schemas.microsoft.com/office/drawing/2014/main" id="{BF3BCABF-3937-6A49-A083-5889B0B791C6}"/>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hlinkClick r:id="" action="ppaction://noaction"/>
            <a:extLst>
              <a:ext uri="{FF2B5EF4-FFF2-40B4-BE49-F238E27FC236}">
                <a16:creationId xmlns:a16="http://schemas.microsoft.com/office/drawing/2014/main" id="{2ED8857D-1C9B-8749-A367-1888F773A4F4}"/>
              </a:ext>
            </a:extLst>
          </p:cNvPr>
          <p:cNvSpPr/>
          <p:nvPr/>
        </p:nvSpPr>
        <p:spPr>
          <a:xfrm>
            <a:off x="906906" y="3920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des fiches « APSA et numérique » </a:t>
            </a:r>
          </a:p>
          <a:p>
            <a:pPr algn="ctr"/>
            <a:r>
              <a:rPr lang="fr-FR" sz="3200" b="1" dirty="0">
                <a:solidFill>
                  <a:schemeClr val="tx1"/>
                </a:solidFill>
                <a:latin typeface="Avenir Next" panose="020B0503020202020204" pitchFamily="34" charset="0"/>
              </a:rPr>
              <a:t>pour aider les formateurs</a:t>
            </a:r>
          </a:p>
        </p:txBody>
      </p:sp>
      <p:sp>
        <p:nvSpPr>
          <p:cNvPr id="28" name="Rectangle 27">
            <a:hlinkClick r:id="" action="ppaction://noaction"/>
            <a:extLst>
              <a:ext uri="{FF2B5EF4-FFF2-40B4-BE49-F238E27FC236}">
                <a16:creationId xmlns:a16="http://schemas.microsoft.com/office/drawing/2014/main" id="{18D6EB8C-B519-884E-A020-991E432B4353}"/>
              </a:ext>
            </a:extLst>
          </p:cNvPr>
          <p:cNvSpPr/>
          <p:nvPr/>
        </p:nvSpPr>
        <p:spPr>
          <a:xfrm>
            <a:off x="1291345" y="2547228"/>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Course de demi-fond *</a:t>
            </a:r>
          </a:p>
        </p:txBody>
      </p:sp>
      <p:sp>
        <p:nvSpPr>
          <p:cNvPr id="29" name="Rectangle 28">
            <a:hlinkClick r:id="rId10" action="ppaction://hlinksldjump"/>
            <a:extLst>
              <a:ext uri="{FF2B5EF4-FFF2-40B4-BE49-F238E27FC236}">
                <a16:creationId xmlns:a16="http://schemas.microsoft.com/office/drawing/2014/main" id="{99BEF541-991A-F047-A5C0-D383D38CC1A3}"/>
              </a:ext>
            </a:extLst>
          </p:cNvPr>
          <p:cNvSpPr/>
          <p:nvPr/>
        </p:nvSpPr>
        <p:spPr>
          <a:xfrm>
            <a:off x="1291345" y="3527347"/>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Relais-vitesse</a:t>
            </a:r>
          </a:p>
        </p:txBody>
      </p:sp>
      <p:sp>
        <p:nvSpPr>
          <p:cNvPr id="30" name="Rectangle 29">
            <a:hlinkClick r:id="" action="ppaction://noaction"/>
            <a:extLst>
              <a:ext uri="{FF2B5EF4-FFF2-40B4-BE49-F238E27FC236}">
                <a16:creationId xmlns:a16="http://schemas.microsoft.com/office/drawing/2014/main" id="{4F3E1B72-C4DF-0848-AABD-6AB63FFA1E27}"/>
              </a:ext>
            </a:extLst>
          </p:cNvPr>
          <p:cNvSpPr/>
          <p:nvPr/>
        </p:nvSpPr>
        <p:spPr>
          <a:xfrm>
            <a:off x="3958703" y="2512994"/>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Escalade</a:t>
            </a:r>
          </a:p>
        </p:txBody>
      </p:sp>
      <p:sp>
        <p:nvSpPr>
          <p:cNvPr id="31" name="Rectangle 30">
            <a:hlinkClick r:id="rId24" action="ppaction://hlinksldjump"/>
            <a:extLst>
              <a:ext uri="{FF2B5EF4-FFF2-40B4-BE49-F238E27FC236}">
                <a16:creationId xmlns:a16="http://schemas.microsoft.com/office/drawing/2014/main" id="{603EF396-C5D3-154C-B1F9-FA3B96951AA1}"/>
              </a:ext>
            </a:extLst>
          </p:cNvPr>
          <p:cNvSpPr/>
          <p:nvPr/>
        </p:nvSpPr>
        <p:spPr>
          <a:xfrm>
            <a:off x="3958703" y="3493113"/>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Course d’orientation</a:t>
            </a:r>
          </a:p>
        </p:txBody>
      </p:sp>
      <p:sp>
        <p:nvSpPr>
          <p:cNvPr id="32" name="Rectangle 31">
            <a:hlinkClick r:id="rId13" action="ppaction://hlinksldjump"/>
            <a:extLst>
              <a:ext uri="{FF2B5EF4-FFF2-40B4-BE49-F238E27FC236}">
                <a16:creationId xmlns:a16="http://schemas.microsoft.com/office/drawing/2014/main" id="{8FA1C2CC-2701-B045-82F7-92A0AA3B71DD}"/>
              </a:ext>
            </a:extLst>
          </p:cNvPr>
          <p:cNvSpPr/>
          <p:nvPr/>
        </p:nvSpPr>
        <p:spPr>
          <a:xfrm>
            <a:off x="6655688" y="2512994"/>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Arts du cirque</a:t>
            </a:r>
          </a:p>
        </p:txBody>
      </p:sp>
      <p:sp>
        <p:nvSpPr>
          <p:cNvPr id="33" name="Rectangle 32">
            <a:hlinkClick r:id="" action="ppaction://noaction"/>
            <a:extLst>
              <a:ext uri="{FF2B5EF4-FFF2-40B4-BE49-F238E27FC236}">
                <a16:creationId xmlns:a16="http://schemas.microsoft.com/office/drawing/2014/main" id="{4F462554-8328-AD44-BA29-3329494A149C}"/>
              </a:ext>
            </a:extLst>
          </p:cNvPr>
          <p:cNvSpPr/>
          <p:nvPr/>
        </p:nvSpPr>
        <p:spPr>
          <a:xfrm>
            <a:off x="6655688" y="3493113"/>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Danse</a:t>
            </a:r>
          </a:p>
        </p:txBody>
      </p:sp>
      <p:sp>
        <p:nvSpPr>
          <p:cNvPr id="34" name="Rectangle 33">
            <a:hlinkClick r:id="" action="ppaction://noaction"/>
            <a:extLst>
              <a:ext uri="{FF2B5EF4-FFF2-40B4-BE49-F238E27FC236}">
                <a16:creationId xmlns:a16="http://schemas.microsoft.com/office/drawing/2014/main" id="{C1E4743B-AADB-D846-9A15-2B31838417A1}"/>
              </a:ext>
            </a:extLst>
          </p:cNvPr>
          <p:cNvSpPr/>
          <p:nvPr/>
        </p:nvSpPr>
        <p:spPr>
          <a:xfrm>
            <a:off x="6655688" y="4511320"/>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Acrosport</a:t>
            </a:r>
          </a:p>
        </p:txBody>
      </p:sp>
      <p:sp>
        <p:nvSpPr>
          <p:cNvPr id="35" name="Rectangle 34">
            <a:hlinkClick r:id="" action="ppaction://noaction"/>
            <a:extLst>
              <a:ext uri="{FF2B5EF4-FFF2-40B4-BE49-F238E27FC236}">
                <a16:creationId xmlns:a16="http://schemas.microsoft.com/office/drawing/2014/main" id="{01E9B685-0512-5448-8D71-79BCEC424980}"/>
              </a:ext>
            </a:extLst>
          </p:cNvPr>
          <p:cNvSpPr/>
          <p:nvPr/>
        </p:nvSpPr>
        <p:spPr>
          <a:xfrm>
            <a:off x="9527714" y="2571826"/>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Tennis de table</a:t>
            </a:r>
          </a:p>
        </p:txBody>
      </p:sp>
      <p:sp>
        <p:nvSpPr>
          <p:cNvPr id="36" name="Rectangle 35">
            <a:hlinkClick r:id="" action="ppaction://noaction"/>
            <a:extLst>
              <a:ext uri="{FF2B5EF4-FFF2-40B4-BE49-F238E27FC236}">
                <a16:creationId xmlns:a16="http://schemas.microsoft.com/office/drawing/2014/main" id="{D432EFB9-384B-5949-AEEE-E44A1F32FC6D}"/>
              </a:ext>
            </a:extLst>
          </p:cNvPr>
          <p:cNvSpPr/>
          <p:nvPr/>
        </p:nvSpPr>
        <p:spPr>
          <a:xfrm>
            <a:off x="9527714" y="3551945"/>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Badminton</a:t>
            </a:r>
          </a:p>
        </p:txBody>
      </p:sp>
      <p:sp>
        <p:nvSpPr>
          <p:cNvPr id="37" name="Rectangle 36">
            <a:hlinkClick r:id="rId8" action="ppaction://hlinksldjump"/>
            <a:extLst>
              <a:ext uri="{FF2B5EF4-FFF2-40B4-BE49-F238E27FC236}">
                <a16:creationId xmlns:a16="http://schemas.microsoft.com/office/drawing/2014/main" id="{48AA8E24-9F1B-4544-9BDA-E21E63B5CC4E}"/>
              </a:ext>
            </a:extLst>
          </p:cNvPr>
          <p:cNvSpPr/>
          <p:nvPr/>
        </p:nvSpPr>
        <p:spPr>
          <a:xfrm>
            <a:off x="9527714" y="4570152"/>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Basketball</a:t>
            </a:r>
          </a:p>
        </p:txBody>
      </p:sp>
      <p:sp>
        <p:nvSpPr>
          <p:cNvPr id="38" name="Rectangle 37">
            <a:hlinkClick r:id="" action="ppaction://noaction"/>
            <a:extLst>
              <a:ext uri="{FF2B5EF4-FFF2-40B4-BE49-F238E27FC236}">
                <a16:creationId xmlns:a16="http://schemas.microsoft.com/office/drawing/2014/main" id="{9B1BE24B-8A0A-5B48-9743-201BEB22DB1F}"/>
              </a:ext>
            </a:extLst>
          </p:cNvPr>
          <p:cNvSpPr/>
          <p:nvPr/>
        </p:nvSpPr>
        <p:spPr>
          <a:xfrm>
            <a:off x="9527714" y="5457050"/>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Football</a:t>
            </a:r>
          </a:p>
        </p:txBody>
      </p:sp>
      <p:sp>
        <p:nvSpPr>
          <p:cNvPr id="39" name="Rectangle 38">
            <a:hlinkClick r:id="" action="ppaction://noaction"/>
            <a:extLst>
              <a:ext uri="{FF2B5EF4-FFF2-40B4-BE49-F238E27FC236}">
                <a16:creationId xmlns:a16="http://schemas.microsoft.com/office/drawing/2014/main" id="{9D4812A5-F84E-6E47-8280-590386205178}"/>
              </a:ext>
            </a:extLst>
          </p:cNvPr>
          <p:cNvSpPr/>
          <p:nvPr/>
        </p:nvSpPr>
        <p:spPr>
          <a:xfrm>
            <a:off x="9527714" y="6437169"/>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Volleyball</a:t>
            </a:r>
          </a:p>
        </p:txBody>
      </p:sp>
      <p:sp>
        <p:nvSpPr>
          <p:cNvPr id="40" name="Rectangle 39">
            <a:hlinkClick r:id="" action="ppaction://noaction"/>
            <a:extLst>
              <a:ext uri="{FF2B5EF4-FFF2-40B4-BE49-F238E27FC236}">
                <a16:creationId xmlns:a16="http://schemas.microsoft.com/office/drawing/2014/main" id="{5625C620-0CB1-0A41-BAAF-EB8EC0284D6F}"/>
              </a:ext>
            </a:extLst>
          </p:cNvPr>
          <p:cNvSpPr/>
          <p:nvPr/>
        </p:nvSpPr>
        <p:spPr>
          <a:xfrm>
            <a:off x="9527714" y="7455376"/>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Futsal</a:t>
            </a:r>
          </a:p>
        </p:txBody>
      </p:sp>
      <p:sp>
        <p:nvSpPr>
          <p:cNvPr id="41" name="Rectangle 40">
            <a:hlinkClick r:id="" action="ppaction://noaction"/>
            <a:extLst>
              <a:ext uri="{FF2B5EF4-FFF2-40B4-BE49-F238E27FC236}">
                <a16:creationId xmlns:a16="http://schemas.microsoft.com/office/drawing/2014/main" id="{3EC78DC6-1FE3-424C-A7A7-1B6B69977D3F}"/>
              </a:ext>
            </a:extLst>
          </p:cNvPr>
          <p:cNvSpPr/>
          <p:nvPr/>
        </p:nvSpPr>
        <p:spPr>
          <a:xfrm>
            <a:off x="9527713" y="8381571"/>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9D2B25"/>
                </a:solidFill>
                <a:latin typeface="Avenir Next" panose="020B0503020202020204" pitchFamily="34" charset="0"/>
              </a:rPr>
              <a:t>Rugby</a:t>
            </a:r>
          </a:p>
        </p:txBody>
      </p:sp>
      <p:sp>
        <p:nvSpPr>
          <p:cNvPr id="42" name="Rectangle 41">
            <a:hlinkClick r:id="rId15" action="ppaction://hlinksldjump"/>
            <a:extLst>
              <a:ext uri="{FF2B5EF4-FFF2-40B4-BE49-F238E27FC236}">
                <a16:creationId xmlns:a16="http://schemas.microsoft.com/office/drawing/2014/main" id="{499E620B-7532-EC4F-BB84-DA87EB474A96}"/>
              </a:ext>
            </a:extLst>
          </p:cNvPr>
          <p:cNvSpPr/>
          <p:nvPr/>
        </p:nvSpPr>
        <p:spPr>
          <a:xfrm>
            <a:off x="12195072" y="2547228"/>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Musculation</a:t>
            </a:r>
          </a:p>
        </p:txBody>
      </p:sp>
      <p:sp>
        <p:nvSpPr>
          <p:cNvPr id="43" name="Rectangle 42">
            <a:hlinkClick r:id="rId17" action="ppaction://hlinksldjump"/>
            <a:extLst>
              <a:ext uri="{FF2B5EF4-FFF2-40B4-BE49-F238E27FC236}">
                <a16:creationId xmlns:a16="http://schemas.microsoft.com/office/drawing/2014/main" id="{943E148A-0FCE-ED4A-B5D4-833ABDEB9329}"/>
              </a:ext>
            </a:extLst>
          </p:cNvPr>
          <p:cNvSpPr/>
          <p:nvPr/>
        </p:nvSpPr>
        <p:spPr>
          <a:xfrm>
            <a:off x="12195072" y="3527347"/>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sp>
        <p:nvSpPr>
          <p:cNvPr id="6" name="ZoneTexte 5">
            <a:extLst>
              <a:ext uri="{FF2B5EF4-FFF2-40B4-BE49-F238E27FC236}">
                <a16:creationId xmlns:a16="http://schemas.microsoft.com/office/drawing/2014/main" id="{E3217C22-7A0D-B546-8678-2221646A359B}"/>
              </a:ext>
            </a:extLst>
          </p:cNvPr>
          <p:cNvSpPr txBox="1"/>
          <p:nvPr/>
        </p:nvSpPr>
        <p:spPr>
          <a:xfrm>
            <a:off x="12618720" y="7543800"/>
            <a:ext cx="184731" cy="369332"/>
          </a:xfrm>
          <a:prstGeom prst="rect">
            <a:avLst/>
          </a:prstGeom>
          <a:noFill/>
        </p:spPr>
        <p:txBody>
          <a:bodyPr wrap="none" rtlCol="0">
            <a:spAutoFit/>
          </a:bodyPr>
          <a:lstStyle/>
          <a:p>
            <a:endParaRPr lang="fr-FR" dirty="0"/>
          </a:p>
        </p:txBody>
      </p:sp>
      <p:sp>
        <p:nvSpPr>
          <p:cNvPr id="45" name="Rectangle 44">
            <a:hlinkClick r:id="" action="ppaction://noaction"/>
            <a:extLst>
              <a:ext uri="{FF2B5EF4-FFF2-40B4-BE49-F238E27FC236}">
                <a16:creationId xmlns:a16="http://schemas.microsoft.com/office/drawing/2014/main" id="{1CD8C67C-4258-334A-A1C8-6CE42B71300B}"/>
              </a:ext>
            </a:extLst>
          </p:cNvPr>
          <p:cNvSpPr/>
          <p:nvPr/>
        </p:nvSpPr>
        <p:spPr>
          <a:xfrm>
            <a:off x="891729" y="9504658"/>
            <a:ext cx="745148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9D2B25"/>
                </a:solidFill>
                <a:latin typeface="Avenir Next" panose="020B0503020202020204" pitchFamily="34" charset="0"/>
              </a:rPr>
              <a:t>*Les fiches APSA en rouge sont à construire</a:t>
            </a:r>
          </a:p>
        </p:txBody>
      </p:sp>
    </p:spTree>
    <p:extLst>
      <p:ext uri="{BB962C8B-B14F-4D97-AF65-F5344CB8AC3E}">
        <p14:creationId xmlns:p14="http://schemas.microsoft.com/office/powerpoint/2010/main" val="103587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9" action="ppaction://hlinksldjump"/>
            <a:extLst>
              <a:ext uri="{FF2B5EF4-FFF2-40B4-BE49-F238E27FC236}">
                <a16:creationId xmlns:a16="http://schemas.microsoft.com/office/drawing/2014/main" id="{9E215B9B-2B1D-AD45-B880-2CCA02947D45}"/>
              </a:ext>
            </a:extLst>
          </p:cNvPr>
          <p:cNvPicPr>
            <a:picLocks noChangeAspect="1"/>
          </p:cNvPicPr>
          <p:nvPr/>
        </p:nvPicPr>
        <p:blipFill>
          <a:blip r:embed="rId10"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Tree>
    <p:extLst>
      <p:ext uri="{BB962C8B-B14F-4D97-AF65-F5344CB8AC3E}">
        <p14:creationId xmlns:p14="http://schemas.microsoft.com/office/powerpoint/2010/main" val="146413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matériels numérique</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675" y="2234240"/>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3587556" y="2316662"/>
            <a:ext cx="1138653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Individualisation des contenus (carnet, exercices personnalisés,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Analyse de la motricité (réalisation, posture, respiration,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Consultation de contenus (anatomie, alignement segmentaire,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Utilisation d’applications (natives, tableurs, diaporamas, …)</a:t>
            </a:r>
          </a:p>
        </p:txBody>
      </p:sp>
      <p:pic>
        <p:nvPicPr>
          <p:cNvPr id="56" name="Image 55">
            <a:hlinkClick r:id="rId4"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5"/>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8306" y="4488183"/>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3573040" y="4726718"/>
            <a:ext cx="10838906"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Support mécanique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Cible la zone technique à observer</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Analyse de la motricité avec différé vidéo, en direct avec outil d’analyse, annotations,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Consultation de contenus sur un support fixe.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Afficher un chronomètre.</a:t>
            </a:r>
          </a:p>
          <a:p>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1054496" y="3125397"/>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Tablettes - smartphones</a:t>
            </a: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1121091" y="653551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Trépied</a:t>
            </a:r>
          </a:p>
        </p:txBody>
      </p:sp>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1117339" y="884225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Cellule photoélectrique (</a:t>
            </a:r>
            <a:r>
              <a:rPr lang="fr-FR" sz="1600" b="1" dirty="0" err="1">
                <a:solidFill>
                  <a:srgbClr val="2A2A2A"/>
                </a:solidFill>
                <a:latin typeface="Avenir Next" panose="020B0503020202020204" pitchFamily="34" charset="0"/>
              </a:rPr>
              <a:t>microgate</a:t>
            </a:r>
            <a:r>
              <a:rPr lang="fr-FR" sz="1600" b="1" dirty="0">
                <a:solidFill>
                  <a:srgbClr val="2A2A2A"/>
                </a:solidFill>
                <a:latin typeface="Avenir Next" panose="020B0503020202020204" pitchFamily="34" charset="0"/>
              </a:rPr>
              <a:t>)</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3554824" y="7457371"/>
            <a:ext cx="6451510"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Prise des temps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Mesure des temps de course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Mémorisation des temps automatiquement chronométrés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Affichage des temps réalisés</a:t>
            </a:r>
          </a:p>
        </p:txBody>
      </p:sp>
      <p:sp>
        <p:nvSpPr>
          <p:cNvPr id="40" name="Rectangle 39">
            <a:hlinkClick r:id="rId4"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026" name="Picture 2" descr="Kit Pro">
            <a:extLst>
              <a:ext uri="{FF2B5EF4-FFF2-40B4-BE49-F238E27FC236}">
                <a16:creationId xmlns:a16="http://schemas.microsoft.com/office/drawing/2014/main" id="{CF364165-EAE8-4CA4-9228-CAC49EB49EC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92544" y="7498327"/>
            <a:ext cx="1853378" cy="137617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hlinkClick r:id="rId8" action="ppaction://hlinksldjump"/>
            <a:extLst>
              <a:ext uri="{FF2B5EF4-FFF2-40B4-BE49-F238E27FC236}">
                <a16:creationId xmlns:a16="http://schemas.microsoft.com/office/drawing/2014/main" id="{15709ADF-F78F-B64B-88E0-DA775A5ACAFE}"/>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Tree>
    <p:extLst>
      <p:ext uri="{BB962C8B-B14F-4D97-AF65-F5344CB8AC3E}">
        <p14:creationId xmlns:p14="http://schemas.microsoft.com/office/powerpoint/2010/main" val="232373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apps trans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1282899" y="8992762"/>
            <a:ext cx="1149831" cy="1019354"/>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215909" y="1218925"/>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2397534" y="8831010"/>
            <a:ext cx="11681322"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 d’exercices, carnet d’entrainement, information santé et nutrition, …). Récupération de données élèves (carnet d’entrainement, évolution des temps, retour d’une analyse d’un élève coach (analyse d’une image, vidéo, …)</a:t>
            </a:r>
          </a:p>
        </p:txBody>
      </p:sp>
      <p:pic>
        <p:nvPicPr>
          <p:cNvPr id="54" name="Image 53">
            <a:hlinkClick r:id="rId6"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7"/>
          <a:srcRect/>
          <a:stretch/>
        </p:blipFill>
        <p:spPr>
          <a:xfrm>
            <a:off x="329286" y="238560"/>
            <a:ext cx="615891" cy="561146"/>
          </a:xfrm>
          <a:prstGeom prst="rect">
            <a:avLst/>
          </a:prstGeom>
        </p:spPr>
      </p:pic>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1127699" y="98380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328576" y="340515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347406" y="526143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Huld</a:t>
            </a:r>
            <a:r>
              <a:rPr lang="fr-FR" sz="1600" dirty="0">
                <a:solidFill>
                  <a:srgbClr val="2A2A2A"/>
                </a:solidFill>
                <a:latin typeface="Avenir Next" panose="020B0503020202020204" pitchFamily="34" charset="0"/>
              </a:rPr>
              <a:t> technique</a:t>
            </a: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747281" y="2150110"/>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Jusqu’à 4 vidéos simultanées</a:t>
            </a:r>
          </a:p>
        </p:txBody>
      </p:sp>
      <p:pic>
        <p:nvPicPr>
          <p:cNvPr id="33" name="Image 32">
            <a:hlinkClick r:id="rId8"/>
            <a:extLst>
              <a:ext uri="{FF2B5EF4-FFF2-40B4-BE49-F238E27FC236}">
                <a16:creationId xmlns:a16="http://schemas.microsoft.com/office/drawing/2014/main" id="{00000000-0008-0000-0100-000071000000}"/>
              </a:ext>
            </a:extLst>
          </p:cNvPr>
          <p:cNvPicPr preferRelativeResize="0">
            <a:picLocks/>
          </p:cNvPicPr>
          <p:nvPr/>
        </p:nvPicPr>
        <p:blipFill>
          <a:blip r:embed="rId9"/>
          <a:stretch>
            <a:fillRect/>
          </a:stretch>
        </p:blipFill>
        <p:spPr>
          <a:xfrm>
            <a:off x="394564" y="4362028"/>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348093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553212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429458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a:t>
            </a:r>
          </a:p>
          <a:p>
            <a:r>
              <a:rPr lang="fr-FR" sz="1600" dirty="0">
                <a:solidFill>
                  <a:srgbClr val="2A2A2A"/>
                </a:solidFill>
                <a:latin typeface="Avenir Next" panose="020B0503020202020204" pitchFamily="34" charset="0"/>
              </a:rPr>
              <a:t>Analyse du rôle de coach</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230773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61989" y="7521774"/>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2459875" y="7347642"/>
            <a:ext cx="10842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1095856" y="838374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061832"/>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6"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2052" name="Picture 4" descr="Hudl Technique IPA Cracked for iOS Free Download">
            <a:hlinkClick r:id="rId11"/>
            <a:extLst>
              <a:ext uri="{FF2B5EF4-FFF2-40B4-BE49-F238E27FC236}">
                <a16:creationId xmlns:a16="http://schemas.microsoft.com/office/drawing/2014/main" id="{5E028BF2-1FC1-4155-AD03-B327123805B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92982" y="4334136"/>
            <a:ext cx="885061" cy="88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9" name="Rectangle 48">
            <a:hlinkClick r:id="" action="ppaction://noaction"/>
            <a:extLst>
              <a:ext uri="{FF2B5EF4-FFF2-40B4-BE49-F238E27FC236}">
                <a16:creationId xmlns:a16="http://schemas.microsoft.com/office/drawing/2014/main" id="{058B636C-5E0D-4512-96AC-C58DA6303324}"/>
              </a:ext>
            </a:extLst>
          </p:cNvPr>
          <p:cNvSpPr/>
          <p:nvPr/>
        </p:nvSpPr>
        <p:spPr>
          <a:xfrm>
            <a:off x="8824684" y="4134652"/>
            <a:ext cx="4787751"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d’analyse de la motricité en enregistrant une vidéo afin de repérer les alignements segmentaires à améliorer.</a:t>
            </a:r>
          </a:p>
        </p:txBody>
      </p:sp>
      <p:pic>
        <p:nvPicPr>
          <p:cNvPr id="32" name="Image 31">
            <a:hlinkClick r:id="rId13" action="ppaction://hlinksldjump"/>
            <a:extLst>
              <a:ext uri="{FF2B5EF4-FFF2-40B4-BE49-F238E27FC236}">
                <a16:creationId xmlns:a16="http://schemas.microsoft.com/office/drawing/2014/main" id="{A512863B-2F02-D440-99C6-01DAED480241}"/>
              </a:ext>
            </a:extLst>
          </p:cNvPr>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pic>
        <p:nvPicPr>
          <p:cNvPr id="35" name="Image 34">
            <a:hlinkClick r:id="rId15"/>
            <a:extLst>
              <a:ext uri="{FF2B5EF4-FFF2-40B4-BE49-F238E27FC236}">
                <a16:creationId xmlns:a16="http://schemas.microsoft.com/office/drawing/2014/main" id="{493C3FC7-9B49-FA40-9949-B792CB59ECE9}"/>
              </a:ext>
            </a:extLst>
          </p:cNvPr>
          <p:cNvPicPr/>
          <p:nvPr/>
        </p:nvPicPr>
        <p:blipFill>
          <a:blip r:embed="rId16">
            <a:extLst>
              <a:ext uri="{28A0092B-C50C-407E-A947-70E740481C1C}">
                <a14:useLocalDpi xmlns:a14="http://schemas.microsoft.com/office/drawing/2010/main"/>
              </a:ext>
            </a:extLst>
          </a:blip>
          <a:srcRect/>
          <a:stretch>
            <a:fillRect/>
          </a:stretch>
        </p:blipFill>
        <p:spPr bwMode="auto">
          <a:xfrm>
            <a:off x="408586" y="2489682"/>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Image 45">
            <a:hlinkClick r:id="rId17"/>
            <a:extLst>
              <a:ext uri="{FF2B5EF4-FFF2-40B4-BE49-F238E27FC236}">
                <a16:creationId xmlns:a16="http://schemas.microsoft.com/office/drawing/2014/main" id="{09F44BC0-4BAE-BE4B-90CE-E1F39EA1C307}"/>
              </a:ext>
            </a:extLst>
          </p:cNvPr>
          <p:cNvPicPr preferRelativeResize="0">
            <a:picLocks/>
          </p:cNvPicPr>
          <p:nvPr/>
        </p:nvPicPr>
        <p:blipFill>
          <a:blip r:embed="rId18"/>
          <a:stretch>
            <a:fillRect/>
          </a:stretch>
        </p:blipFill>
        <p:spPr>
          <a:xfrm>
            <a:off x="7578317" y="2384314"/>
            <a:ext cx="914389" cy="978610"/>
          </a:xfrm>
          <a:prstGeom prst="rect">
            <a:avLst/>
          </a:prstGeom>
        </p:spPr>
      </p:pic>
    </p:spTree>
    <p:extLst>
      <p:ext uri="{BB962C8B-B14F-4D97-AF65-F5344CB8AC3E}">
        <p14:creationId xmlns:p14="http://schemas.microsoft.com/office/powerpoint/2010/main" val="155130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apps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664744" y="2398380"/>
            <a:ext cx="5377696" cy="134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simple et rapide permettant de calculer la somme des temps individuels de 4 coureurs sur 50m</a:t>
            </a:r>
          </a:p>
          <a:p>
            <a:r>
              <a:rPr lang="fr-FR" sz="1600" dirty="0">
                <a:solidFill>
                  <a:srgbClr val="2A2A2A"/>
                </a:solidFill>
                <a:latin typeface="Avenir Next" panose="020B0503020202020204" pitchFamily="34" charset="0"/>
              </a:rPr>
              <a:t>Définir des objectifs de temps sur le relais 4x50m en fonction de l'efficacité de la transmission des 4 relayeurs.</a:t>
            </a:r>
          </a:p>
        </p:txBody>
      </p:sp>
      <p:sp>
        <p:nvSpPr>
          <p:cNvPr id="34" name="Rectangle 33">
            <a:hlinkClick r:id="" action="ppaction://noaction"/>
            <a:extLst>
              <a:ext uri="{FF2B5EF4-FFF2-40B4-BE49-F238E27FC236}">
                <a16:creationId xmlns:a16="http://schemas.microsoft.com/office/drawing/2014/main" id="{AAB09816-6BA2-B444-88D8-D011D0A540E9}"/>
              </a:ext>
            </a:extLst>
          </p:cNvPr>
          <p:cNvSpPr/>
          <p:nvPr/>
        </p:nvSpPr>
        <p:spPr>
          <a:xfrm>
            <a:off x="8894242" y="4878484"/>
            <a:ext cx="472497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FR" sz="1600" dirty="0">
                <a:solidFill>
                  <a:srgbClr val="1D1D1F"/>
                </a:solidFill>
                <a:latin typeface="Avenir Next" panose="020B0503020202020204" pitchFamily="34" charset="0"/>
              </a:rPr>
              <a:t>C</a:t>
            </a:r>
            <a:r>
              <a:rPr lang="fr-FR" sz="1600" b="0" i="0" dirty="0">
                <a:solidFill>
                  <a:srgbClr val="1D1D1F"/>
                </a:solidFill>
                <a:effectLst/>
                <a:latin typeface="Avenir Next" panose="020B0503020202020204" pitchFamily="34" charset="0"/>
              </a:rPr>
              <a:t>alculer les différentes vitesses moyennes de déplacement du témoin:</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Lorsqu'il est dans la main du relayé</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Dans la zone de transmission</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Puis dans la main du relayeur</a:t>
            </a:r>
          </a:p>
          <a:p>
            <a:br>
              <a:rPr lang="fr-FR" sz="1600" dirty="0">
                <a:latin typeface="Avenir Next" panose="020B0503020202020204" pitchFamily="34" charset="0"/>
              </a:rPr>
            </a:br>
            <a:endParaRPr lang="fr-FR" sz="1600" dirty="0">
              <a:solidFill>
                <a:srgbClr val="2A2A2A"/>
              </a:solidFill>
              <a:latin typeface="Avenir Next" panose="020B0503020202020204" pitchFamily="34" charset="0"/>
            </a:endParaRPr>
          </a:p>
        </p:txBody>
      </p:sp>
      <p:pic>
        <p:nvPicPr>
          <p:cNvPr id="36" name="Image 35">
            <a:hlinkClick r:id="rId5"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6"/>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6760251"/>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11153" y="386997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i="0" dirty="0">
                <a:solidFill>
                  <a:srgbClr val="212121"/>
                </a:solidFill>
                <a:effectLst/>
                <a:latin typeface="Roboto" panose="020B0604020202020204" pitchFamily="2" charset="0"/>
              </a:rPr>
              <a:t>Relais vitesse EPS</a:t>
            </a:r>
          </a:p>
          <a:p>
            <a:pPr algn="ct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29E79CA9-0086-6F49-BC96-01589FB4ECFA}"/>
              </a:ext>
            </a:extLst>
          </p:cNvPr>
          <p:cNvSpPr/>
          <p:nvPr/>
        </p:nvSpPr>
        <p:spPr>
          <a:xfrm>
            <a:off x="7117962" y="5858600"/>
            <a:ext cx="1938947" cy="55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Transmission</a:t>
            </a:r>
          </a:p>
        </p:txBody>
      </p:sp>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2560977" y="9168223"/>
            <a:ext cx="1079283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données des informations relatives au relais-vitesse.</a:t>
            </a:r>
          </a:p>
        </p:txBody>
      </p:sp>
      <p:sp>
        <p:nvSpPr>
          <p:cNvPr id="53" name="Rectangle 52">
            <a:hlinkClick r:id="rId5"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43" name="Rectangle 42">
            <a:hlinkClick r:id="" action="ppaction://noaction"/>
            <a:extLst>
              <a:ext uri="{FF2B5EF4-FFF2-40B4-BE49-F238E27FC236}">
                <a16:creationId xmlns:a16="http://schemas.microsoft.com/office/drawing/2014/main" id="{456F6B5D-4E0D-4C64-82B1-350731BE258A}"/>
              </a:ext>
            </a:extLst>
          </p:cNvPr>
          <p:cNvSpPr/>
          <p:nvPr/>
        </p:nvSpPr>
        <p:spPr>
          <a:xfrm>
            <a:off x="8774206" y="2347691"/>
            <a:ext cx="480394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Réalise instantanément  la photo finish sur la ligne d’arrivée. Chronomètre fiable qui se peut se déclencher au sifflet ou manuellement.</a:t>
            </a:r>
          </a:p>
        </p:txBody>
      </p:sp>
      <p:sp>
        <p:nvSpPr>
          <p:cNvPr id="48" name="Rectangle 47">
            <a:hlinkClick r:id="" action="ppaction://noaction"/>
            <a:extLst>
              <a:ext uri="{FF2B5EF4-FFF2-40B4-BE49-F238E27FC236}">
                <a16:creationId xmlns:a16="http://schemas.microsoft.com/office/drawing/2014/main" id="{5B4DD463-3EBA-4D81-BC64-029DA91CC4AA}"/>
              </a:ext>
            </a:extLst>
          </p:cNvPr>
          <p:cNvSpPr/>
          <p:nvPr/>
        </p:nvSpPr>
        <p:spPr>
          <a:xfrm>
            <a:off x="7391162" y="338474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Sprint </a:t>
            </a: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55" name="Rectangle 54">
            <a:hlinkClick r:id="" action="ppaction://noaction"/>
            <a:extLst>
              <a:ext uri="{FF2B5EF4-FFF2-40B4-BE49-F238E27FC236}">
                <a16:creationId xmlns:a16="http://schemas.microsoft.com/office/drawing/2014/main" id="{34763C7C-0F20-4349-A72D-8C6A180F2894}"/>
              </a:ext>
            </a:extLst>
          </p:cNvPr>
          <p:cNvSpPr/>
          <p:nvPr/>
        </p:nvSpPr>
        <p:spPr>
          <a:xfrm>
            <a:off x="72311" y="605522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i="0" dirty="0">
                <a:solidFill>
                  <a:srgbClr val="212121"/>
                </a:solidFill>
                <a:effectLst/>
                <a:latin typeface="Roboto" panose="020B0604020202020204" pitchFamily="2" charset="0"/>
              </a:rPr>
              <a:t>Relais EPS</a:t>
            </a:r>
          </a:p>
          <a:p>
            <a:pPr algn="ctr"/>
            <a:endParaRPr lang="fr-FR" sz="1600" dirty="0">
              <a:solidFill>
                <a:srgbClr val="2A2A2A"/>
              </a:solidFill>
              <a:latin typeface="Avenir Next" panose="020B0503020202020204" pitchFamily="34" charset="0"/>
            </a:endParaRPr>
          </a:p>
        </p:txBody>
      </p:sp>
      <p:sp>
        <p:nvSpPr>
          <p:cNvPr id="56" name="Rectangle 55">
            <a:hlinkClick r:id="" action="ppaction://noaction"/>
            <a:extLst>
              <a:ext uri="{FF2B5EF4-FFF2-40B4-BE49-F238E27FC236}">
                <a16:creationId xmlns:a16="http://schemas.microsoft.com/office/drawing/2014/main" id="{7FA8ABC4-1AE8-4457-99BE-B73AB4D39B75}"/>
              </a:ext>
            </a:extLst>
          </p:cNvPr>
          <p:cNvSpPr/>
          <p:nvPr/>
        </p:nvSpPr>
        <p:spPr>
          <a:xfrm>
            <a:off x="1617993" y="4576027"/>
            <a:ext cx="5377696" cy="134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de mesures et indicateurs de la qualité de transmission du témoin</a:t>
            </a:r>
          </a:p>
          <a:p>
            <a:r>
              <a:rPr lang="fr-FR" sz="1600" dirty="0">
                <a:solidFill>
                  <a:srgbClr val="2A2A2A"/>
                </a:solidFill>
                <a:latin typeface="Avenir Next" panose="020B0503020202020204" pitchFamily="34" charset="0"/>
              </a:rPr>
              <a:t>Battre son record à 2,3 ou 4</a:t>
            </a:r>
          </a:p>
        </p:txBody>
      </p:sp>
      <p:sp>
        <p:nvSpPr>
          <p:cNvPr id="61" name="Rectangle 60">
            <a:hlinkClick r:id="" action="ppaction://noaction"/>
            <a:extLst>
              <a:ext uri="{FF2B5EF4-FFF2-40B4-BE49-F238E27FC236}">
                <a16:creationId xmlns:a16="http://schemas.microsoft.com/office/drawing/2014/main" id="{41F8E5C6-FE11-44EE-8D0F-EF899F269EF7}"/>
              </a:ext>
            </a:extLst>
          </p:cNvPr>
          <p:cNvSpPr/>
          <p:nvPr/>
        </p:nvSpPr>
        <p:spPr>
          <a:xfrm>
            <a:off x="2439783" y="7298554"/>
            <a:ext cx="1079283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PeerTube</a:t>
            </a:r>
            <a:r>
              <a:rPr lang="fr-FR" sz="1600" dirty="0">
                <a:solidFill>
                  <a:srgbClr val="2A2A2A"/>
                </a:solidFill>
                <a:latin typeface="Avenir Next" panose="020B0503020202020204" pitchFamily="34" charset="0"/>
              </a:rPr>
              <a:t> : Banque de données académique des contenus précisant les critères de réussite, les alignements segmentaires, ...</a:t>
            </a:r>
          </a:p>
        </p:txBody>
      </p:sp>
      <p:pic>
        <p:nvPicPr>
          <p:cNvPr id="32" name="Image 31">
            <a:hlinkClick r:id="rId7" action="ppaction://hlinksldjump"/>
            <a:extLst>
              <a:ext uri="{FF2B5EF4-FFF2-40B4-BE49-F238E27FC236}">
                <a16:creationId xmlns:a16="http://schemas.microsoft.com/office/drawing/2014/main" id="{3C20F79C-FCF1-E84F-AF87-E2B2D08FC315}"/>
              </a:ext>
            </a:extLst>
          </p:cNvPr>
          <p:cNvPicPr>
            <a:picLocks noChangeAspect="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pic>
        <p:nvPicPr>
          <p:cNvPr id="33" name="Image 32">
            <a:hlinkClick r:id="rId9"/>
            <a:extLst>
              <a:ext uri="{FF2B5EF4-FFF2-40B4-BE49-F238E27FC236}">
                <a16:creationId xmlns:a16="http://schemas.microsoft.com/office/drawing/2014/main" id="{B87D2FF1-DDF0-F843-AD63-BA3B8A6E6F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510" y="2560946"/>
            <a:ext cx="1080445" cy="1028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Image 34">
            <a:hlinkClick r:id="rId11"/>
            <a:extLst>
              <a:ext uri="{FF2B5EF4-FFF2-40B4-BE49-F238E27FC236}">
                <a16:creationId xmlns:a16="http://schemas.microsoft.com/office/drawing/2014/main" id="{F7A36BD6-81A1-A343-B06A-EE961E83BA5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0078" y="4751478"/>
            <a:ext cx="1084905" cy="1088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2" descr="Sprint Timer (ios 2,69 ) App de Photo Finish sur iphone/ipad - PDF  Téléchargement Gratuit">
            <a:hlinkClick r:id="rId13"/>
            <a:extLst>
              <a:ext uri="{FF2B5EF4-FFF2-40B4-BE49-F238E27FC236}">
                <a16:creationId xmlns:a16="http://schemas.microsoft.com/office/drawing/2014/main" id="{A050E389-5ED0-5441-BF70-DA1C7B2657A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547431" y="2393101"/>
            <a:ext cx="1030903" cy="1034388"/>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hlinkClick r:id="rId15"/>
            <a:extLst>
              <a:ext uri="{FF2B5EF4-FFF2-40B4-BE49-F238E27FC236}">
                <a16:creationId xmlns:a16="http://schemas.microsoft.com/office/drawing/2014/main" id="{ADC47D29-1E3F-3346-8F2A-FCC6939995D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47442" y="4659356"/>
            <a:ext cx="1151366" cy="1138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Image 38">
            <a:extLst>
              <a:ext uri="{FF2B5EF4-FFF2-40B4-BE49-F238E27FC236}">
                <a16:creationId xmlns:a16="http://schemas.microsoft.com/office/drawing/2014/main" id="{EB1C7B02-E20E-0C49-AF65-7CAF7E6A7C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11240" y="7519283"/>
            <a:ext cx="1524268" cy="913572"/>
          </a:xfrm>
          <a:prstGeom prst="rect">
            <a:avLst/>
          </a:prstGeom>
        </p:spPr>
      </p:pic>
      <p:pic>
        <p:nvPicPr>
          <p:cNvPr id="40" name="Image 39">
            <a:extLst>
              <a:ext uri="{FF2B5EF4-FFF2-40B4-BE49-F238E27FC236}">
                <a16:creationId xmlns:a16="http://schemas.microsoft.com/office/drawing/2014/main" id="{7234B8D2-785C-CD44-8B54-771B8AC7AB0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73650" y="9376722"/>
            <a:ext cx="1763590" cy="988752"/>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64744" y="9825655"/>
            <a:ext cx="988752" cy="988752"/>
          </a:xfrm>
          <a:prstGeom prst="rect">
            <a:avLst/>
          </a:prstGeom>
        </p:spPr>
      </p:pic>
      <p:pic>
        <p:nvPicPr>
          <p:cNvPr id="62" name="Image 61">
            <a:extLst>
              <a:ext uri="{FF2B5EF4-FFF2-40B4-BE49-F238E27FC236}">
                <a16:creationId xmlns:a16="http://schemas.microsoft.com/office/drawing/2014/main" id="{1855031C-BE9C-400C-8F36-AA402FC1F4E7}"/>
              </a:ext>
            </a:extLst>
          </p:cNvPr>
          <p:cNvPicPr>
            <a:picLocks noChangeAspect="1"/>
          </p:cNvPicPr>
          <p:nvPr/>
        </p:nvPicPr>
        <p:blipFill>
          <a:blip r:embed="rId20"/>
          <a:stretch>
            <a:fillRect/>
          </a:stretch>
        </p:blipFill>
        <p:spPr>
          <a:xfrm>
            <a:off x="1859020" y="8158928"/>
            <a:ext cx="428625" cy="495300"/>
          </a:xfrm>
          <a:prstGeom prst="rect">
            <a:avLst/>
          </a:prstGeom>
        </p:spPr>
      </p:pic>
    </p:spTree>
    <p:extLst>
      <p:ext uri="{BB962C8B-B14F-4D97-AF65-F5344CB8AC3E}">
        <p14:creationId xmlns:p14="http://schemas.microsoft.com/office/powerpoint/2010/main" val="133563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EBBE8CE-F0E4-4A48-86FD-CE3C07DBC206}"/>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31">
            <a:extLst>
              <a:ext uri="{FF2B5EF4-FFF2-40B4-BE49-F238E27FC236}">
                <a16:creationId xmlns:a16="http://schemas.microsoft.com/office/drawing/2014/main" id="{54D07A8F-245C-4249-8147-0A603A2ED906}"/>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hlinkClick r:id="" action="ppaction://noaction"/>
            <a:extLst>
              <a:ext uri="{FF2B5EF4-FFF2-40B4-BE49-F238E27FC236}">
                <a16:creationId xmlns:a16="http://schemas.microsoft.com/office/drawing/2014/main" id="{AC21D1EF-819E-5F44-AB54-632B09327197}"/>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tableurs et diaporamas</a:t>
            </a:r>
          </a:p>
        </p:txBody>
      </p:sp>
      <p:sp>
        <p:nvSpPr>
          <p:cNvPr id="46" name="Titre 1">
            <a:extLst>
              <a:ext uri="{FF2B5EF4-FFF2-40B4-BE49-F238E27FC236}">
                <a16:creationId xmlns:a16="http://schemas.microsoft.com/office/drawing/2014/main" id="{28090977-4354-834C-8A3B-55095D897BBC}"/>
              </a:ext>
            </a:extLst>
          </p:cNvPr>
          <p:cNvSpPr txBox="1">
            <a:spLocks/>
          </p:cNvSpPr>
          <p:nvPr/>
        </p:nvSpPr>
        <p:spPr>
          <a:xfrm>
            <a:off x="2761456" y="-1257300"/>
            <a:ext cx="9144000" cy="1066800"/>
          </a:xfrm>
          <a:prstGeom prst="rect">
            <a:avLst/>
          </a:prstGeom>
        </p:spPr>
        <p:txBody>
          <a:bodyPr vert="horz" lIns="91440" tIns="45720" rIns="91440" bIns="45720" rtlCol="0" anchor="b">
            <a:normAutofit fontScale="82500" lnSpcReduction="20000"/>
          </a:bodyPr>
          <a:lstStyle>
            <a:lvl1pPr algn="ctr" defTabSz="1439997" rtl="0" eaLnBrk="1" latinLnBrk="0" hangingPunct="1">
              <a:lnSpc>
                <a:spcPct val="90000"/>
              </a:lnSpc>
              <a:spcBef>
                <a:spcPct val="0"/>
              </a:spcBef>
              <a:buNone/>
              <a:defRPr sz="9449" kern="1200">
                <a:solidFill>
                  <a:schemeClr val="tx1"/>
                </a:solidFill>
                <a:latin typeface="+mj-lt"/>
                <a:ea typeface="+mj-ea"/>
                <a:cs typeface="+mj-cs"/>
              </a:defRPr>
            </a:lvl1pPr>
          </a:lstStyle>
          <a:p>
            <a:r>
              <a:rPr lang="fr-FR">
                <a:latin typeface="Avenir Next" panose="020B0503020202020204" pitchFamily="34" charset="0"/>
              </a:rPr>
              <a:t>RELAIS tableurs</a:t>
            </a:r>
            <a:endParaRPr lang="fr-FR" dirty="0">
              <a:latin typeface="Avenir Next" panose="020B0503020202020204" pitchFamily="34" charset="0"/>
            </a:endParaRPr>
          </a:p>
        </p:txBody>
      </p:sp>
      <p:sp>
        <p:nvSpPr>
          <p:cNvPr id="47" name="Rectangle 46">
            <a:extLst>
              <a:ext uri="{FF2B5EF4-FFF2-40B4-BE49-F238E27FC236}">
                <a16:creationId xmlns:a16="http://schemas.microsoft.com/office/drawing/2014/main" id="{22DE3B22-0169-9E40-98CB-63326F53FF65}"/>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Image 47">
            <a:extLst>
              <a:ext uri="{FF2B5EF4-FFF2-40B4-BE49-F238E27FC236}">
                <a16:creationId xmlns:a16="http://schemas.microsoft.com/office/drawing/2014/main" id="{4F48C2D3-3285-0D4A-9EE0-57D217C9E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49" name="Image 48">
            <a:extLst>
              <a:ext uri="{FF2B5EF4-FFF2-40B4-BE49-F238E27FC236}">
                <a16:creationId xmlns:a16="http://schemas.microsoft.com/office/drawing/2014/main" id="{DA33AAC4-7036-004C-992C-A4F853128F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8068" cy="788068"/>
          </a:xfrm>
          <a:prstGeom prst="rect">
            <a:avLst/>
          </a:prstGeom>
        </p:spPr>
      </p:pic>
      <p:sp>
        <p:nvSpPr>
          <p:cNvPr id="52" name="Rectangle 51">
            <a:hlinkClick r:id="" action="ppaction://noaction"/>
            <a:extLst>
              <a:ext uri="{FF2B5EF4-FFF2-40B4-BE49-F238E27FC236}">
                <a16:creationId xmlns:a16="http://schemas.microsoft.com/office/drawing/2014/main" id="{B6876882-6EF1-D44C-ACA9-EF2A6CF743DC}"/>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53" name="Rectangle 52">
            <a:hlinkClick r:id="" action="ppaction://noaction"/>
            <a:extLst>
              <a:ext uri="{FF2B5EF4-FFF2-40B4-BE49-F238E27FC236}">
                <a16:creationId xmlns:a16="http://schemas.microsoft.com/office/drawing/2014/main" id="{B7281D64-010A-9C4D-98C0-3055D57943A5}"/>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55" name="Connecteur droit 54">
            <a:extLst>
              <a:ext uri="{FF2B5EF4-FFF2-40B4-BE49-F238E27FC236}">
                <a16:creationId xmlns:a16="http://schemas.microsoft.com/office/drawing/2014/main" id="{A9B435EC-513A-A444-81B3-F7E8DF9D0221}"/>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hlinkClick r:id="" action="ppaction://noaction"/>
            <a:extLst>
              <a:ext uri="{FF2B5EF4-FFF2-40B4-BE49-F238E27FC236}">
                <a16:creationId xmlns:a16="http://schemas.microsoft.com/office/drawing/2014/main" id="{BC1A3F5D-480D-8840-9FBE-B7E916A26844}"/>
              </a:ext>
            </a:extLst>
          </p:cNvPr>
          <p:cNvSpPr/>
          <p:nvPr/>
        </p:nvSpPr>
        <p:spPr>
          <a:xfrm>
            <a:off x="3450575" y="3186521"/>
            <a:ext cx="3625037" cy="184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rgbClr val="2A2A2A"/>
                </a:solidFill>
                <a:latin typeface="Avenir Next" panose="020B0503020202020204" pitchFamily="34" charset="0"/>
              </a:rPr>
              <a:t>Sélectionner les AFC, AFL ou ALFP retenues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Décliner-les en 4 indicateurs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Définir les leçons d’évaluation</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Ajouter les élèves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Evaluation individuelle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Synthèse lisible par élèves, attendues et classe</a:t>
            </a:r>
          </a:p>
          <a:p>
            <a:endParaRPr lang="fr-FR" sz="1600" dirty="0">
              <a:solidFill>
                <a:srgbClr val="2A2A2A"/>
              </a:solidFill>
              <a:latin typeface="Avenir Next" panose="020B0503020202020204" pitchFamily="34" charset="0"/>
            </a:endParaRPr>
          </a:p>
        </p:txBody>
      </p:sp>
      <p:sp>
        <p:nvSpPr>
          <p:cNvPr id="57" name="Rectangle 56">
            <a:hlinkClick r:id="" action="ppaction://noaction"/>
            <a:extLst>
              <a:ext uri="{FF2B5EF4-FFF2-40B4-BE49-F238E27FC236}">
                <a16:creationId xmlns:a16="http://schemas.microsoft.com/office/drawing/2014/main" id="{48FA5A89-2E9A-2942-B76F-662E1CDA6A36}"/>
              </a:ext>
            </a:extLst>
          </p:cNvPr>
          <p:cNvSpPr/>
          <p:nvPr/>
        </p:nvSpPr>
        <p:spPr>
          <a:xfrm>
            <a:off x="9782487" y="2524592"/>
            <a:ext cx="4545122"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Avenir Next" panose="020B0503020202020204"/>
              </a:rPr>
              <a:t>T</a:t>
            </a:r>
            <a:r>
              <a:rPr lang="fr-FR" sz="1600" b="0" i="0" dirty="0">
                <a:solidFill>
                  <a:schemeClr val="tx1"/>
                </a:solidFill>
                <a:effectLst/>
                <a:latin typeface="Avenir Next" panose="020B0503020202020204"/>
              </a:rPr>
              <a:t>ableur </a:t>
            </a:r>
            <a:r>
              <a:rPr lang="fr-FR" sz="1600" dirty="0">
                <a:solidFill>
                  <a:schemeClr val="tx1"/>
                </a:solidFill>
                <a:latin typeface="Avenir Next" panose="020B0503020202020204"/>
              </a:rPr>
              <a:t>permettant</a:t>
            </a:r>
            <a:r>
              <a:rPr lang="fr-FR" sz="1600" b="0" i="0" dirty="0">
                <a:solidFill>
                  <a:schemeClr val="tx1"/>
                </a:solidFill>
                <a:effectLst/>
                <a:latin typeface="Avenir Next" panose="020B0503020202020204"/>
              </a:rPr>
              <a:t> d’avoir accès rapidement à la vitesse cible d’un binôme afin qu’ils puissent réaliser des essais avec différents partenaires.</a:t>
            </a:r>
            <a:endParaRPr lang="fr-FR" sz="1600" dirty="0">
              <a:solidFill>
                <a:schemeClr val="tx1"/>
              </a:solidFill>
              <a:latin typeface="Avenir Next" panose="020B0503020202020204"/>
            </a:endParaRPr>
          </a:p>
        </p:txBody>
      </p:sp>
      <p:sp>
        <p:nvSpPr>
          <p:cNvPr id="58" name="Rectangle 57">
            <a:hlinkClick r:id="" action="ppaction://noaction"/>
            <a:extLst>
              <a:ext uri="{FF2B5EF4-FFF2-40B4-BE49-F238E27FC236}">
                <a16:creationId xmlns:a16="http://schemas.microsoft.com/office/drawing/2014/main" id="{9DB8A7D8-B02D-D44C-BF77-D66FB75EC7CE}"/>
              </a:ext>
            </a:extLst>
          </p:cNvPr>
          <p:cNvSpPr/>
          <p:nvPr/>
        </p:nvSpPr>
        <p:spPr>
          <a:xfrm>
            <a:off x="7351220" y="3648683"/>
            <a:ext cx="232043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Numbers - Relais-vitesse 12 secondes</a:t>
            </a:r>
          </a:p>
          <a:p>
            <a:pPr algn="ctr"/>
            <a:endParaRPr lang="fr-FR" sz="1600" dirty="0">
              <a:solidFill>
                <a:srgbClr val="2A2A2A"/>
              </a:solidFill>
              <a:latin typeface="Avenir Next" panose="020B0503020202020204" pitchFamily="34" charset="0"/>
            </a:endParaRPr>
          </a:p>
        </p:txBody>
      </p:sp>
      <p:pic>
        <p:nvPicPr>
          <p:cNvPr id="59" name="Image 58">
            <a:hlinkClick r:id="rId5" action="ppaction://hlinksldjump"/>
            <a:extLst>
              <a:ext uri="{FF2B5EF4-FFF2-40B4-BE49-F238E27FC236}">
                <a16:creationId xmlns:a16="http://schemas.microsoft.com/office/drawing/2014/main" id="{E2E9546E-86A4-7D47-A7C6-B0A54121D2D6}"/>
              </a:ext>
            </a:extLst>
          </p:cNvPr>
          <p:cNvPicPr>
            <a:picLocks noChangeAspect="1"/>
          </p:cNvPicPr>
          <p:nvPr/>
        </p:nvPicPr>
        <p:blipFill>
          <a:blip r:embed="rId6"/>
          <a:srcRect/>
          <a:stretch/>
        </p:blipFill>
        <p:spPr>
          <a:xfrm>
            <a:off x="329286" y="238560"/>
            <a:ext cx="615891" cy="561146"/>
          </a:xfrm>
          <a:prstGeom prst="rect">
            <a:avLst/>
          </a:prstGeom>
        </p:spPr>
      </p:pic>
      <p:sp>
        <p:nvSpPr>
          <p:cNvPr id="61" name="Rectangle 60">
            <a:hlinkClick r:id="" action="ppaction://noaction"/>
            <a:extLst>
              <a:ext uri="{FF2B5EF4-FFF2-40B4-BE49-F238E27FC236}">
                <a16:creationId xmlns:a16="http://schemas.microsoft.com/office/drawing/2014/main" id="{61C1D07F-CD18-1044-B899-8596E3561882}"/>
              </a:ext>
            </a:extLst>
          </p:cNvPr>
          <p:cNvSpPr/>
          <p:nvPr/>
        </p:nvSpPr>
        <p:spPr>
          <a:xfrm>
            <a:off x="10600452" y="7316741"/>
            <a:ext cx="297516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Description de l’utilisation d’une tablette en relais-vitesse avec une classe</a:t>
            </a:r>
          </a:p>
        </p:txBody>
      </p:sp>
      <p:cxnSp>
        <p:nvCxnSpPr>
          <p:cNvPr id="62" name="Connecteur droit 61">
            <a:extLst>
              <a:ext uri="{FF2B5EF4-FFF2-40B4-BE49-F238E27FC236}">
                <a16:creationId xmlns:a16="http://schemas.microsoft.com/office/drawing/2014/main" id="{148A3DDB-96EC-3440-9865-5571039BFE66}"/>
              </a:ext>
            </a:extLst>
          </p:cNvPr>
          <p:cNvCxnSpPr>
            <a:cxnSpLocks/>
          </p:cNvCxnSpPr>
          <p:nvPr/>
        </p:nvCxnSpPr>
        <p:spPr>
          <a:xfrm flipH="1">
            <a:off x="7200106" y="5354984"/>
            <a:ext cx="686510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hlinkClick r:id="" action="ppaction://noaction"/>
            <a:extLst>
              <a:ext uri="{FF2B5EF4-FFF2-40B4-BE49-F238E27FC236}">
                <a16:creationId xmlns:a16="http://schemas.microsoft.com/office/drawing/2014/main" id="{166F511C-6704-7346-BFA8-A9DBB0D87D8D}"/>
              </a:ext>
            </a:extLst>
          </p:cNvPr>
          <p:cNvSpPr/>
          <p:nvPr/>
        </p:nvSpPr>
        <p:spPr>
          <a:xfrm>
            <a:off x="999579" y="466942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Suivi des AFLP</a:t>
            </a:r>
          </a:p>
        </p:txBody>
      </p:sp>
      <p:sp>
        <p:nvSpPr>
          <p:cNvPr id="64" name="Rectangle 63">
            <a:hlinkClick r:id="rId5" action="ppaction://hlinksldjump"/>
            <a:extLst>
              <a:ext uri="{FF2B5EF4-FFF2-40B4-BE49-F238E27FC236}">
                <a16:creationId xmlns:a16="http://schemas.microsoft.com/office/drawing/2014/main" id="{5CA23196-57BA-9C4C-926B-FACED70D3EA4}"/>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65" name="Image 64">
            <a:hlinkClick r:id="rId7"/>
            <a:extLst>
              <a:ext uri="{FF2B5EF4-FFF2-40B4-BE49-F238E27FC236}">
                <a16:creationId xmlns:a16="http://schemas.microsoft.com/office/drawing/2014/main" id="{47B12C41-7D6A-5941-A442-6BB57FFE52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797" y="2658733"/>
            <a:ext cx="1789000" cy="1112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Image 65">
            <a:extLst>
              <a:ext uri="{FF2B5EF4-FFF2-40B4-BE49-F238E27FC236}">
                <a16:creationId xmlns:a16="http://schemas.microsoft.com/office/drawing/2014/main" id="{F2BF4B8B-D28A-914D-93ED-298AE31D25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1532" y="2725194"/>
            <a:ext cx="3074550" cy="1965273"/>
          </a:xfrm>
          <a:prstGeom prst="rect">
            <a:avLst/>
          </a:prstGeom>
        </p:spPr>
      </p:pic>
      <p:pic>
        <p:nvPicPr>
          <p:cNvPr id="68" name="Image 67">
            <a:hlinkClick r:id="rId10"/>
            <a:extLst>
              <a:ext uri="{FF2B5EF4-FFF2-40B4-BE49-F238E27FC236}">
                <a16:creationId xmlns:a16="http://schemas.microsoft.com/office/drawing/2014/main" id="{96C5EDA0-6AA5-7447-ACD3-3BB71EF1EA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70582" y="7327052"/>
            <a:ext cx="2442866" cy="1374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2">
            <a:extLst>
              <a:ext uri="{FF2B5EF4-FFF2-40B4-BE49-F238E27FC236}">
                <a16:creationId xmlns:a16="http://schemas.microsoft.com/office/drawing/2014/main" id="{FBEFCBBF-7A9F-B64F-8E6D-7AC815BF866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776832" y="8205659"/>
            <a:ext cx="823620" cy="823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2" name="Image 71">
            <a:hlinkClick r:id="rId13" action="ppaction://hlinksldjump"/>
            <a:extLst>
              <a:ext uri="{FF2B5EF4-FFF2-40B4-BE49-F238E27FC236}">
                <a16:creationId xmlns:a16="http://schemas.microsoft.com/office/drawing/2014/main" id="{D40B0631-563C-F040-B1A1-00A3F084083E}"/>
              </a:ext>
            </a:extLst>
          </p:cNvPr>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
        <p:nvSpPr>
          <p:cNvPr id="27" name="Rectangle 26">
            <a:hlinkClick r:id="" action="ppaction://noaction"/>
            <a:extLst>
              <a:ext uri="{FF2B5EF4-FFF2-40B4-BE49-F238E27FC236}">
                <a16:creationId xmlns:a16="http://schemas.microsoft.com/office/drawing/2014/main" id="{FC54E6DA-A55F-E347-93CD-27CD8A139581}"/>
              </a:ext>
            </a:extLst>
          </p:cNvPr>
          <p:cNvSpPr/>
          <p:nvPr/>
        </p:nvSpPr>
        <p:spPr>
          <a:xfrm>
            <a:off x="3514230" y="5691677"/>
            <a:ext cx="3625037" cy="184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Fichier créé pour aider à la progression des élèves.</a:t>
            </a:r>
          </a:p>
          <a:p>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6B3C4018-0AF1-E141-860D-F017225EC9BA}"/>
              </a:ext>
            </a:extLst>
          </p:cNvPr>
          <p:cNvSpPr/>
          <p:nvPr/>
        </p:nvSpPr>
        <p:spPr>
          <a:xfrm>
            <a:off x="1063234" y="71745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Aide à la progression</a:t>
            </a:r>
          </a:p>
        </p:txBody>
      </p:sp>
      <p:pic>
        <p:nvPicPr>
          <p:cNvPr id="29" name="Image 28">
            <a:hlinkClick r:id="rId15"/>
            <a:extLst>
              <a:ext uri="{FF2B5EF4-FFF2-40B4-BE49-F238E27FC236}">
                <a16:creationId xmlns:a16="http://schemas.microsoft.com/office/drawing/2014/main" id="{8B222FA0-F0A8-D045-9E40-C796B4CA1DC5}"/>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315187" y="5318755"/>
            <a:ext cx="3074550" cy="1788463"/>
          </a:xfrm>
          <a:prstGeom prst="rect">
            <a:avLst/>
          </a:prstGeom>
        </p:spPr>
      </p:pic>
      <p:sp>
        <p:nvSpPr>
          <p:cNvPr id="30" name="Rectangle 29">
            <a:hlinkClick r:id="rId17"/>
            <a:extLst>
              <a:ext uri="{FF2B5EF4-FFF2-40B4-BE49-F238E27FC236}">
                <a16:creationId xmlns:a16="http://schemas.microsoft.com/office/drawing/2014/main" id="{56B53295-A6BB-2548-9B94-76EEC2961DE7}"/>
              </a:ext>
            </a:extLst>
          </p:cNvPr>
          <p:cNvSpPr/>
          <p:nvPr/>
        </p:nvSpPr>
        <p:spPr>
          <a:xfrm>
            <a:off x="1656260" y="8205659"/>
            <a:ext cx="4110425" cy="1844691"/>
          </a:xfrm>
          <a:prstGeom prst="rect">
            <a:avLst/>
          </a:prstGeom>
          <a:no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2A2A2A"/>
                </a:solidFill>
                <a:latin typeface="Avenir Next" panose="020B0503020202020204" pitchFamily="34" charset="0"/>
              </a:rPr>
              <a:t>Créer facilement votre propre application PC ou tablette en suivant nos tutoriels Excel en ligne sur le site EPS de l’Académie de Lyon</a:t>
            </a:r>
          </a:p>
        </p:txBody>
      </p:sp>
      <p:pic>
        <p:nvPicPr>
          <p:cNvPr id="3" name="Image 2">
            <a:hlinkClick r:id="rId17"/>
            <a:extLst>
              <a:ext uri="{FF2B5EF4-FFF2-40B4-BE49-F238E27FC236}">
                <a16:creationId xmlns:a16="http://schemas.microsoft.com/office/drawing/2014/main" id="{842B1CAB-6850-3841-8034-DF4C8D37337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914549" y="9484054"/>
            <a:ext cx="1075553" cy="1075553"/>
          </a:xfrm>
          <a:prstGeom prst="rect">
            <a:avLst/>
          </a:prstGeom>
        </p:spPr>
      </p:pic>
    </p:spTree>
    <p:extLst>
      <p:ext uri="{BB962C8B-B14F-4D97-AF65-F5344CB8AC3E}">
        <p14:creationId xmlns:p14="http://schemas.microsoft.com/office/powerpoint/2010/main" val="183748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numériques</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642192" y="1934492"/>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p:txBody>
      </p:sp>
      <p:sp>
        <p:nvSpPr>
          <p:cNvPr id="83" name="Rectangle 82">
            <a:hlinkClick r:id="rId7"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579670"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COURSE D’ORIENTATION</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4" name="Image 13">
            <a:hlinkClick r:id="rId8" action="ppaction://hlinksldjump"/>
            <a:extLst>
              <a:ext uri="{FF2B5EF4-FFF2-40B4-BE49-F238E27FC236}">
                <a16:creationId xmlns:a16="http://schemas.microsoft.com/office/drawing/2014/main" id="{103511AF-9615-1C45-B73B-30C1F0851E7B}"/>
              </a:ext>
            </a:extLst>
          </p:cNvPr>
          <p:cNvPicPr>
            <a:picLocks noChangeAspect="1"/>
          </p:cNvPicPr>
          <p:nvPr/>
        </p:nvPicPr>
        <p:blipFill>
          <a:blip r:embed="rId9">
            <a:clrChange>
              <a:clrFrom>
                <a:srgbClr val="EFEEEA"/>
              </a:clrFrom>
              <a:clrTo>
                <a:srgbClr val="EFEEEA">
                  <a:alpha val="0"/>
                </a:srgbClr>
              </a:clrTo>
            </a:clrChange>
          </a:blip>
          <a:stretch>
            <a:fillRect/>
          </a:stretch>
        </p:blipFill>
        <p:spPr>
          <a:xfrm>
            <a:off x="13220033" y="74998"/>
            <a:ext cx="684517" cy="866636"/>
          </a:xfrm>
          <a:prstGeom prst="rect">
            <a:avLst/>
          </a:prstGeom>
        </p:spPr>
      </p:pic>
    </p:spTree>
    <p:extLst>
      <p:ext uri="{BB962C8B-B14F-4D97-AF65-F5344CB8AC3E}">
        <p14:creationId xmlns:p14="http://schemas.microsoft.com/office/powerpoint/2010/main" val="994716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A860B8B-B5AF-A141-9770-E85BB07F40DD}"/>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1" name="Triangle 20">
            <a:extLst>
              <a:ext uri="{FF2B5EF4-FFF2-40B4-BE49-F238E27FC236}">
                <a16:creationId xmlns:a16="http://schemas.microsoft.com/office/drawing/2014/main" id="{6684A083-A689-4949-9F9D-476989B9DF78}"/>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hlinkClick r:id="rId3" action="ppaction://hlinksldjump"/>
            <a:extLst>
              <a:ext uri="{FF2B5EF4-FFF2-40B4-BE49-F238E27FC236}">
                <a16:creationId xmlns:a16="http://schemas.microsoft.com/office/drawing/2014/main" id="{31D55F66-2E62-A245-83ED-B7BB1A95DE34}"/>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matériels numériques 1/2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396" y="2369910"/>
            <a:ext cx="1648654" cy="1078559"/>
          </a:xfrm>
          <a:prstGeom prst="rect">
            <a:avLst/>
          </a:prstGeom>
        </p:spPr>
      </p:pic>
      <p:pic>
        <p:nvPicPr>
          <p:cNvPr id="56" name="Image 55">
            <a:hlinkClick r:id="rId6"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7"/>
          <a:srcRect/>
          <a:stretch/>
        </p:blipFill>
        <p:spPr>
          <a:xfrm>
            <a:off x="329286" y="238560"/>
            <a:ext cx="615891" cy="561146"/>
          </a:xfrm>
          <a:prstGeom prst="rect">
            <a:avLst/>
          </a:prstGeom>
        </p:spPr>
      </p:pic>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17983" y="361637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40" name="Rectangle 39">
            <a:hlinkClick r:id="rId6"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6" name="ZoneTexte 5"/>
          <p:cNvSpPr txBox="1"/>
          <p:nvPr/>
        </p:nvSpPr>
        <p:spPr>
          <a:xfrm>
            <a:off x="2239685" y="2637400"/>
            <a:ext cx="4471358" cy="2585323"/>
          </a:xfrm>
          <a:prstGeom prst="rect">
            <a:avLst/>
          </a:prstGeom>
          <a:noFill/>
        </p:spPr>
        <p:txBody>
          <a:bodyPr wrap="square" rtlCol="0">
            <a:spAutoFit/>
          </a:bodyPr>
          <a:lstStyle/>
          <a:p>
            <a:r>
              <a:rPr lang="fr-FR" dirty="0"/>
              <a:t>Gestion de course d’orientation avec 3 tablettes Android à partir de l’application de la suite Pro-EPS Chrono network (une tablette serveur, une tablette départ, une tablette arrivée)</a:t>
            </a:r>
          </a:p>
          <a:p>
            <a:r>
              <a:rPr lang="fr-FR" dirty="0">
                <a:hlinkClick r:id="rId8"/>
              </a:rPr>
              <a:t>http://proeps.pdagogie.com/chrono-network/</a:t>
            </a:r>
            <a:endParaRPr lang="fr-FR" dirty="0"/>
          </a:p>
          <a:p>
            <a:endParaRPr lang="fr-FR" dirty="0"/>
          </a:p>
          <a:p>
            <a:endParaRPr lang="fr-FR" dirty="0"/>
          </a:p>
        </p:txBody>
      </p:sp>
      <p:pic>
        <p:nvPicPr>
          <p:cNvPr id="10" name="Imag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05784" y="2388506"/>
            <a:ext cx="1631939" cy="1081976"/>
          </a:xfrm>
          <a:prstGeom prst="rect">
            <a:avLst/>
          </a:prstGeom>
        </p:spPr>
      </p:pic>
      <p:sp>
        <p:nvSpPr>
          <p:cNvPr id="12" name="ZoneTexte 11"/>
          <p:cNvSpPr txBox="1"/>
          <p:nvPr/>
        </p:nvSpPr>
        <p:spPr>
          <a:xfrm>
            <a:off x="10932464" y="2388506"/>
            <a:ext cx="3331029" cy="6463308"/>
          </a:xfrm>
          <a:prstGeom prst="rect">
            <a:avLst/>
          </a:prstGeom>
          <a:noFill/>
        </p:spPr>
        <p:txBody>
          <a:bodyPr wrap="square" rtlCol="0">
            <a:spAutoFit/>
          </a:bodyPr>
          <a:lstStyle/>
          <a:p>
            <a:r>
              <a:rPr lang="fr-FR" dirty="0"/>
              <a:t>Mini routeur TP-</a:t>
            </a:r>
            <a:r>
              <a:rPr lang="fr-FR" dirty="0" err="1"/>
              <a:t>link</a:t>
            </a:r>
            <a:r>
              <a:rPr lang="fr-FR" dirty="0"/>
              <a:t> TL-MR3020: ce mini routeur un des moins chers du marché permet de créer un réseau local pour faire fonctionner les 3 tablettes ci-dessus en réseau.  Par exemple quand un coureur démarre sur sa course, la tablette serveur et arrivée sont informées. La seule difficulté technique est d’identifier le SSID du routeur avec le nom de la suite d’application. Vous pouvez demander cette donnée sur le support technique de </a:t>
            </a:r>
            <a:r>
              <a:rPr lang="fr-FR" dirty="0" err="1"/>
              <a:t>ProEPS</a:t>
            </a:r>
            <a:r>
              <a:rPr lang="fr-FR" dirty="0"/>
              <a:t>:</a:t>
            </a:r>
          </a:p>
          <a:p>
            <a:r>
              <a:rPr lang="fr-FR" dirty="0">
                <a:hlinkClick r:id="rId10"/>
              </a:rPr>
              <a:t>http://proeps.pdagogie.com/support/</a:t>
            </a:r>
            <a:endParaRPr lang="fr-FR" dirty="0"/>
          </a:p>
          <a:p>
            <a:r>
              <a:rPr lang="fr-FR" dirty="0"/>
              <a:t>Vous pouvez utiliser n’importe quel mini routeur. J’ai simplement essayé celui là et cela fonctionne bien.</a:t>
            </a:r>
          </a:p>
          <a:p>
            <a:endParaRPr lang="fr-FR" dirty="0"/>
          </a:p>
          <a:p>
            <a:endParaRPr lang="fr-FR" dirty="0"/>
          </a:p>
        </p:txBody>
      </p:sp>
      <p:sp>
        <p:nvSpPr>
          <p:cNvPr id="13" name="ZoneTexte 12"/>
          <p:cNvSpPr txBox="1"/>
          <p:nvPr/>
        </p:nvSpPr>
        <p:spPr>
          <a:xfrm>
            <a:off x="7982065" y="3735658"/>
            <a:ext cx="2165132" cy="646331"/>
          </a:xfrm>
          <a:prstGeom prst="rect">
            <a:avLst/>
          </a:prstGeom>
          <a:noFill/>
        </p:spPr>
        <p:txBody>
          <a:bodyPr wrap="square" rtlCol="0">
            <a:spAutoFit/>
          </a:bodyPr>
          <a:lstStyle/>
          <a:p>
            <a:r>
              <a:rPr lang="fr-FR" dirty="0"/>
              <a:t>Mini routeur TP-</a:t>
            </a:r>
            <a:r>
              <a:rPr lang="fr-FR" dirty="0" err="1"/>
              <a:t>link</a:t>
            </a:r>
            <a:r>
              <a:rPr lang="fr-FR" dirty="0"/>
              <a:t> TL-MR3020</a:t>
            </a:r>
          </a:p>
        </p:txBody>
      </p:sp>
      <p:sp>
        <p:nvSpPr>
          <p:cNvPr id="14" name="ZoneTexte 13"/>
          <p:cNvSpPr txBox="1"/>
          <p:nvPr/>
        </p:nvSpPr>
        <p:spPr>
          <a:xfrm>
            <a:off x="-17983" y="1469571"/>
            <a:ext cx="14418195" cy="369332"/>
          </a:xfrm>
          <a:prstGeom prst="rect">
            <a:avLst/>
          </a:prstGeom>
          <a:noFill/>
          <a:ln w="53975">
            <a:solidFill>
              <a:schemeClr val="tx1"/>
            </a:solidFill>
          </a:ln>
        </p:spPr>
        <p:txBody>
          <a:bodyPr wrap="square" rtlCol="0">
            <a:spAutoFit/>
          </a:bodyPr>
          <a:lstStyle/>
          <a:p>
            <a:pPr algn="ctr"/>
            <a:r>
              <a:rPr lang="fr-FR" dirty="0"/>
              <a:t>Matériel pour l’Application Chrono network de la suite Pro-EPS</a:t>
            </a:r>
          </a:p>
        </p:txBody>
      </p:sp>
      <p:sp>
        <p:nvSpPr>
          <p:cNvPr id="4" name="Flèche vers le bas 3"/>
          <p:cNvSpPr/>
          <p:nvPr/>
        </p:nvSpPr>
        <p:spPr>
          <a:xfrm>
            <a:off x="8319406" y="4514577"/>
            <a:ext cx="881743" cy="417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39543" y="8821347"/>
            <a:ext cx="5241471" cy="1477328"/>
          </a:xfrm>
          <a:prstGeom prst="rect">
            <a:avLst/>
          </a:prstGeom>
          <a:noFill/>
        </p:spPr>
        <p:txBody>
          <a:bodyPr wrap="square" rtlCol="0">
            <a:spAutoFit/>
          </a:bodyPr>
          <a:lstStyle/>
          <a:p>
            <a:r>
              <a:rPr lang="fr-FR" dirty="0"/>
              <a:t>Rayon du réseau local à peu près 20m. Si vous désirez un rayon de fonctionnement plus large, il faudra acheter un routeur plus puissant. Par exemple si vous voulez éloigner la tablette départ de la tablette arrivée.</a:t>
            </a:r>
          </a:p>
        </p:txBody>
      </p:sp>
    </p:spTree>
    <p:extLst>
      <p:ext uri="{BB962C8B-B14F-4D97-AF65-F5344CB8AC3E}">
        <p14:creationId xmlns:p14="http://schemas.microsoft.com/office/powerpoint/2010/main" val="129663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Mot IPR</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7011229"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5630542" y="1168011"/>
            <a:ext cx="3139128" cy="830997"/>
          </a:xfrm>
          <a:prstGeom prst="rect">
            <a:avLst/>
          </a:prstGeom>
          <a:noFill/>
        </p:spPr>
        <p:txBody>
          <a:bodyPr wrap="none" rtlCol="0">
            <a:spAutoFit/>
          </a:bodyPr>
          <a:lstStyle/>
          <a:p>
            <a:pPr algn="ctr"/>
            <a:r>
              <a:rPr lang="fr-FR" sz="4800" dirty="0">
                <a:solidFill>
                  <a:schemeClr val="tx1">
                    <a:lumMod val="85000"/>
                    <a:lumOff val="15000"/>
                  </a:schemeClr>
                </a:solidFill>
                <a:latin typeface="Avenir Next" panose="020B0503020202020204" pitchFamily="34" charset="0"/>
              </a:rPr>
              <a:t>Les enjeux</a:t>
            </a:r>
          </a:p>
        </p:txBody>
      </p:sp>
      <p:pic>
        <p:nvPicPr>
          <p:cNvPr id="16" name="Image 15">
            <a:extLst>
              <a:ext uri="{FF2B5EF4-FFF2-40B4-BE49-F238E27FC236}">
                <a16:creationId xmlns:a16="http://schemas.microsoft.com/office/drawing/2014/main" id="{66DAE695-2BF6-2D4F-B906-78F7D8EE42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745" y="9393490"/>
            <a:ext cx="2136870" cy="1438685"/>
          </a:xfrm>
          <a:prstGeom prst="rect">
            <a:avLst/>
          </a:prstGeom>
        </p:spPr>
      </p:pic>
      <p:pic>
        <p:nvPicPr>
          <p:cNvPr id="27" name="Image 26">
            <a:extLst>
              <a:ext uri="{FF2B5EF4-FFF2-40B4-BE49-F238E27FC236}">
                <a16:creationId xmlns:a16="http://schemas.microsoft.com/office/drawing/2014/main" id="{1BBC44D0-7FFF-7744-8701-2B0B2CC95ECA}"/>
              </a:ext>
            </a:extLst>
          </p:cNvPr>
          <p:cNvPicPr/>
          <p:nvPr/>
        </p:nvPicPr>
        <p:blipFill>
          <a:blip r:embed="rId6" cstate="screen">
            <a:extLst>
              <a:ext uri="{28A0092B-C50C-407E-A947-70E740481C1C}">
                <a14:useLocalDpi xmlns:a14="http://schemas.microsoft.com/office/drawing/2010/main"/>
              </a:ext>
            </a:extLst>
          </a:blip>
          <a:stretch>
            <a:fillRect/>
          </a:stretch>
        </p:blipFill>
        <p:spPr>
          <a:xfrm>
            <a:off x="12878241" y="9526503"/>
            <a:ext cx="1172818" cy="1170022"/>
          </a:xfrm>
          <a:prstGeom prst="rect">
            <a:avLst/>
          </a:prstGeom>
        </p:spPr>
      </p:pic>
      <p:sp>
        <p:nvSpPr>
          <p:cNvPr id="12" name="ZoneTexte 11">
            <a:extLst>
              <a:ext uri="{FF2B5EF4-FFF2-40B4-BE49-F238E27FC236}">
                <a16:creationId xmlns:a16="http://schemas.microsoft.com/office/drawing/2014/main" id="{FEF3B90A-F3A1-B546-A695-67AF8BF7E30D}"/>
              </a:ext>
            </a:extLst>
          </p:cNvPr>
          <p:cNvSpPr txBox="1"/>
          <p:nvPr/>
        </p:nvSpPr>
        <p:spPr>
          <a:xfrm>
            <a:off x="5017963" y="181265"/>
            <a:ext cx="4652364" cy="830997"/>
          </a:xfrm>
          <a:prstGeom prst="rect">
            <a:avLst/>
          </a:prstGeom>
          <a:noFill/>
        </p:spPr>
        <p:txBody>
          <a:bodyPr wrap="none" rtlCol="0">
            <a:spAutoFit/>
          </a:bodyPr>
          <a:lstStyle/>
          <a:p>
            <a:r>
              <a:rPr lang="fr-FR" sz="4800" b="1" dirty="0">
                <a:solidFill>
                  <a:schemeClr val="bg1"/>
                </a:solidFill>
                <a:latin typeface="Avenir Next" panose="020B0503020202020204" pitchFamily="34" charset="0"/>
              </a:rPr>
              <a:t>Le mot de l’IPR</a:t>
            </a:r>
          </a:p>
        </p:txBody>
      </p:sp>
      <p:graphicFrame>
        <p:nvGraphicFramePr>
          <p:cNvPr id="4" name="Diagramme 3"/>
          <p:cNvGraphicFramePr/>
          <p:nvPr>
            <p:extLst>
              <p:ext uri="{D42A27DB-BD31-4B8C-83A1-F6EECF244321}">
                <p14:modId xmlns:p14="http://schemas.microsoft.com/office/powerpoint/2010/main" val="3435434353"/>
              </p:ext>
            </p:extLst>
          </p:nvPr>
        </p:nvGraphicFramePr>
        <p:xfrm>
          <a:off x="216663" y="1865995"/>
          <a:ext cx="13939313" cy="7527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15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E880624-584C-6D42-A8D1-37A606EEADC9}"/>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5" name="Triangle 24">
            <a:extLst>
              <a:ext uri="{FF2B5EF4-FFF2-40B4-BE49-F238E27FC236}">
                <a16:creationId xmlns:a16="http://schemas.microsoft.com/office/drawing/2014/main" id="{C5CF3B22-97BC-5C4B-B701-D2ABB9F619BB}"/>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hlinkClick r:id="rId3" action="ppaction://hlinksldjump"/>
            <a:extLst>
              <a:ext uri="{FF2B5EF4-FFF2-40B4-BE49-F238E27FC236}">
                <a16:creationId xmlns:a16="http://schemas.microsoft.com/office/drawing/2014/main" id="{C23494FE-C3FE-D44B-8F3A-E897E07FCBE2}"/>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matériels numériques 2/2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hlinkClick r:id="rId5"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6"/>
          <a:srcRect/>
          <a:stretch/>
        </p:blipFill>
        <p:spPr>
          <a:xfrm>
            <a:off x="329286" y="238560"/>
            <a:ext cx="615891" cy="561146"/>
          </a:xfrm>
          <a:prstGeom prst="rect">
            <a:avLst/>
          </a:prstGeom>
        </p:spPr>
      </p:pic>
      <p:sp>
        <p:nvSpPr>
          <p:cNvPr id="40" name="Rectangle 39">
            <a:hlinkClick r:id="rId5"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14" name="ZoneTexte 13"/>
          <p:cNvSpPr txBox="1"/>
          <p:nvPr/>
        </p:nvSpPr>
        <p:spPr>
          <a:xfrm>
            <a:off x="-17983" y="1469571"/>
            <a:ext cx="14418195" cy="1569660"/>
          </a:xfrm>
          <a:prstGeom prst="rect">
            <a:avLst/>
          </a:prstGeom>
          <a:noFill/>
          <a:ln w="53975">
            <a:solidFill>
              <a:schemeClr val="tx1"/>
            </a:solidFill>
          </a:ln>
        </p:spPr>
        <p:txBody>
          <a:bodyPr wrap="square" rtlCol="0">
            <a:spAutoFit/>
          </a:bodyPr>
          <a:lstStyle/>
          <a:p>
            <a:pPr algn="ctr"/>
            <a:r>
              <a:rPr lang="fr-FR" sz="3200" b="1" dirty="0"/>
              <a:t>Matériel </a:t>
            </a:r>
            <a:r>
              <a:rPr lang="fr-FR" sz="3200" b="1" dirty="0" err="1"/>
              <a:t>sportident</a:t>
            </a:r>
            <a:r>
              <a:rPr lang="fr-FR" sz="3200" b="1" dirty="0"/>
              <a:t> pour la gestion de course d’orientation</a:t>
            </a:r>
          </a:p>
          <a:p>
            <a:pPr algn="ctr"/>
            <a:r>
              <a:rPr lang="fr-FR" sz="3200" b="1" dirty="0"/>
              <a:t>Avantage: fiabilité dans le temps</a:t>
            </a:r>
          </a:p>
          <a:p>
            <a:pPr algn="ctr"/>
            <a:r>
              <a:rPr lang="fr-FR" sz="3200" b="1" dirty="0"/>
              <a:t>Désavantage: cher</a:t>
            </a:r>
          </a:p>
        </p:txBody>
      </p:sp>
      <p:pic>
        <p:nvPicPr>
          <p:cNvPr id="4" name="Imag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396" y="3384076"/>
            <a:ext cx="2126604" cy="1543503"/>
          </a:xfrm>
          <a:prstGeom prst="rect">
            <a:avLst/>
          </a:prstGeom>
        </p:spPr>
      </p:pic>
      <p:sp>
        <p:nvSpPr>
          <p:cNvPr id="7" name="ZoneTexte 6"/>
          <p:cNvSpPr txBox="1"/>
          <p:nvPr/>
        </p:nvSpPr>
        <p:spPr>
          <a:xfrm>
            <a:off x="3190100" y="3401371"/>
            <a:ext cx="9225482" cy="1200329"/>
          </a:xfrm>
          <a:prstGeom prst="rect">
            <a:avLst/>
          </a:prstGeom>
          <a:noFill/>
        </p:spPr>
        <p:txBody>
          <a:bodyPr wrap="square" rtlCol="0">
            <a:spAutoFit/>
          </a:bodyPr>
          <a:lstStyle/>
          <a:p>
            <a:r>
              <a:rPr lang="fr-FR" dirty="0"/>
              <a:t>Station de contrôle numérique BSF9: </a:t>
            </a:r>
          </a:p>
          <a:p>
            <a:r>
              <a:rPr lang="fr-FR" dirty="0">
                <a:hlinkClick r:id="rId8"/>
              </a:rPr>
              <a:t>https://www.sportident.fr/2021_03_news_bsf9.html</a:t>
            </a:r>
            <a:endParaRPr lang="fr-FR" dirty="0"/>
          </a:p>
          <a:p>
            <a:endParaRPr lang="fr-FR" dirty="0"/>
          </a:p>
          <a:p>
            <a:endParaRPr lang="fr-FR" dirty="0"/>
          </a:p>
        </p:txBody>
      </p:sp>
      <p:pic>
        <p:nvPicPr>
          <p:cNvPr id="8" name="Imag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9286" y="5260417"/>
            <a:ext cx="1447925" cy="1287892"/>
          </a:xfrm>
          <a:prstGeom prst="rect">
            <a:avLst/>
          </a:prstGeom>
        </p:spPr>
      </p:pic>
      <p:sp>
        <p:nvSpPr>
          <p:cNvPr id="9" name="ZoneTexte 8"/>
          <p:cNvSpPr txBox="1"/>
          <p:nvPr/>
        </p:nvSpPr>
        <p:spPr>
          <a:xfrm>
            <a:off x="3190100" y="5196462"/>
            <a:ext cx="6008914" cy="1200329"/>
          </a:xfrm>
          <a:prstGeom prst="rect">
            <a:avLst/>
          </a:prstGeom>
          <a:noFill/>
        </p:spPr>
        <p:txBody>
          <a:bodyPr wrap="square" rtlCol="0">
            <a:spAutoFit/>
          </a:bodyPr>
          <a:lstStyle/>
          <a:p>
            <a:r>
              <a:rPr lang="fr-FR" dirty="0"/>
              <a:t>Puce ou doigt de contrôle: fonctionne au contact ou à distance, système SIAC Air+.</a:t>
            </a:r>
          </a:p>
          <a:p>
            <a:r>
              <a:rPr lang="fr-FR" dirty="0">
                <a:hlinkClick r:id="rId10"/>
              </a:rPr>
              <a:t>https://www.sportident.fr/prod_puces_sportident_siac.html</a:t>
            </a:r>
            <a:endParaRPr lang="fr-FR" dirty="0"/>
          </a:p>
          <a:p>
            <a:endParaRPr lang="fr-FR" dirty="0"/>
          </a:p>
        </p:txBody>
      </p:sp>
      <p:pic>
        <p:nvPicPr>
          <p:cNvPr id="11" name="Imag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37231" y="6640819"/>
            <a:ext cx="1587001" cy="1763334"/>
          </a:xfrm>
          <a:prstGeom prst="rect">
            <a:avLst/>
          </a:prstGeom>
        </p:spPr>
      </p:pic>
      <p:sp>
        <p:nvSpPr>
          <p:cNvPr id="15" name="ZoneTexte 14"/>
          <p:cNvSpPr txBox="1"/>
          <p:nvPr/>
        </p:nvSpPr>
        <p:spPr>
          <a:xfrm>
            <a:off x="3445329" y="8075831"/>
            <a:ext cx="6547757" cy="979714"/>
          </a:xfrm>
          <a:prstGeom prst="rect">
            <a:avLst/>
          </a:prstGeom>
          <a:noFill/>
        </p:spPr>
        <p:txBody>
          <a:bodyPr wrap="square" rtlCol="0">
            <a:spAutoFit/>
          </a:bodyPr>
          <a:lstStyle/>
          <a:p>
            <a:endParaRPr lang="fr-FR"/>
          </a:p>
        </p:txBody>
      </p:sp>
      <p:sp>
        <p:nvSpPr>
          <p:cNvPr id="5" name="ZoneTexte 4"/>
          <p:cNvSpPr txBox="1"/>
          <p:nvPr/>
        </p:nvSpPr>
        <p:spPr>
          <a:xfrm>
            <a:off x="3190100" y="6636146"/>
            <a:ext cx="6368142" cy="1200329"/>
          </a:xfrm>
          <a:prstGeom prst="rect">
            <a:avLst/>
          </a:prstGeom>
          <a:noFill/>
        </p:spPr>
        <p:txBody>
          <a:bodyPr wrap="square" rtlCol="0">
            <a:spAutoFit/>
          </a:bodyPr>
          <a:lstStyle/>
          <a:p>
            <a:r>
              <a:rPr lang="fr-FR" dirty="0"/>
              <a:t>1 station SI-master "Effacer", permettant aussi la synchronisation des horloges des stations. S’utilise sur PC avec le logiciel SI-config+. Permet aussi la transformation des stations (par exemple transformer une station de contrôle en station de départ).</a:t>
            </a:r>
          </a:p>
        </p:txBody>
      </p:sp>
      <p:pic>
        <p:nvPicPr>
          <p:cNvPr id="6" name="Imag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 y="8496664"/>
            <a:ext cx="2698108" cy="1855945"/>
          </a:xfrm>
          <a:prstGeom prst="rect">
            <a:avLst/>
          </a:prstGeom>
        </p:spPr>
      </p:pic>
      <p:sp>
        <p:nvSpPr>
          <p:cNvPr id="10" name="ZoneTexte 9"/>
          <p:cNvSpPr txBox="1"/>
          <p:nvPr/>
        </p:nvSpPr>
        <p:spPr>
          <a:xfrm>
            <a:off x="3190100" y="8638109"/>
            <a:ext cx="6939643" cy="1477328"/>
          </a:xfrm>
          <a:prstGeom prst="rect">
            <a:avLst/>
          </a:prstGeom>
          <a:noFill/>
        </p:spPr>
        <p:txBody>
          <a:bodyPr wrap="square" rtlCol="0">
            <a:spAutoFit/>
          </a:bodyPr>
          <a:lstStyle/>
          <a:p>
            <a:r>
              <a:rPr lang="fr-FR" dirty="0"/>
              <a:t>1 kit SI </a:t>
            </a:r>
            <a:r>
              <a:rPr lang="fr-FR" dirty="0" err="1"/>
              <a:t>orienteering</a:t>
            </a:r>
            <a:r>
              <a:rPr lang="fr-FR" dirty="0"/>
              <a:t> App. Permet la lecture autonome en forêt sans alimentation des puces avec une application </a:t>
            </a:r>
            <a:r>
              <a:rPr lang="fr-FR" dirty="0" err="1"/>
              <a:t>android</a:t>
            </a:r>
            <a:r>
              <a:rPr lang="fr-FR" dirty="0"/>
              <a:t> et l’impression des tickets de résultat sur imprimante thermique:</a:t>
            </a:r>
          </a:p>
          <a:p>
            <a:r>
              <a:rPr lang="fr-FR" dirty="0">
                <a:hlinkClick r:id="rId13"/>
              </a:rPr>
              <a:t>https://www.sportident.fr/syst_debuter_avec_si.html</a:t>
            </a:r>
            <a:endParaRPr lang="fr-FR" dirty="0"/>
          </a:p>
          <a:p>
            <a:endParaRPr lang="fr-FR" dirty="0"/>
          </a:p>
        </p:txBody>
      </p:sp>
      <p:pic>
        <p:nvPicPr>
          <p:cNvPr id="12" name="Image 1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2812755" y="8607438"/>
            <a:ext cx="1714500" cy="1714500"/>
          </a:xfrm>
          <a:prstGeom prst="rect">
            <a:avLst/>
          </a:prstGeom>
        </p:spPr>
      </p:pic>
      <p:sp>
        <p:nvSpPr>
          <p:cNvPr id="13" name="Flèche droite 12"/>
          <p:cNvSpPr/>
          <p:nvPr/>
        </p:nvSpPr>
        <p:spPr>
          <a:xfrm>
            <a:off x="10621735" y="9369074"/>
            <a:ext cx="1880938" cy="5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0495958" y="8209396"/>
            <a:ext cx="2338138" cy="1200329"/>
          </a:xfrm>
          <a:prstGeom prst="rect">
            <a:avLst/>
          </a:prstGeom>
          <a:noFill/>
          <a:ln w="19050">
            <a:solidFill>
              <a:schemeClr val="tx1"/>
            </a:solidFill>
          </a:ln>
        </p:spPr>
        <p:txBody>
          <a:bodyPr wrap="square" rtlCol="0">
            <a:spAutoFit/>
          </a:bodyPr>
          <a:lstStyle/>
          <a:p>
            <a:r>
              <a:rPr lang="fr-FR" dirty="0"/>
              <a:t>Appli adaptée pour lecture des puces sur mobile ou tablette </a:t>
            </a:r>
            <a:r>
              <a:rPr lang="fr-FR" dirty="0" err="1"/>
              <a:t>android</a:t>
            </a:r>
            <a:endParaRPr lang="fr-FR" dirty="0"/>
          </a:p>
        </p:txBody>
      </p:sp>
    </p:spTree>
    <p:extLst>
      <p:ext uri="{BB962C8B-B14F-4D97-AF65-F5344CB8AC3E}">
        <p14:creationId xmlns:p14="http://schemas.microsoft.com/office/powerpoint/2010/main" val="372178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C0DA1E3-67CF-8E4E-A041-E615CE30C4AD}"/>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9" name="Triangle 28">
            <a:extLst>
              <a:ext uri="{FF2B5EF4-FFF2-40B4-BE49-F238E27FC236}">
                <a16:creationId xmlns:a16="http://schemas.microsoft.com/office/drawing/2014/main" id="{7E32A892-B410-5042-8C0C-631B70376360}"/>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hlinkClick r:id="rId3" action="ppaction://hlinksldjump"/>
            <a:extLst>
              <a:ext uri="{FF2B5EF4-FFF2-40B4-BE49-F238E27FC236}">
                <a16:creationId xmlns:a16="http://schemas.microsoft.com/office/drawing/2014/main" id="{BCD14DBA-90CC-DA41-8B68-1CCAB3A13F71}"/>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applications spécifiques et diverses 1/2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2175" y="491018"/>
            <a:ext cx="3407445" cy="1760537"/>
          </a:xfrm>
          <a:prstGeom prst="rect">
            <a:avLst/>
          </a:prstGeom>
        </p:spPr>
      </p:pic>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940130" y="2220223"/>
            <a:ext cx="338298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permettant la lecture des résultats sur une tablette ou un smartphone de manière autonome sans alimentation.</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pic>
        <p:nvPicPr>
          <p:cNvPr id="36" name="Image 35">
            <a:hlinkClick r:id="rId6"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7"/>
          <a:srcRect/>
          <a:stretch/>
        </p:blipFill>
        <p:spPr>
          <a:xfrm>
            <a:off x="329286" y="238560"/>
            <a:ext cx="615891" cy="561146"/>
          </a:xfrm>
          <a:prstGeom prst="rect">
            <a:avLst/>
          </a:prstGeom>
        </p:spPr>
      </p:pic>
      <p:sp>
        <p:nvSpPr>
          <p:cNvPr id="53" name="Rectangle 52">
            <a:hlinkClick r:id="rId6"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 name="Imag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2662" y="2138657"/>
            <a:ext cx="1486971" cy="1486971"/>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662" y="4400121"/>
            <a:ext cx="1246928" cy="1246928"/>
          </a:xfrm>
          <a:prstGeom prst="rect">
            <a:avLst/>
          </a:prstGeom>
        </p:spPr>
      </p:pic>
      <p:pic>
        <p:nvPicPr>
          <p:cNvPr id="11" name="Imag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8934" y="3881717"/>
            <a:ext cx="4698274" cy="2194461"/>
          </a:xfrm>
          <a:prstGeom prst="rect">
            <a:avLst/>
          </a:prstGeom>
        </p:spPr>
      </p:pic>
      <p:sp>
        <p:nvSpPr>
          <p:cNvPr id="14" name="ZoneTexte 13"/>
          <p:cNvSpPr txBox="1"/>
          <p:nvPr/>
        </p:nvSpPr>
        <p:spPr>
          <a:xfrm>
            <a:off x="1893878" y="6244322"/>
            <a:ext cx="4865498" cy="646331"/>
          </a:xfrm>
          <a:prstGeom prst="rect">
            <a:avLst/>
          </a:prstGeom>
          <a:noFill/>
          <a:ln w="12700">
            <a:solidFill>
              <a:schemeClr val="tx1"/>
            </a:solidFill>
          </a:ln>
        </p:spPr>
        <p:txBody>
          <a:bodyPr wrap="square" rtlCol="0">
            <a:spAutoFit/>
          </a:bodyPr>
          <a:lstStyle/>
          <a:p>
            <a:r>
              <a:rPr lang="fr-FR" dirty="0">
                <a:hlinkClick r:id="rId11"/>
              </a:rPr>
              <a:t>http://proeps.pdagogie.com/chrono-network/</a:t>
            </a:r>
            <a:endParaRPr lang="fr-FR" dirty="0"/>
          </a:p>
          <a:p>
            <a:endParaRPr lang="fr-FR" dirty="0"/>
          </a:p>
        </p:txBody>
      </p:sp>
      <p:pic>
        <p:nvPicPr>
          <p:cNvPr id="16" name="Image 1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7349" y="7099746"/>
            <a:ext cx="1236197" cy="1236197"/>
          </a:xfrm>
          <a:prstGeom prst="rect">
            <a:avLst/>
          </a:prstGeom>
        </p:spPr>
      </p:pic>
      <p:sp>
        <p:nvSpPr>
          <p:cNvPr id="17" name="ZoneTexte 16"/>
          <p:cNvSpPr txBox="1"/>
          <p:nvPr/>
        </p:nvSpPr>
        <p:spPr>
          <a:xfrm>
            <a:off x="1846652" y="7067001"/>
            <a:ext cx="3569939" cy="1323439"/>
          </a:xfrm>
          <a:prstGeom prst="rect">
            <a:avLst/>
          </a:prstGeom>
          <a:noFill/>
        </p:spPr>
        <p:txBody>
          <a:bodyPr wrap="square" rtlCol="0">
            <a:spAutoFit/>
          </a:bodyPr>
          <a:lstStyle/>
          <a:p>
            <a:r>
              <a:rPr lang="fr-FR" sz="1600" dirty="0">
                <a:solidFill>
                  <a:srgbClr val="2A2A2A"/>
                </a:solidFill>
                <a:latin typeface="Avenir Next" panose="020B0503020202020204" pitchFamily="34" charset="0"/>
              </a:rPr>
              <a:t>Application permettant la lecture des résultats sur une tablette ou un smartphone de manière autonome sans alimentation. Un peu moins ergonomique que SI </a:t>
            </a:r>
            <a:r>
              <a:rPr lang="fr-FR" sz="1600" dirty="0" err="1">
                <a:solidFill>
                  <a:srgbClr val="2A2A2A"/>
                </a:solidFill>
                <a:latin typeface="Avenir Next" panose="020B0503020202020204" pitchFamily="34" charset="0"/>
              </a:rPr>
              <a:t>droid</a:t>
            </a:r>
            <a:r>
              <a:rPr lang="fr-FR" sz="1600" dirty="0">
                <a:solidFill>
                  <a:srgbClr val="2A2A2A"/>
                </a:solidFill>
                <a:latin typeface="Avenir Next" panose="020B0503020202020204" pitchFamily="34" charset="0"/>
              </a:rPr>
              <a:t>.</a:t>
            </a:r>
          </a:p>
        </p:txBody>
      </p:sp>
      <p:pic>
        <p:nvPicPr>
          <p:cNvPr id="39" name="Image 3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168163" y="6190268"/>
            <a:ext cx="1714500" cy="1714500"/>
          </a:xfrm>
          <a:prstGeom prst="rect">
            <a:avLst/>
          </a:prstGeom>
        </p:spPr>
      </p:pic>
      <p:sp>
        <p:nvSpPr>
          <p:cNvPr id="41" name="ZoneTexte 40"/>
          <p:cNvSpPr txBox="1"/>
          <p:nvPr/>
        </p:nvSpPr>
        <p:spPr>
          <a:xfrm>
            <a:off x="9153132" y="5386725"/>
            <a:ext cx="5316287" cy="3693319"/>
          </a:xfrm>
          <a:prstGeom prst="rect">
            <a:avLst/>
          </a:prstGeom>
          <a:noFill/>
        </p:spPr>
        <p:txBody>
          <a:bodyPr wrap="square" rtlCol="0">
            <a:spAutoFit/>
          </a:bodyPr>
          <a:lstStyle/>
          <a:p>
            <a:endParaRPr lang="fr-FR" dirty="0"/>
          </a:p>
          <a:p>
            <a:r>
              <a:rPr lang="fr-FR" b="1" dirty="0" err="1"/>
              <a:t>MultiChrono</a:t>
            </a:r>
            <a:r>
              <a:rPr lang="fr-FR" b="1" dirty="0"/>
              <a:t> EPS </a:t>
            </a:r>
            <a:r>
              <a:rPr lang="fr-FR" dirty="0"/>
              <a:t>: de 1 à 10 chronos avec départs et arrêts indépendants ou simultanés.</a:t>
            </a:r>
            <a:br>
              <a:rPr lang="fr-FR" dirty="0"/>
            </a:br>
            <a:r>
              <a:rPr lang="fr-FR" dirty="0"/>
              <a:t>Possibilité d'attribuer des noms à chaque chronomètre.</a:t>
            </a:r>
            <a:br>
              <a:rPr lang="fr-FR" dirty="0"/>
            </a:br>
            <a:r>
              <a:rPr lang="fr-FR" dirty="0"/>
              <a:t>Vous pouvez sauvegarder les résultats :</a:t>
            </a:r>
            <a:br>
              <a:rPr lang="fr-FR" dirty="0"/>
            </a:br>
            <a:r>
              <a:rPr lang="fr-FR" dirty="0"/>
              <a:t>- par SMS, mail, réseaux sociaux, cloud...</a:t>
            </a:r>
            <a:br>
              <a:rPr lang="fr-FR" dirty="0"/>
            </a:br>
            <a:r>
              <a:rPr lang="fr-FR" dirty="0"/>
              <a:t>- par QR code. Vous n'avez besoin ni de réseau ni de connexion internet. Il vous suffit de flasher le QR code à l'aide de votre smartphone ou tablette avec l'une des applications : "QR to CSV" ou "QR code EPS".</a:t>
            </a:r>
            <a:br>
              <a:rPr lang="fr-FR" dirty="0"/>
            </a:br>
            <a:r>
              <a:rPr lang="fr-FR" dirty="0"/>
              <a:t>Vous obtiendrez ainsi un fichier .csv exploitable dans un tableur classique (Excel, Open Office,...)</a:t>
            </a:r>
            <a:endParaRPr lang="fr-FR" dirty="0">
              <a:effectLst/>
            </a:endParaRPr>
          </a:p>
        </p:txBody>
      </p:sp>
      <p:pic>
        <p:nvPicPr>
          <p:cNvPr id="43" name="Image 4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984467" y="2220223"/>
            <a:ext cx="1714500" cy="1714500"/>
          </a:xfrm>
          <a:prstGeom prst="rect">
            <a:avLst/>
          </a:prstGeom>
        </p:spPr>
      </p:pic>
      <p:sp>
        <p:nvSpPr>
          <p:cNvPr id="48" name="ZoneTexte 47"/>
          <p:cNvSpPr txBox="1"/>
          <p:nvPr/>
        </p:nvSpPr>
        <p:spPr>
          <a:xfrm>
            <a:off x="9153132" y="1817379"/>
            <a:ext cx="4854474" cy="2862322"/>
          </a:xfrm>
          <a:prstGeom prst="rect">
            <a:avLst/>
          </a:prstGeom>
          <a:noFill/>
        </p:spPr>
        <p:txBody>
          <a:bodyPr wrap="square" rtlCol="0">
            <a:spAutoFit/>
          </a:bodyPr>
          <a:lstStyle/>
          <a:p>
            <a:r>
              <a:rPr lang="fr-FR" b="1" dirty="0" err="1"/>
              <a:t>Mutlichrono</a:t>
            </a:r>
            <a:r>
              <a:rPr lang="fr-FR" dirty="0"/>
              <a:t>: jusqu’à 20 chronomètres simultanément que vous pouvez nommer. </a:t>
            </a:r>
          </a:p>
          <a:p>
            <a:r>
              <a:rPr lang="fr-FR" dirty="0"/>
              <a:t>Facile à utiliser.</a:t>
            </a:r>
            <a:br>
              <a:rPr lang="fr-FR" dirty="0"/>
            </a:br>
            <a:r>
              <a:rPr lang="fr-FR" dirty="0"/>
              <a:t>Interface intuitif et facile d’utilisation.</a:t>
            </a:r>
          </a:p>
          <a:p>
            <a:r>
              <a:rPr lang="fr-FR" dirty="0"/>
              <a:t>Fonctionnalités.</a:t>
            </a:r>
            <a:br>
              <a:rPr lang="fr-FR" dirty="0"/>
            </a:br>
            <a:r>
              <a:rPr lang="fr-FR" dirty="0"/>
              <a:t>★Chronomètres Multiples.</a:t>
            </a:r>
            <a:br>
              <a:rPr lang="fr-FR" dirty="0"/>
            </a:br>
            <a:r>
              <a:rPr lang="fr-FR" dirty="0"/>
              <a:t>★Décompteurs Multiples.</a:t>
            </a:r>
            <a:br>
              <a:rPr lang="fr-FR" dirty="0"/>
            </a:br>
            <a:r>
              <a:rPr lang="fr-FR" dirty="0"/>
              <a:t>★Compte à rebours.</a:t>
            </a:r>
            <a:br>
              <a:rPr lang="fr-FR" dirty="0"/>
            </a:br>
            <a:r>
              <a:rPr lang="fr-FR" dirty="0"/>
              <a:t>★Décompteur.</a:t>
            </a:r>
            <a:br>
              <a:rPr lang="fr-FR" dirty="0"/>
            </a:br>
            <a:r>
              <a:rPr lang="fr-FR" dirty="0"/>
              <a:t>★</a:t>
            </a:r>
            <a:r>
              <a:rPr lang="fr-FR" dirty="0" err="1"/>
              <a:t>Timer</a:t>
            </a:r>
            <a:r>
              <a:rPr lang="fr-FR" dirty="0"/>
              <a:t> répétition. ( intervalle répétition. )</a:t>
            </a:r>
          </a:p>
        </p:txBody>
      </p:sp>
      <p:cxnSp>
        <p:nvCxnSpPr>
          <p:cNvPr id="54" name="Connecteur droit 53">
            <a:extLst>
              <a:ext uri="{FF2B5EF4-FFF2-40B4-BE49-F238E27FC236}">
                <a16:creationId xmlns:a16="http://schemas.microsoft.com/office/drawing/2014/main" id="{232A5C1E-386B-F149-BFCF-2DFD0C97C813}"/>
              </a:ext>
            </a:extLst>
          </p:cNvPr>
          <p:cNvCxnSpPr>
            <a:cxnSpLocks/>
          </p:cNvCxnSpPr>
          <p:nvPr/>
        </p:nvCxnSpPr>
        <p:spPr>
          <a:xfrm>
            <a:off x="6911543" y="1929425"/>
            <a:ext cx="24355" cy="8870338"/>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5" name="Image 54"/>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59396" y="8825854"/>
            <a:ext cx="1110194" cy="1110194"/>
          </a:xfrm>
          <a:prstGeom prst="rect">
            <a:avLst/>
          </a:prstGeom>
        </p:spPr>
      </p:pic>
      <p:sp>
        <p:nvSpPr>
          <p:cNvPr id="56" name="Rectangle 55"/>
          <p:cNvSpPr/>
          <p:nvPr/>
        </p:nvSpPr>
        <p:spPr>
          <a:xfrm>
            <a:off x="1766554" y="8566788"/>
            <a:ext cx="4912724" cy="2308324"/>
          </a:xfrm>
          <a:prstGeom prst="rect">
            <a:avLst/>
          </a:prstGeom>
        </p:spPr>
        <p:txBody>
          <a:bodyPr wrap="square">
            <a:spAutoFit/>
          </a:bodyPr>
          <a:lstStyle/>
          <a:p>
            <a:r>
              <a:rPr lang="fr-FR" sz="1600" dirty="0"/>
              <a:t>En course d’orientation, pour apprécier la performance d’un orienteur, on utilise la réduction kilométrique (RK). Il s’agit du temps mis pour parcourir un kilomètre.</a:t>
            </a:r>
          </a:p>
          <a:p>
            <a:r>
              <a:rPr lang="fr-FR" sz="1600" dirty="0"/>
              <a:t>Le calcul de la RK prend en compte le dénivelé du parcours.</a:t>
            </a:r>
          </a:p>
          <a:p>
            <a:r>
              <a:rPr lang="fr-FR" sz="1600" dirty="0"/>
              <a:t>Plus la valeur de RK est faible, mieux le coureur sait s’orienter.</a:t>
            </a:r>
          </a:p>
          <a:p>
            <a:r>
              <a:rPr lang="fr-FR" sz="1600" dirty="0">
                <a:hlinkClick r:id="rId16"/>
              </a:rPr>
              <a:t>http://eps.enseigne.ac-lyon.fr/spip/spip.php?article1531</a:t>
            </a:r>
            <a:endParaRPr lang="fr-FR" sz="1600" dirty="0"/>
          </a:p>
          <a:p>
            <a:endParaRPr lang="fr-FR" sz="1600" dirty="0"/>
          </a:p>
        </p:txBody>
      </p:sp>
    </p:spTree>
    <p:extLst>
      <p:ext uri="{BB962C8B-B14F-4D97-AF65-F5344CB8AC3E}">
        <p14:creationId xmlns:p14="http://schemas.microsoft.com/office/powerpoint/2010/main" val="398635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09A7AD-E94C-1344-8A32-8B254B69EBC8}"/>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6" name="Triangle 25">
            <a:extLst>
              <a:ext uri="{FF2B5EF4-FFF2-40B4-BE49-F238E27FC236}">
                <a16:creationId xmlns:a16="http://schemas.microsoft.com/office/drawing/2014/main" id="{CED4815F-7FA0-FD43-A87B-1C8EF50A4504}"/>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hlinkClick r:id="rId3" action="ppaction://hlinksldjump"/>
            <a:extLst>
              <a:ext uri="{FF2B5EF4-FFF2-40B4-BE49-F238E27FC236}">
                <a16:creationId xmlns:a16="http://schemas.microsoft.com/office/drawing/2014/main" id="{0FD08320-9ABF-264B-A10B-467DBFCB8E61}"/>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applications spécifiques et diverses 2/2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hlinkClick r:id="rId5"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6"/>
          <a:srcRect/>
          <a:stretch/>
        </p:blipFill>
        <p:spPr>
          <a:xfrm>
            <a:off x="329286" y="238560"/>
            <a:ext cx="615891" cy="561146"/>
          </a:xfrm>
          <a:prstGeom prst="rect">
            <a:avLst/>
          </a:prstGeom>
        </p:spPr>
      </p:pic>
      <p:sp>
        <p:nvSpPr>
          <p:cNvPr id="53" name="Rectangle 52">
            <a:hlinkClick r:id="rId5"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cxnSp>
        <p:nvCxnSpPr>
          <p:cNvPr id="54" name="Connecteur droit 53">
            <a:extLst>
              <a:ext uri="{FF2B5EF4-FFF2-40B4-BE49-F238E27FC236}">
                <a16:creationId xmlns:a16="http://schemas.microsoft.com/office/drawing/2014/main" id="{232A5C1E-386B-F149-BFCF-2DFD0C97C813}"/>
              </a:ext>
            </a:extLst>
          </p:cNvPr>
          <p:cNvCxnSpPr>
            <a:cxnSpLocks/>
          </p:cNvCxnSpPr>
          <p:nvPr/>
        </p:nvCxnSpPr>
        <p:spPr>
          <a:xfrm>
            <a:off x="6911543" y="1929425"/>
            <a:ext cx="24355" cy="8870338"/>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A51409AB-11C4-4B4D-A0AA-D0F27F98F3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0367" y="1235953"/>
            <a:ext cx="1475405" cy="524318"/>
          </a:xfrm>
          <a:prstGeom prst="rect">
            <a:avLst/>
          </a:prstGeom>
        </p:spPr>
      </p:pic>
      <p:pic>
        <p:nvPicPr>
          <p:cNvPr id="5" name="Image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4599" y="2568188"/>
            <a:ext cx="1110069" cy="1110069"/>
          </a:xfrm>
          <a:prstGeom prst="rect">
            <a:avLst/>
          </a:prstGeom>
        </p:spPr>
      </p:pic>
      <p:sp>
        <p:nvSpPr>
          <p:cNvPr id="6" name="ZoneTexte 5"/>
          <p:cNvSpPr txBox="1"/>
          <p:nvPr/>
        </p:nvSpPr>
        <p:spPr>
          <a:xfrm>
            <a:off x="1380593" y="2568188"/>
            <a:ext cx="5805111" cy="1754326"/>
          </a:xfrm>
          <a:prstGeom prst="rect">
            <a:avLst/>
          </a:prstGeom>
          <a:noFill/>
        </p:spPr>
        <p:txBody>
          <a:bodyPr wrap="square" rtlCol="0">
            <a:spAutoFit/>
          </a:bodyPr>
          <a:lstStyle/>
          <a:p>
            <a:r>
              <a:rPr lang="fr-FR" dirty="0"/>
              <a:t>Cette application a été créée par un professeur agrégé en Education Physique et Sportive pour faciliter le travail de préparation des cours de Course d’Orientation en EPS.</a:t>
            </a:r>
          </a:p>
          <a:p>
            <a:r>
              <a:rPr lang="fr-FR" dirty="0">
                <a:hlinkClick r:id="rId9"/>
              </a:rPr>
              <a:t>http://eps.enseigne.ac-lyon.fr/spip/spip.php?article1529</a:t>
            </a:r>
            <a:endParaRPr lang="fr-FR" dirty="0"/>
          </a:p>
          <a:p>
            <a:endParaRPr lang="fr-FR" dirty="0"/>
          </a:p>
          <a:p>
            <a:endParaRPr lang="fr-FR" dirty="0"/>
          </a:p>
        </p:txBody>
      </p:sp>
      <p:pic>
        <p:nvPicPr>
          <p:cNvPr id="10" name="Imag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9349" y="5179645"/>
            <a:ext cx="1139512" cy="1139512"/>
          </a:xfrm>
          <a:prstGeom prst="rect">
            <a:avLst/>
          </a:prstGeom>
        </p:spPr>
      </p:pic>
      <p:sp>
        <p:nvSpPr>
          <p:cNvPr id="12" name="Rectangle 11"/>
          <p:cNvSpPr/>
          <p:nvPr/>
        </p:nvSpPr>
        <p:spPr>
          <a:xfrm>
            <a:off x="1540659" y="4887266"/>
            <a:ext cx="5370884" cy="2031325"/>
          </a:xfrm>
          <a:prstGeom prst="rect">
            <a:avLst/>
          </a:prstGeom>
        </p:spPr>
        <p:txBody>
          <a:bodyPr wrap="square">
            <a:spAutoFit/>
          </a:bodyPr>
          <a:lstStyle/>
          <a:p>
            <a:r>
              <a:rPr lang="fr-FR" dirty="0"/>
              <a:t>L’application EPS BALISES permet à un enseignant d’EPS d’afficher simplement le code d’une balise au cours d’une séance de course d’orientation sans que les codes des autres balises ne soient visibles par les autres élèves autour du professeur</a:t>
            </a:r>
          </a:p>
          <a:p>
            <a:r>
              <a:rPr lang="fr-FR" dirty="0">
                <a:hlinkClick r:id="rId11"/>
              </a:rPr>
              <a:t>http://eps.enseigne.ac-lyon.fr/spip/spip.php?article14</a:t>
            </a:r>
            <a:endParaRPr lang="fr-FR" dirty="0"/>
          </a:p>
          <a:p>
            <a:endParaRPr lang="fr-FR" dirty="0"/>
          </a:p>
        </p:txBody>
      </p:sp>
      <p:pic>
        <p:nvPicPr>
          <p:cNvPr id="13" name="Image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35895" y="7820545"/>
            <a:ext cx="1002671" cy="1002671"/>
          </a:xfrm>
          <a:prstGeom prst="rect">
            <a:avLst/>
          </a:prstGeom>
        </p:spPr>
      </p:pic>
      <p:sp>
        <p:nvSpPr>
          <p:cNvPr id="15" name="Rectangle 14"/>
          <p:cNvSpPr/>
          <p:nvPr/>
        </p:nvSpPr>
        <p:spPr>
          <a:xfrm>
            <a:off x="1338861" y="7789028"/>
            <a:ext cx="5597037" cy="1754326"/>
          </a:xfrm>
          <a:prstGeom prst="rect">
            <a:avLst/>
          </a:prstGeom>
        </p:spPr>
        <p:txBody>
          <a:bodyPr wrap="square">
            <a:spAutoFit/>
          </a:bodyPr>
          <a:lstStyle/>
          <a:p>
            <a:r>
              <a:rPr lang="fr-FR" dirty="0"/>
              <a:t>Cette application a été conçue par un professeur d’EPS et permet de réaliser des séances de course d’orientation très simplement. Créer des cartes de CO à partir d’une carte vierge.</a:t>
            </a:r>
          </a:p>
          <a:p>
            <a:r>
              <a:rPr lang="fr-FR" dirty="0">
                <a:hlinkClick r:id="rId13"/>
              </a:rPr>
              <a:t>http://eps.enseigne.ac-lyon.fr/spip/spip.php?article1495</a:t>
            </a:r>
            <a:endParaRPr lang="fr-FR" dirty="0"/>
          </a:p>
          <a:p>
            <a:endParaRPr lang="fr-FR" dirty="0"/>
          </a:p>
        </p:txBody>
      </p:sp>
      <p:pic>
        <p:nvPicPr>
          <p:cNvPr id="4" name="Image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43519" y="1160053"/>
            <a:ext cx="1255852" cy="1006149"/>
          </a:xfrm>
          <a:prstGeom prst="rect">
            <a:avLst/>
          </a:prstGeom>
        </p:spPr>
      </p:pic>
      <p:sp>
        <p:nvSpPr>
          <p:cNvPr id="7" name="ZoneTexte 6"/>
          <p:cNvSpPr txBox="1"/>
          <p:nvPr/>
        </p:nvSpPr>
        <p:spPr>
          <a:xfrm>
            <a:off x="11299371" y="1371600"/>
            <a:ext cx="2494846" cy="461665"/>
          </a:xfrm>
          <a:prstGeom prst="rect">
            <a:avLst/>
          </a:prstGeom>
          <a:noFill/>
        </p:spPr>
        <p:txBody>
          <a:bodyPr wrap="square" rtlCol="0">
            <a:spAutoFit/>
          </a:bodyPr>
          <a:lstStyle/>
          <a:p>
            <a:r>
              <a:rPr lang="fr-FR" sz="2400" b="1" dirty="0"/>
              <a:t>Windows</a:t>
            </a:r>
          </a:p>
        </p:txBody>
      </p:sp>
      <p:pic>
        <p:nvPicPr>
          <p:cNvPr id="8" name="Image 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380682" y="3073606"/>
            <a:ext cx="2172331" cy="1565988"/>
          </a:xfrm>
          <a:prstGeom prst="rect">
            <a:avLst/>
          </a:prstGeom>
        </p:spPr>
      </p:pic>
      <p:sp>
        <p:nvSpPr>
          <p:cNvPr id="9" name="ZoneTexte 8"/>
          <p:cNvSpPr txBox="1"/>
          <p:nvPr/>
        </p:nvSpPr>
        <p:spPr>
          <a:xfrm>
            <a:off x="11380682" y="2682529"/>
            <a:ext cx="2157930" cy="369332"/>
          </a:xfrm>
          <a:prstGeom prst="rect">
            <a:avLst/>
          </a:prstGeom>
          <a:solidFill>
            <a:srgbClr val="CC99FF"/>
          </a:solidFill>
          <a:ln w="57150">
            <a:solidFill>
              <a:schemeClr val="tx1"/>
            </a:solidFill>
          </a:ln>
        </p:spPr>
        <p:txBody>
          <a:bodyPr wrap="square" rtlCol="0">
            <a:spAutoFit/>
          </a:bodyPr>
          <a:lstStyle/>
          <a:p>
            <a:pPr algn="ctr"/>
            <a:r>
              <a:rPr lang="fr-FR"/>
              <a:t>Purple</a:t>
            </a:r>
            <a:r>
              <a:rPr lang="fr-FR" dirty="0"/>
              <a:t> Pen</a:t>
            </a:r>
          </a:p>
        </p:txBody>
      </p:sp>
      <p:sp>
        <p:nvSpPr>
          <p:cNvPr id="14" name="Rectangle 13"/>
          <p:cNvSpPr/>
          <p:nvPr/>
        </p:nvSpPr>
        <p:spPr>
          <a:xfrm>
            <a:off x="6995736" y="4669740"/>
            <a:ext cx="7535500" cy="2862322"/>
          </a:xfrm>
          <a:prstGeom prst="rect">
            <a:avLst/>
          </a:prstGeom>
        </p:spPr>
        <p:txBody>
          <a:bodyPr wrap="square">
            <a:spAutoFit/>
          </a:bodyPr>
          <a:lstStyle/>
          <a:p>
            <a:r>
              <a:rPr lang="fr-FR" b="1" dirty="0" err="1"/>
              <a:t>Purple</a:t>
            </a:r>
            <a:r>
              <a:rPr lang="fr-FR" b="1" dirty="0"/>
              <a:t> Pen </a:t>
            </a:r>
            <a:r>
              <a:rPr lang="fr-FR" dirty="0"/>
              <a:t>est un logiciel destiné à la course d’orientation, gratuit, disponible en Français, téléchargeable sur internet, qui permet d’élaborer et de mettre en page des parcours d’orientation à partir d’un fichier OCAD (logiciel de création de cartes), d’une image (JPEG) de carte, plan, photo scannée. Le logiciel est capable à partir de fichiers </a:t>
            </a:r>
            <a:r>
              <a:rPr lang="fr-FR" dirty="0" err="1"/>
              <a:t>Ocad</a:t>
            </a:r>
            <a:r>
              <a:rPr lang="fr-FR" dirty="0"/>
              <a:t> de reconnaître automatiquement l’échelle mais pas en Jpeg.</a:t>
            </a:r>
          </a:p>
          <a:p>
            <a:r>
              <a:rPr lang="fr-FR" dirty="0">
                <a:hlinkClick r:id="rId16"/>
              </a:rPr>
              <a:t>http://eps.enseigne.ac-lyon.fr/spip/ecrire/?exec=article&amp;id_article=1700</a:t>
            </a:r>
            <a:endParaRPr lang="fr-FR" dirty="0"/>
          </a:p>
          <a:p>
            <a:endParaRPr lang="fr-FR" dirty="0"/>
          </a:p>
          <a:p>
            <a:endParaRPr lang="fr-FR" dirty="0"/>
          </a:p>
          <a:p>
            <a:endParaRPr lang="fr-FR" dirty="0"/>
          </a:p>
        </p:txBody>
      </p:sp>
      <p:pic>
        <p:nvPicPr>
          <p:cNvPr id="16" name="Imag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88982" y="2395700"/>
            <a:ext cx="1599955" cy="2161844"/>
          </a:xfrm>
          <a:prstGeom prst="rect">
            <a:avLst/>
          </a:prstGeom>
        </p:spPr>
      </p:pic>
      <p:sp>
        <p:nvSpPr>
          <p:cNvPr id="17" name="Rectangle 16"/>
          <p:cNvSpPr/>
          <p:nvPr/>
        </p:nvSpPr>
        <p:spPr>
          <a:xfrm>
            <a:off x="7011228" y="6876416"/>
            <a:ext cx="4486998" cy="646331"/>
          </a:xfrm>
          <a:prstGeom prst="rect">
            <a:avLst/>
          </a:prstGeom>
        </p:spPr>
        <p:txBody>
          <a:bodyPr wrap="none">
            <a:spAutoFit/>
          </a:bodyPr>
          <a:lstStyle/>
          <a:p>
            <a:r>
              <a:rPr lang="fr-FR" dirty="0"/>
              <a:t>A télécharger ici </a:t>
            </a:r>
            <a:r>
              <a:rPr lang="fr-FR" dirty="0">
                <a:hlinkClick r:id="rId18"/>
              </a:rPr>
              <a:t>https://purplepen.golde.org/</a:t>
            </a:r>
            <a:endParaRPr lang="fr-FR" dirty="0"/>
          </a:p>
          <a:p>
            <a:endParaRPr lang="fr-FR" dirty="0"/>
          </a:p>
        </p:txBody>
      </p:sp>
    </p:spTree>
    <p:extLst>
      <p:ext uri="{BB962C8B-B14F-4D97-AF65-F5344CB8AC3E}">
        <p14:creationId xmlns:p14="http://schemas.microsoft.com/office/powerpoint/2010/main" val="1064417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27A7A12-CE16-5E47-802F-BBEB1E4A97BF}"/>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31" name="Triangle 30">
            <a:extLst>
              <a:ext uri="{FF2B5EF4-FFF2-40B4-BE49-F238E27FC236}">
                <a16:creationId xmlns:a16="http://schemas.microsoft.com/office/drawing/2014/main" id="{C537AE5C-B612-3149-AD26-7F2ADE00BD17}"/>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hlinkClick r:id="rId3" action="ppaction://hlinksldjump"/>
            <a:extLst>
              <a:ext uri="{FF2B5EF4-FFF2-40B4-BE49-F238E27FC236}">
                <a16:creationId xmlns:a16="http://schemas.microsoft.com/office/drawing/2014/main" id="{E193FB5A-A0D4-CA4C-A7DF-53796435ABF3}"/>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3464" y="1304432"/>
            <a:ext cx="788068" cy="788068"/>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11562"/>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4" name="Image 53">
            <a:hlinkClick r:id="rId7"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8"/>
          <a:srcRect/>
          <a:stretch/>
        </p:blipFill>
        <p:spPr>
          <a:xfrm>
            <a:off x="329286" y="238560"/>
            <a:ext cx="615891" cy="561146"/>
          </a:xfrm>
          <a:prstGeom prst="rect">
            <a:avLst/>
          </a:prstGeom>
        </p:spPr>
      </p:pic>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79401" y="904619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hlinkClick r:id="rId7"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 name="Imag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598" y="2860556"/>
            <a:ext cx="1692389" cy="676956"/>
          </a:xfrm>
          <a:prstGeom prst="rect">
            <a:avLst/>
          </a:prstGeom>
        </p:spPr>
      </p:pic>
      <p:sp>
        <p:nvSpPr>
          <p:cNvPr id="6" name="ZoneTexte 5"/>
          <p:cNvSpPr txBox="1"/>
          <p:nvPr/>
        </p:nvSpPr>
        <p:spPr>
          <a:xfrm>
            <a:off x="18563" y="2461625"/>
            <a:ext cx="1673515" cy="400110"/>
          </a:xfrm>
          <a:prstGeom prst="rect">
            <a:avLst/>
          </a:prstGeom>
          <a:noFill/>
          <a:ln w="19050">
            <a:solidFill>
              <a:schemeClr val="tx1"/>
            </a:solidFill>
          </a:ln>
        </p:spPr>
        <p:txBody>
          <a:bodyPr wrap="square" rtlCol="0">
            <a:spAutoFit/>
          </a:bodyPr>
          <a:lstStyle/>
          <a:p>
            <a:pPr algn="ctr"/>
            <a:r>
              <a:rPr lang="fr-FR" sz="2000" b="1" dirty="0"/>
              <a:t>GCO</a:t>
            </a:r>
          </a:p>
        </p:txBody>
      </p:sp>
      <p:sp>
        <p:nvSpPr>
          <p:cNvPr id="9" name="ZoneTexte 8"/>
          <p:cNvSpPr txBox="1"/>
          <p:nvPr/>
        </p:nvSpPr>
        <p:spPr>
          <a:xfrm>
            <a:off x="1788972" y="2304738"/>
            <a:ext cx="5411135" cy="1569660"/>
          </a:xfrm>
          <a:prstGeom prst="rect">
            <a:avLst/>
          </a:prstGeom>
          <a:noFill/>
        </p:spPr>
        <p:txBody>
          <a:bodyPr wrap="square" rtlCol="0">
            <a:spAutoFit/>
          </a:bodyPr>
          <a:lstStyle/>
          <a:p>
            <a:r>
              <a:rPr lang="fr-FR" sz="1600" dirty="0"/>
              <a:t>Application créée par le groupe </a:t>
            </a:r>
            <a:r>
              <a:rPr lang="fr-FR" sz="1600" dirty="0" err="1"/>
              <a:t>Numeps</a:t>
            </a:r>
            <a:r>
              <a:rPr lang="fr-FR" sz="1600" dirty="0"/>
              <a:t> de Lyon. Application pédagogique (intégrant un module d’apprentissage) permettant de créer une note presque en directe dans un contexte d’enseignement de CO particulier.</a:t>
            </a:r>
          </a:p>
          <a:p>
            <a:r>
              <a:rPr lang="fr-FR" sz="1600" dirty="0">
                <a:hlinkClick r:id="rId11"/>
              </a:rPr>
              <a:t>http://eps.enseigne.aclyon.fr/spip/spip.php?article1876</a:t>
            </a:r>
            <a:endParaRPr lang="fr-FR" sz="1600" dirty="0"/>
          </a:p>
          <a:p>
            <a:endParaRPr lang="fr-FR" sz="1600" dirty="0"/>
          </a:p>
        </p:txBody>
      </p:sp>
      <p:sp>
        <p:nvSpPr>
          <p:cNvPr id="11" name="ZoneTexte 10"/>
          <p:cNvSpPr txBox="1"/>
          <p:nvPr/>
        </p:nvSpPr>
        <p:spPr>
          <a:xfrm>
            <a:off x="50270" y="4344648"/>
            <a:ext cx="1676717" cy="1323439"/>
          </a:xfrm>
          <a:prstGeom prst="rect">
            <a:avLst/>
          </a:prstGeom>
          <a:solidFill>
            <a:srgbClr val="00B050"/>
          </a:solidFill>
          <a:ln w="57150">
            <a:solidFill>
              <a:schemeClr val="tx1"/>
            </a:solidFill>
          </a:ln>
        </p:spPr>
        <p:txBody>
          <a:bodyPr wrap="square" rtlCol="0">
            <a:spAutoFit/>
          </a:bodyPr>
          <a:lstStyle/>
          <a:p>
            <a:r>
              <a:rPr lang="fr-FR" sz="1600" dirty="0"/>
              <a:t>Outil de gestion de course d’orientation pour + de 300 élèves sous Excel</a:t>
            </a:r>
          </a:p>
        </p:txBody>
      </p:sp>
      <p:sp>
        <p:nvSpPr>
          <p:cNvPr id="13" name="ZoneTexte 12"/>
          <p:cNvSpPr txBox="1"/>
          <p:nvPr/>
        </p:nvSpPr>
        <p:spPr>
          <a:xfrm>
            <a:off x="1800682" y="4137415"/>
            <a:ext cx="5368125" cy="2062103"/>
          </a:xfrm>
          <a:prstGeom prst="rect">
            <a:avLst/>
          </a:prstGeom>
          <a:noFill/>
        </p:spPr>
        <p:txBody>
          <a:bodyPr wrap="square" rtlCol="0">
            <a:spAutoFit/>
          </a:bodyPr>
          <a:lstStyle/>
          <a:p>
            <a:r>
              <a:rPr lang="fr-FR" sz="1600" dirty="0"/>
              <a:t>Application créée par le groupe </a:t>
            </a:r>
            <a:r>
              <a:rPr lang="fr-FR" sz="1600" dirty="0" err="1"/>
              <a:t>Numeps</a:t>
            </a:r>
            <a:r>
              <a:rPr lang="fr-FR" sz="1600" dirty="0"/>
              <a:t> permettant de gérer une macro organisation de course CO en automatisant les classement en fonction de catégories prédéfinies. Classement prenant en compte le nombre d’erreurs et le temps de parcours.</a:t>
            </a:r>
          </a:p>
          <a:p>
            <a:r>
              <a:rPr lang="fr-FR" sz="1600" dirty="0">
                <a:hlinkClick r:id="rId12"/>
              </a:rPr>
              <a:t>http://eps.enseigne.aclyon.fr/spip/ecrire/?exec=article&amp;id_article=1717</a:t>
            </a:r>
            <a:endParaRPr lang="fr-FR" sz="1600" dirty="0"/>
          </a:p>
          <a:p>
            <a:endParaRPr lang="fr-FR" sz="1600" dirty="0"/>
          </a:p>
        </p:txBody>
      </p:sp>
      <p:pic>
        <p:nvPicPr>
          <p:cNvPr id="14" name="Image 1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59396" y="7792294"/>
            <a:ext cx="743054" cy="733527"/>
          </a:xfrm>
          <a:prstGeom prst="rect">
            <a:avLst/>
          </a:prstGeom>
        </p:spPr>
      </p:pic>
      <p:sp>
        <p:nvSpPr>
          <p:cNvPr id="15" name="Rectangle 14"/>
          <p:cNvSpPr/>
          <p:nvPr/>
        </p:nvSpPr>
        <p:spPr>
          <a:xfrm>
            <a:off x="983170" y="7153991"/>
            <a:ext cx="5999267" cy="2554545"/>
          </a:xfrm>
          <a:prstGeom prst="rect">
            <a:avLst/>
          </a:prstGeom>
        </p:spPr>
        <p:txBody>
          <a:bodyPr wrap="square">
            <a:spAutoFit/>
          </a:bodyPr>
          <a:lstStyle/>
          <a:p>
            <a:r>
              <a:rPr lang="fr-FR" sz="1600" dirty="0"/>
              <a:t>L’observatoire des Pratiques Numériques de l’Académie de Créteil nous propose un petit questionnaire en Course d’orientation. L’idée du Quizz est intéressante pour faire acquérir des connaissances aux élèves : dans cette exemple, l’enseignante fait partir ses élèves seulement une fois qu’ils ont répondus au questionnaire.</a:t>
            </a:r>
            <a:br>
              <a:rPr lang="fr-FR" sz="1600" dirty="0"/>
            </a:br>
            <a:r>
              <a:rPr lang="fr-FR" sz="1600" dirty="0"/>
              <a:t>Ce questionnaire correspond à la classe de l’enseignante et à son contexte local, mais chacun pourra modifier celui-ci en fonction de sa carte et de sa pratique avec ses élèves.</a:t>
            </a:r>
          </a:p>
          <a:p>
            <a:r>
              <a:rPr lang="fr-FR" sz="1600" dirty="0">
                <a:hlinkClick r:id="rId14"/>
              </a:rPr>
              <a:t>http://eps.enseigne.ac-lyon.fr/spip/spip.php?article1519</a:t>
            </a:r>
            <a:endParaRPr lang="fr-FR" sz="1600" dirty="0"/>
          </a:p>
          <a:p>
            <a:endParaRPr lang="fr-FR" sz="1600" dirty="0"/>
          </a:p>
        </p:txBody>
      </p:sp>
      <p:sp>
        <p:nvSpPr>
          <p:cNvPr id="16" name="Rectangle 15"/>
          <p:cNvSpPr/>
          <p:nvPr/>
        </p:nvSpPr>
        <p:spPr>
          <a:xfrm>
            <a:off x="7297001" y="2400070"/>
            <a:ext cx="2222274" cy="1200329"/>
          </a:xfrm>
          <a:prstGeom prst="rect">
            <a:avLst/>
          </a:prstGeom>
          <a:solidFill>
            <a:srgbClr val="CC99FF"/>
          </a:solidFill>
        </p:spPr>
        <p:txBody>
          <a:bodyPr wrap="square">
            <a:spAutoFit/>
          </a:bodyPr>
          <a:lstStyle/>
          <a:p>
            <a:pPr algn="ctr"/>
            <a:r>
              <a:rPr lang="fr-FR" dirty="0"/>
              <a:t>Temps CO par Françoise </a:t>
            </a:r>
          </a:p>
          <a:p>
            <a:pPr algn="ctr"/>
            <a:r>
              <a:rPr lang="fr-FR" dirty="0"/>
              <a:t>sur le site </a:t>
            </a:r>
            <a:r>
              <a:rPr lang="fr-FR" dirty="0" err="1"/>
              <a:t>Tabl’EPS</a:t>
            </a:r>
            <a:r>
              <a:rPr lang="fr-FR" dirty="0"/>
              <a:t> tactile</a:t>
            </a:r>
          </a:p>
        </p:txBody>
      </p:sp>
      <p:sp>
        <p:nvSpPr>
          <p:cNvPr id="18" name="Rectangle 17"/>
          <p:cNvSpPr/>
          <p:nvPr/>
        </p:nvSpPr>
        <p:spPr>
          <a:xfrm>
            <a:off x="9510468" y="2496242"/>
            <a:ext cx="4889745" cy="1354217"/>
          </a:xfrm>
          <a:prstGeom prst="rect">
            <a:avLst/>
          </a:prstGeom>
        </p:spPr>
        <p:txBody>
          <a:bodyPr wrap="square">
            <a:spAutoFit/>
          </a:bodyPr>
          <a:lstStyle/>
          <a:p>
            <a:r>
              <a:rPr lang="fr-FR" sz="1600" dirty="0"/>
              <a:t>En Course d’Orientation, une fiche </a:t>
            </a:r>
            <a:r>
              <a:rPr lang="fr-FR" sz="1600" dirty="0" err="1"/>
              <a:t>Numbers</a:t>
            </a:r>
            <a:r>
              <a:rPr lang="fr-FR" sz="1600" dirty="0"/>
              <a:t> qui permet de noter le temps du retour des élèves, </a:t>
            </a:r>
          </a:p>
          <a:p>
            <a:r>
              <a:rPr lang="fr-FR" sz="1600" dirty="0"/>
              <a:t>qui calcule le temps du parcours automatiquement.</a:t>
            </a:r>
          </a:p>
          <a:p>
            <a:r>
              <a:rPr lang="fr-FR" sz="1600" dirty="0">
                <a:hlinkClick r:id="rId15"/>
              </a:rPr>
              <a:t>http://eps.enseigne.ac-lyon.fr/spip/spip.php?article1551</a:t>
            </a:r>
            <a:endParaRPr lang="fr-FR" sz="1600" dirty="0"/>
          </a:p>
          <a:p>
            <a:endParaRPr lang="fr-FR" dirty="0"/>
          </a:p>
        </p:txBody>
      </p:sp>
      <p:sp>
        <p:nvSpPr>
          <p:cNvPr id="19" name="Rectangle 18"/>
          <p:cNvSpPr/>
          <p:nvPr/>
        </p:nvSpPr>
        <p:spPr>
          <a:xfrm>
            <a:off x="7333456" y="4115963"/>
            <a:ext cx="2177012" cy="1200329"/>
          </a:xfrm>
          <a:prstGeom prst="rect">
            <a:avLst/>
          </a:prstGeom>
          <a:solidFill>
            <a:srgbClr val="CC99FF"/>
          </a:solidFill>
        </p:spPr>
        <p:txBody>
          <a:bodyPr wrap="square">
            <a:spAutoFit/>
          </a:bodyPr>
          <a:lstStyle/>
          <a:p>
            <a:pPr algn="ctr"/>
            <a:r>
              <a:rPr lang="fr-FR" dirty="0"/>
              <a:t>Correction CO par</a:t>
            </a:r>
          </a:p>
          <a:p>
            <a:pPr algn="ctr"/>
            <a:r>
              <a:rPr lang="fr-FR" dirty="0"/>
              <a:t> Aurélien </a:t>
            </a:r>
          </a:p>
          <a:p>
            <a:pPr algn="ctr"/>
            <a:r>
              <a:rPr lang="fr-FR" dirty="0"/>
              <a:t>Sur le site </a:t>
            </a:r>
            <a:r>
              <a:rPr lang="fr-FR" dirty="0" err="1"/>
              <a:t>Tabl’EPS</a:t>
            </a:r>
            <a:endParaRPr lang="fr-FR" dirty="0"/>
          </a:p>
          <a:p>
            <a:pPr algn="ctr"/>
            <a:r>
              <a:rPr lang="fr-FR" dirty="0"/>
              <a:t> tactiles </a:t>
            </a:r>
          </a:p>
        </p:txBody>
      </p:sp>
      <p:sp>
        <p:nvSpPr>
          <p:cNvPr id="20" name="Rectangle 19"/>
          <p:cNvSpPr/>
          <p:nvPr/>
        </p:nvSpPr>
        <p:spPr>
          <a:xfrm>
            <a:off x="9548944" y="4344648"/>
            <a:ext cx="6485713" cy="1354217"/>
          </a:xfrm>
          <a:prstGeom prst="rect">
            <a:avLst/>
          </a:prstGeom>
        </p:spPr>
        <p:txBody>
          <a:bodyPr wrap="square">
            <a:spAutoFit/>
          </a:bodyPr>
          <a:lstStyle/>
          <a:p>
            <a:r>
              <a:rPr lang="fr-FR" sz="1600" dirty="0"/>
              <a:t>En CO, cette fiche </a:t>
            </a:r>
            <a:r>
              <a:rPr lang="fr-FR" sz="1600" dirty="0" err="1"/>
              <a:t>Numbers</a:t>
            </a:r>
            <a:r>
              <a:rPr lang="fr-FR" sz="1600" dirty="0"/>
              <a:t> permet de créer ses</a:t>
            </a:r>
          </a:p>
          <a:p>
            <a:r>
              <a:rPr lang="fr-FR" sz="1600" dirty="0"/>
              <a:t> poinçons et aux élèves de reporter ce qu’ils ont</a:t>
            </a:r>
          </a:p>
          <a:p>
            <a:r>
              <a:rPr lang="fr-FR" sz="1600" dirty="0"/>
              <a:t> poinçonnés.</a:t>
            </a:r>
          </a:p>
          <a:p>
            <a:r>
              <a:rPr lang="fr-FR" sz="1600" dirty="0">
                <a:hlinkClick r:id="rId15"/>
              </a:rPr>
              <a:t>http://eps.enseigne.ac-lyon.fr/spip/spip.php?article1551</a:t>
            </a:r>
            <a:endParaRPr lang="fr-FR" sz="1600" dirty="0"/>
          </a:p>
          <a:p>
            <a:endParaRPr lang="fr-FR" dirty="0"/>
          </a:p>
        </p:txBody>
      </p:sp>
    </p:spTree>
    <p:extLst>
      <p:ext uri="{BB962C8B-B14F-4D97-AF65-F5344CB8AC3E}">
        <p14:creationId xmlns:p14="http://schemas.microsoft.com/office/powerpoint/2010/main" val="284976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a:p>
            <a:pPr algn="ctr"/>
            <a:r>
              <a:rPr lang="fr-FR" sz="2600" dirty="0">
                <a:solidFill>
                  <a:srgbClr val="2A2A2A"/>
                </a:solidFill>
                <a:latin typeface="Avenir Next" panose="020B0503020202020204" pitchFamily="34" charset="0"/>
              </a:rPr>
              <a:t>+</a:t>
            </a:r>
          </a:p>
          <a:p>
            <a:pPr algn="ctr"/>
            <a:r>
              <a:rPr lang="fr-FR" sz="2600" dirty="0">
                <a:solidFill>
                  <a:srgbClr val="2A2A2A"/>
                </a:solidFill>
                <a:latin typeface="Avenir Next" panose="020B0503020202020204" pitchFamily="34" charset="0"/>
              </a:rPr>
              <a:t> Glide/</a:t>
            </a:r>
            <a:r>
              <a:rPr lang="fr-FR" sz="2600" dirty="0" err="1">
                <a:solidFill>
                  <a:srgbClr val="2A2A2A"/>
                </a:solidFill>
                <a:latin typeface="Avenir Next" panose="020B0503020202020204" pitchFamily="34" charset="0"/>
              </a:rPr>
              <a:t>Padlet</a:t>
            </a:r>
            <a:r>
              <a:rPr lang="fr-FR" sz="2600" dirty="0">
                <a:solidFill>
                  <a:srgbClr val="2A2A2A"/>
                </a:solidFill>
                <a:latin typeface="Avenir Next" panose="020B0503020202020204" pitchFamily="34" charset="0"/>
              </a:rPr>
              <a:t>/</a:t>
            </a:r>
          </a:p>
          <a:p>
            <a:pPr algn="ctr"/>
            <a:r>
              <a:rPr lang="fr-FR" sz="2600" dirty="0">
                <a:solidFill>
                  <a:srgbClr val="2A2A2A"/>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6" name="Image 15">
            <a:hlinkClick r:id="rId9" action="ppaction://hlinksldjump"/>
            <a:extLst>
              <a:ext uri="{FF2B5EF4-FFF2-40B4-BE49-F238E27FC236}">
                <a16:creationId xmlns:a16="http://schemas.microsoft.com/office/drawing/2014/main" id="{1EBDC6B7-CA98-8F40-BCEC-0433017FA4A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310393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a:srcRect/>
          <a:stretch/>
        </p:blipFill>
        <p:spPr>
          <a:xfrm>
            <a:off x="7912171" y="1459281"/>
            <a:ext cx="1033294"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 conception du numéro numérique</a:t>
            </a:r>
          </a:p>
          <a:p>
            <a:r>
              <a:rPr lang="fr-FR" sz="1600" dirty="0">
                <a:solidFill>
                  <a:srgbClr val="2A2A2A"/>
                </a:solidFill>
                <a:latin typeface="Avenir Next" panose="020B0503020202020204" pitchFamily="34" charset="0"/>
              </a:rPr>
              <a:t>Individualisation des contenus, découverte de nouvelles figures, propositions d’idées originales, suivi des progrès, ..)</a:t>
            </a:r>
          </a:p>
          <a:p>
            <a:r>
              <a:rPr lang="fr-FR" sz="1600" dirty="0">
                <a:solidFill>
                  <a:srgbClr val="2A2A2A"/>
                </a:solidFill>
                <a:latin typeface="Avenir Next" panose="020B0503020202020204" pitchFamily="34" charset="0"/>
              </a:rPr>
              <a:t>Analyse des figures, des numéros (visualisation des effets chorégraphiques, analyse des figures réalisées, ;..)</a:t>
            </a:r>
          </a:p>
          <a:p>
            <a:r>
              <a:rPr lang="fr-FR" sz="1600" dirty="0">
                <a:solidFill>
                  <a:srgbClr val="2A2A2A"/>
                </a:solidFill>
                <a:latin typeface="Avenir Next" panose="020B0503020202020204" pitchFamily="34" charset="0"/>
              </a:rPr>
              <a:t>Consultation de contenus divers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Créer des effets spéciaux. Imaginer un thème qui fera office de fond d’écran. Danser avec son double, ...</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divers, des vidéos des groupes en grand écran.</a:t>
            </a:r>
          </a:p>
        </p:txBody>
      </p:sp>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281058" y="3103797"/>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Diffusion des bandes sons</a:t>
            </a: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vidéos de répétition, </a:t>
            </a:r>
            <a:r>
              <a:rPr lang="fr-FR" sz="1600" dirty="0" err="1">
                <a:solidFill>
                  <a:srgbClr val="2A2A2A"/>
                </a:solidFill>
                <a:latin typeface="Avenir Next" panose="020B0503020202020204" pitchFamily="34" charset="0"/>
              </a:rPr>
              <a:t>annotatons</a:t>
            </a:r>
            <a:r>
              <a:rPr lang="fr-FR" sz="1600" dirty="0">
                <a:solidFill>
                  <a:srgbClr val="2A2A2A"/>
                </a:solidFill>
                <a:latin typeface="Avenir Next" panose="020B0503020202020204" pitchFamily="34" charset="0"/>
              </a:rPr>
              <a:t> de juges, …</a:t>
            </a:r>
          </a:p>
        </p:txBody>
      </p:sp>
      <p:pic>
        <p:nvPicPr>
          <p:cNvPr id="56" name="Image 55">
            <a:hlinkClick r:id="rId8"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9"/>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Travail du rôle de juge, chorégraphe, …</a:t>
            </a:r>
          </a:p>
          <a:p>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30677" y="2247756"/>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Fond vert</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40" name="Rectangle 39">
            <a:hlinkClick r:id="rId8"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31" name="Image 30">
            <a:hlinkClick r:id="rId11" action="ppaction://hlinksldjump"/>
            <a:extLst>
              <a:ext uri="{FF2B5EF4-FFF2-40B4-BE49-F238E27FC236}">
                <a16:creationId xmlns:a16="http://schemas.microsoft.com/office/drawing/2014/main" id="{2D9FBD89-3D6D-8E4A-BAB6-D1FE462B821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89812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125357" y="57926"/>
            <a:ext cx="100376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7940640"/>
            <a:ext cx="1149831" cy="1019354"/>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195142" y="1573637"/>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461989" y="7797431"/>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(vidéos de pas, de blocs complets, de carnet d’entrainement, information santé et nutrition, …). Récupération de données élèves (carnet d’entrainement, retour d’une analyse d’un élève coach (analyse d’une image, vidéo, …)</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732044" y="480144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des figures maitrisées, ..</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6"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7"/>
          <a:srcRect/>
          <a:stretch/>
        </p:blipFill>
        <p:spPr>
          <a:xfrm>
            <a:off x="329286" y="238560"/>
            <a:ext cx="615891" cy="561146"/>
          </a:xfrm>
          <a:prstGeom prst="rect">
            <a:avLst/>
          </a:prstGeom>
        </p:spPr>
      </p:pic>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284323" y="592787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878592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pic>
        <p:nvPicPr>
          <p:cNvPr id="26" name="Image 25">
            <a:hlinkClick r:id="rId8"/>
            <a:extLst>
              <a:ext uri="{FF2B5EF4-FFF2-40B4-BE49-F238E27FC236}">
                <a16:creationId xmlns:a16="http://schemas.microsoft.com/office/drawing/2014/main" id="{00000000-0008-0000-0100-000018000000}"/>
              </a:ext>
            </a:extLst>
          </p:cNvPr>
          <p:cNvPicPr/>
          <p:nvPr/>
        </p:nvPicPr>
        <p:blipFill>
          <a:blip r:embed="rId9" cstate="screen">
            <a:extLst>
              <a:ext uri="{28A0092B-C50C-407E-A947-70E740481C1C}">
                <a14:useLocalDpi xmlns:a14="http://schemas.microsoft.com/office/drawing/2010/main"/>
              </a:ext>
            </a:extLst>
          </a:blip>
          <a:srcRect/>
          <a:stretch/>
        </p:blipFill>
        <p:spPr bwMode="auto">
          <a:xfrm>
            <a:off x="7565312" y="3478063"/>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81244" y="296321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22886" y="441940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85259" y="1885847"/>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a:t>
            </a:r>
          </a:p>
          <a:p>
            <a:r>
              <a:rPr lang="fr-FR" sz="1600" dirty="0">
                <a:solidFill>
                  <a:srgbClr val="2A2A2A"/>
                </a:solidFill>
                <a:latin typeface="Avenir Next" panose="020B0503020202020204" pitchFamily="34" charset="0"/>
              </a:rPr>
              <a:t>Auto-analyse de ses réalisations.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704300" y="3343647"/>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figures, visualisations des effets chorographiques, ..</a:t>
            </a:r>
          </a:p>
          <a:p>
            <a:r>
              <a:rPr lang="fr-FR" sz="1600" dirty="0">
                <a:solidFill>
                  <a:srgbClr val="2A2A2A"/>
                </a:solidFill>
                <a:latin typeface="Avenir Next" panose="020B0503020202020204" pitchFamily="34" charset="0"/>
              </a:rPr>
              <a:t>Travail du rôle de juge</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a:t>
            </a:r>
            <a:r>
              <a:rPr lang="fr-FR" sz="1600" dirty="0" err="1">
                <a:solidFill>
                  <a:srgbClr val="2A2A2A"/>
                </a:solidFill>
                <a:latin typeface="Avenir Next" panose="020B0503020202020204" pitchFamily="34" charset="0"/>
              </a:rPr>
              <a:t>mirroir</a:t>
            </a:r>
            <a:endParaRPr lang="fr-FR" sz="1600" dirty="0">
              <a:solidFill>
                <a:srgbClr val="2A2A2A"/>
              </a:solidFill>
              <a:latin typeface="Avenir Next" panose="020B0503020202020204" pitchFamily="34" charset="0"/>
            </a:endParaRP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6"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9" name="Image 48">
            <a:hlinkClick r:id="rId11" action="ppaction://hlinksldjump"/>
            <a:extLst>
              <a:ext uri="{FF2B5EF4-FFF2-40B4-BE49-F238E27FC236}">
                <a16:creationId xmlns:a16="http://schemas.microsoft.com/office/drawing/2014/main" id="{59C3EB66-4DED-554D-ADBF-A2030A81F04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378044" y="148468"/>
            <a:ext cx="478738" cy="769863"/>
          </a:xfrm>
          <a:prstGeom prst="rect">
            <a:avLst/>
          </a:prstGeom>
        </p:spPr>
      </p:pic>
      <p:sp>
        <p:nvSpPr>
          <p:cNvPr id="63" name="Rectangle 62">
            <a:hlinkClick r:id="" action="ppaction://noaction"/>
            <a:extLst>
              <a:ext uri="{FF2B5EF4-FFF2-40B4-BE49-F238E27FC236}">
                <a16:creationId xmlns:a16="http://schemas.microsoft.com/office/drawing/2014/main" id="{062D9E1A-6241-DA4F-BF65-898C81C664B7}"/>
              </a:ext>
            </a:extLst>
          </p:cNvPr>
          <p:cNvSpPr/>
          <p:nvPr/>
        </p:nvSpPr>
        <p:spPr>
          <a:xfrm>
            <a:off x="1646815" y="1827328"/>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figures, visualisations des effets chorographiques, ..</a:t>
            </a:r>
          </a:p>
          <a:p>
            <a:r>
              <a:rPr lang="fr-FR" sz="1600" dirty="0">
                <a:solidFill>
                  <a:srgbClr val="2A2A2A"/>
                </a:solidFill>
                <a:latin typeface="Avenir Next" panose="020B0503020202020204" pitchFamily="34" charset="0"/>
              </a:rPr>
              <a:t>Travail du rôle de juge</a:t>
            </a:r>
          </a:p>
        </p:txBody>
      </p:sp>
      <p:sp>
        <p:nvSpPr>
          <p:cNvPr id="64" name="Rectangle 63">
            <a:hlinkClick r:id="" action="ppaction://noaction"/>
            <a:extLst>
              <a:ext uri="{FF2B5EF4-FFF2-40B4-BE49-F238E27FC236}">
                <a16:creationId xmlns:a16="http://schemas.microsoft.com/office/drawing/2014/main" id="{C32DE19F-57BA-DD41-92B8-CC96D0592B2D}"/>
              </a:ext>
            </a:extLst>
          </p:cNvPr>
          <p:cNvSpPr/>
          <p:nvPr/>
        </p:nvSpPr>
        <p:spPr>
          <a:xfrm>
            <a:off x="1657850" y="3500719"/>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a:t>
            </a:r>
          </a:p>
          <a:p>
            <a:r>
              <a:rPr lang="fr-FR" sz="1600" dirty="0">
                <a:solidFill>
                  <a:srgbClr val="2A2A2A"/>
                </a:solidFill>
                <a:latin typeface="Avenir Next" panose="020B0503020202020204" pitchFamily="34" charset="0"/>
              </a:rPr>
              <a:t>Auto-analyse de ses réalisations.</a:t>
            </a:r>
          </a:p>
        </p:txBody>
      </p:sp>
      <p:pic>
        <p:nvPicPr>
          <p:cNvPr id="65" name="Image 64">
            <a:extLst>
              <a:ext uri="{FF2B5EF4-FFF2-40B4-BE49-F238E27FC236}">
                <a16:creationId xmlns:a16="http://schemas.microsoft.com/office/drawing/2014/main" id="{0DF53C0A-9351-FF4A-B89E-4F0EC27E884E}"/>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40438" y="9373239"/>
            <a:ext cx="1019354" cy="1019354"/>
          </a:xfrm>
          <a:prstGeom prst="rect">
            <a:avLst/>
          </a:prstGeom>
        </p:spPr>
      </p:pic>
      <p:sp>
        <p:nvSpPr>
          <p:cNvPr id="66" name="Rectangle 65">
            <a:hlinkClick r:id="" action="ppaction://noaction"/>
            <a:extLst>
              <a:ext uri="{FF2B5EF4-FFF2-40B4-BE49-F238E27FC236}">
                <a16:creationId xmlns:a16="http://schemas.microsoft.com/office/drawing/2014/main" id="{69D0664E-83F0-564C-8235-A40FCE7D00E3}"/>
              </a:ext>
            </a:extLst>
          </p:cNvPr>
          <p:cNvSpPr/>
          <p:nvPr/>
        </p:nvSpPr>
        <p:spPr>
          <a:xfrm>
            <a:off x="1484804" y="9230030"/>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Grâce à la technologie de réalité augmentée (RA), les enseignants peuvent présenter des leçons interactives en 3D avec des photos, des vidéos et des textes.</a:t>
            </a:r>
          </a:p>
        </p:txBody>
      </p:sp>
      <p:sp>
        <p:nvSpPr>
          <p:cNvPr id="67" name="Rectangle 66">
            <a:hlinkClick r:id="" action="ppaction://noaction"/>
            <a:extLst>
              <a:ext uri="{FF2B5EF4-FFF2-40B4-BE49-F238E27FC236}">
                <a16:creationId xmlns:a16="http://schemas.microsoft.com/office/drawing/2014/main" id="{1367B70A-AE6C-AD41-BA85-A799E7578384}"/>
              </a:ext>
            </a:extLst>
          </p:cNvPr>
          <p:cNvSpPr/>
          <p:nvPr/>
        </p:nvSpPr>
        <p:spPr>
          <a:xfrm>
            <a:off x="120000" y="1021852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Réalité augmentée</a:t>
            </a:r>
          </a:p>
        </p:txBody>
      </p:sp>
      <p:pic>
        <p:nvPicPr>
          <p:cNvPr id="68" name="Image 67">
            <a:extLst>
              <a:ext uri="{FF2B5EF4-FFF2-40B4-BE49-F238E27FC236}">
                <a16:creationId xmlns:a16="http://schemas.microsoft.com/office/drawing/2014/main" id="{F2D482B3-C8AF-1D43-B30E-C41952869C8A}"/>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511474" y="929954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Rectangle 68">
            <a:hlinkClick r:id="" action="ppaction://noaction"/>
            <a:extLst>
              <a:ext uri="{FF2B5EF4-FFF2-40B4-BE49-F238E27FC236}">
                <a16:creationId xmlns:a16="http://schemas.microsoft.com/office/drawing/2014/main" id="{897065EC-E454-244F-B68A-815749B28106}"/>
              </a:ext>
            </a:extLst>
          </p:cNvPr>
          <p:cNvSpPr/>
          <p:nvPr/>
        </p:nvSpPr>
        <p:spPr>
          <a:xfrm>
            <a:off x="7155628" y="1018613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Plickers</a:t>
            </a:r>
            <a:endParaRPr lang="fr-FR" sz="1600" dirty="0">
              <a:solidFill>
                <a:srgbClr val="2A2A2A"/>
              </a:solidFill>
              <a:latin typeface="Avenir Next" panose="020B0503020202020204" pitchFamily="34" charset="0"/>
            </a:endParaRPr>
          </a:p>
        </p:txBody>
      </p:sp>
      <p:sp>
        <p:nvSpPr>
          <p:cNvPr id="70" name="Rectangle 69">
            <a:hlinkClick r:id="" action="ppaction://noaction"/>
            <a:extLst>
              <a:ext uri="{FF2B5EF4-FFF2-40B4-BE49-F238E27FC236}">
                <a16:creationId xmlns:a16="http://schemas.microsoft.com/office/drawing/2014/main" id="{453C9AFE-317F-854E-8E23-E6C27F1096DC}"/>
              </a:ext>
            </a:extLst>
          </p:cNvPr>
          <p:cNvSpPr/>
          <p:nvPr/>
        </p:nvSpPr>
        <p:spPr>
          <a:xfrm>
            <a:off x="8664786" y="913774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Une application de création de quiz et sondages facilement utilisables en classe pour apprécier une chorégraphie.</a:t>
            </a:r>
          </a:p>
        </p:txBody>
      </p:sp>
      <p:pic>
        <p:nvPicPr>
          <p:cNvPr id="42" name="Image 41">
            <a:hlinkClick r:id="rId15"/>
            <a:extLst>
              <a:ext uri="{FF2B5EF4-FFF2-40B4-BE49-F238E27FC236}">
                <a16:creationId xmlns:a16="http://schemas.microsoft.com/office/drawing/2014/main" id="{6D8E833E-4B8D-AE4E-A9DA-9F05E3C9B741}"/>
              </a:ext>
            </a:extLst>
          </p:cNvPr>
          <p:cNvPicPr/>
          <p:nvPr/>
        </p:nvPicPr>
        <p:blipFill>
          <a:blip r:embed="rId16">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Image 42">
            <a:hlinkClick r:id="rId17"/>
            <a:extLst>
              <a:ext uri="{FF2B5EF4-FFF2-40B4-BE49-F238E27FC236}">
                <a16:creationId xmlns:a16="http://schemas.microsoft.com/office/drawing/2014/main" id="{397DC35B-7986-B443-BFA0-F7AB202479B2}"/>
              </a:ext>
            </a:extLst>
          </p:cNvPr>
          <p:cNvPicPr preferRelativeResize="0">
            <a:picLocks/>
          </p:cNvPicPr>
          <p:nvPr/>
        </p:nvPicPr>
        <p:blipFill>
          <a:blip r:embed="rId18"/>
          <a:stretch>
            <a:fillRect/>
          </a:stretch>
        </p:blipFill>
        <p:spPr>
          <a:xfrm>
            <a:off x="374774" y="3574765"/>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Image 46">
            <a:hlinkClick r:id="rId19"/>
            <a:extLst>
              <a:ext uri="{FF2B5EF4-FFF2-40B4-BE49-F238E27FC236}">
                <a16:creationId xmlns:a16="http://schemas.microsoft.com/office/drawing/2014/main" id="{5FB935D9-981D-C849-B64B-BE5A703C6AF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56534" y="5005795"/>
            <a:ext cx="1053427" cy="1066119"/>
          </a:xfrm>
          <a:prstGeom prst="rect">
            <a:avLst/>
          </a:prstGeom>
        </p:spPr>
      </p:pic>
      <p:pic>
        <p:nvPicPr>
          <p:cNvPr id="48" name="Image 47">
            <a:hlinkClick r:id="rId21"/>
            <a:extLst>
              <a:ext uri="{FF2B5EF4-FFF2-40B4-BE49-F238E27FC236}">
                <a16:creationId xmlns:a16="http://schemas.microsoft.com/office/drawing/2014/main" id="{500A938A-22F4-1B40-A47F-5DC6E0F3E7CC}"/>
              </a:ext>
            </a:extLst>
          </p:cNvPr>
          <p:cNvPicPr preferRelativeResize="0">
            <a:picLocks/>
          </p:cNvPicPr>
          <p:nvPr/>
        </p:nvPicPr>
        <p:blipFill>
          <a:blip r:embed="rId22"/>
          <a:stretch>
            <a:fillRect/>
          </a:stretch>
        </p:blipFill>
        <p:spPr>
          <a:xfrm>
            <a:off x="7520270" y="2060134"/>
            <a:ext cx="914389" cy="978610"/>
          </a:xfrm>
          <a:prstGeom prst="rect">
            <a:avLst/>
          </a:prstGeom>
        </p:spPr>
      </p:pic>
    </p:spTree>
    <p:extLst>
      <p:ext uri="{BB962C8B-B14F-4D97-AF65-F5344CB8AC3E}">
        <p14:creationId xmlns:p14="http://schemas.microsoft.com/office/powerpoint/2010/main" val="303662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Jonglerie </a:t>
            </a:r>
            <a:r>
              <a:rPr lang="fr-FR" sz="1600" dirty="0" err="1">
                <a:solidFill>
                  <a:srgbClr val="2A2A2A"/>
                </a:solidFill>
                <a:latin typeface="Avenir Next" panose="020B0503020202020204" pitchFamily="34" charset="0"/>
              </a:rPr>
              <a:t>Lab</a:t>
            </a:r>
            <a:r>
              <a:rPr lang="fr-FR" sz="1600" dirty="0">
                <a:solidFill>
                  <a:srgbClr val="2A2A2A"/>
                </a:solidFill>
                <a:latin typeface="Avenir Next" panose="020B0503020202020204" pitchFamily="34" charset="0"/>
              </a:rPr>
              <a:t> est une application pour créer et animer des modèles de jonglerie. Ses principaux objectifs sont d'aider les gens à apprendre les modèles de jonglage, et d'aider à en inventer de nouvelles.</a:t>
            </a:r>
          </a:p>
        </p:txBody>
      </p:sp>
      <p:pic>
        <p:nvPicPr>
          <p:cNvPr id="36" name="Image 35">
            <a:hlinkClick r:id="rId7"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8"/>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99486" y="295107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Juggling</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lab</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0105" y="28584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iJuggle</a:t>
            </a:r>
            <a:endParaRPr lang="fr-FR" sz="1600" dirty="0">
              <a:solidFill>
                <a:srgbClr val="2A2A2A"/>
              </a:solidFill>
              <a:latin typeface="Avenir Next" panose="020B0503020202020204" pitchFamily="34" charset="0"/>
            </a:endParaRPr>
          </a:p>
        </p:txBody>
      </p:sp>
      <p:pic>
        <p:nvPicPr>
          <p:cNvPr id="12" name="Image 11">
            <a:hlinkClick r:id="rId9"/>
            <a:extLst>
              <a:ext uri="{FF2B5EF4-FFF2-40B4-BE49-F238E27FC236}">
                <a16:creationId xmlns:a16="http://schemas.microsoft.com/office/drawing/2014/main" id="{3C624CA2-6E9D-0747-A6C3-3D7A17401542}"/>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48134" y="7804031"/>
            <a:ext cx="874075" cy="1590735"/>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Permet de rappeler aux </a:t>
            </a:r>
            <a:r>
              <a:rPr lang="fr-FR" sz="1600" dirty="0" err="1">
                <a:solidFill>
                  <a:srgbClr val="2A2A2A"/>
                </a:solidFill>
                <a:latin typeface="Avenir Next" panose="020B0503020202020204" pitchFamily="34" charset="0"/>
              </a:rPr>
              <a:t>élèves</a:t>
            </a:r>
            <a:r>
              <a:rPr lang="fr-FR" sz="1600" dirty="0">
                <a:solidFill>
                  <a:srgbClr val="2A2A2A"/>
                </a:solidFill>
                <a:latin typeface="Avenir Next" panose="020B0503020202020204" pitchFamily="34" charset="0"/>
              </a:rPr>
              <a:t> les </a:t>
            </a:r>
            <a:r>
              <a:rPr lang="fr-FR" sz="1600" dirty="0" err="1">
                <a:solidFill>
                  <a:srgbClr val="2A2A2A"/>
                </a:solidFill>
                <a:latin typeface="Avenir Next" panose="020B0503020202020204" pitchFamily="34" charset="0"/>
              </a:rPr>
              <a:t>différentes</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étapes</a:t>
            </a:r>
            <a:r>
              <a:rPr lang="fr-FR" sz="1600" dirty="0">
                <a:solidFill>
                  <a:srgbClr val="2A2A2A"/>
                </a:solidFill>
                <a:latin typeface="Avenir Next" panose="020B0503020202020204" pitchFamily="34" charset="0"/>
              </a:rPr>
              <a:t> à suivre pour construire la production finale qui sera </a:t>
            </a:r>
            <a:r>
              <a:rPr lang="fr-FR" sz="1600" dirty="0" err="1">
                <a:solidFill>
                  <a:srgbClr val="2A2A2A"/>
                </a:solidFill>
                <a:latin typeface="Avenir Next" panose="020B0503020202020204" pitchFamily="34" charset="0"/>
              </a:rPr>
              <a:t>présentée</a:t>
            </a:r>
            <a:r>
              <a:rPr lang="fr-FR" sz="1600" dirty="0">
                <a:solidFill>
                  <a:srgbClr val="2A2A2A"/>
                </a:solidFill>
                <a:latin typeface="Avenir Next" panose="020B0503020202020204" pitchFamily="34" charset="0"/>
              </a:rPr>
              <a:t> devant un public. Elle guide les </a:t>
            </a:r>
            <a:r>
              <a:rPr lang="fr-FR" sz="1600" dirty="0" err="1">
                <a:solidFill>
                  <a:srgbClr val="2A2A2A"/>
                </a:solidFill>
                <a:latin typeface="Avenir Next" panose="020B0503020202020204" pitchFamily="34" charset="0"/>
              </a:rPr>
              <a:t>élèves</a:t>
            </a:r>
            <a:r>
              <a:rPr lang="fr-FR" sz="1600" dirty="0">
                <a:solidFill>
                  <a:srgbClr val="2A2A2A"/>
                </a:solidFill>
                <a:latin typeface="Avenir Next" panose="020B0503020202020204" pitchFamily="34" charset="0"/>
              </a:rPr>
              <a:t> dans la </a:t>
            </a:r>
            <a:r>
              <a:rPr lang="fr-FR" sz="1600" dirty="0" err="1">
                <a:solidFill>
                  <a:srgbClr val="2A2A2A"/>
                </a:solidFill>
                <a:latin typeface="Avenir Next" panose="020B0503020202020204" pitchFamily="34" charset="0"/>
              </a:rPr>
              <a:t>démarche</a:t>
            </a:r>
            <a:r>
              <a:rPr lang="fr-FR" sz="1600" dirty="0">
                <a:solidFill>
                  <a:srgbClr val="2A2A2A"/>
                </a:solidFill>
                <a:latin typeface="Avenir Next" panose="020B0503020202020204" pitchFamily="34" charset="0"/>
              </a:rPr>
              <a:t> de </a:t>
            </a:r>
            <a:r>
              <a:rPr lang="fr-FR" sz="1600" dirty="0" err="1">
                <a:solidFill>
                  <a:srgbClr val="2A2A2A"/>
                </a:solidFill>
                <a:latin typeface="Avenir Next" panose="020B0503020202020204" pitchFamily="34" charset="0"/>
              </a:rPr>
              <a:t>création</a:t>
            </a:r>
            <a:r>
              <a:rPr lang="fr-FR" sz="1600" dirty="0">
                <a:solidFill>
                  <a:srgbClr val="2A2A2A"/>
                </a:solidFill>
                <a:latin typeface="Avenir Next" panose="020B0503020202020204" pitchFamily="34" charset="0"/>
              </a:rPr>
              <a:t> et leur permet de </a:t>
            </a:r>
            <a:r>
              <a:rPr lang="fr-FR" sz="1600" dirty="0" err="1">
                <a:solidFill>
                  <a:srgbClr val="2A2A2A"/>
                </a:solidFill>
                <a:latin typeface="Avenir Next" panose="020B0503020202020204" pitchFamily="34" charset="0"/>
              </a:rPr>
              <a:t>vérifier</a:t>
            </a:r>
            <a:r>
              <a:rPr lang="fr-FR" sz="1600" dirty="0">
                <a:solidFill>
                  <a:srgbClr val="2A2A2A"/>
                </a:solidFill>
                <a:latin typeface="Avenir Next" panose="020B0503020202020204" pitchFamily="34" charset="0"/>
              </a:rPr>
              <a:t> que toutes les exigences sont bien remplies en validant au fur et à mesure celles qui ont </a:t>
            </a:r>
            <a:r>
              <a:rPr lang="fr-FR" sz="1600" dirty="0" err="1">
                <a:solidFill>
                  <a:srgbClr val="2A2A2A"/>
                </a:solidFill>
                <a:latin typeface="Avenir Next" panose="020B0503020202020204" pitchFamily="34" charset="0"/>
              </a:rPr>
              <a:t>éte</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réalisées</a:t>
            </a:r>
            <a:r>
              <a:rPr lang="fr-FR" sz="1600" dirty="0">
                <a:solidFill>
                  <a:srgbClr val="2A2A2A"/>
                </a:solidFill>
                <a:latin typeface="Avenir Next" panose="020B0503020202020204" pitchFamily="34" charset="0"/>
              </a:rPr>
              <a:t>. </a:t>
            </a:r>
          </a:p>
        </p:txBody>
      </p:sp>
      <p:pic>
        <p:nvPicPr>
          <p:cNvPr id="29" name="Image 28">
            <a:hlinkClick r:id="rId11"/>
            <a:extLst>
              <a:ext uri="{FF2B5EF4-FFF2-40B4-BE49-F238E27FC236}">
                <a16:creationId xmlns:a16="http://schemas.microsoft.com/office/drawing/2014/main" id="{FC804947-55F8-DB44-914E-55E5DDA96227}"/>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261026" y="8335944"/>
            <a:ext cx="1221941" cy="74189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108167" y="8512484"/>
            <a:ext cx="882282" cy="882282"/>
          </a:xfrm>
          <a:prstGeom prst="rect">
            <a:avLst/>
          </a:prstGeom>
        </p:spPr>
      </p:pic>
      <p:pic>
        <p:nvPicPr>
          <p:cNvPr id="45" name="Image 44">
            <a:hlinkClick r:id="rId14"/>
            <a:extLst>
              <a:ext uri="{FF2B5EF4-FFF2-40B4-BE49-F238E27FC236}">
                <a16:creationId xmlns:a16="http://schemas.microsoft.com/office/drawing/2014/main" id="{D1EF6B35-969F-7048-BFBB-2936866695FA}"/>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387721" y="9556309"/>
            <a:ext cx="890099" cy="690183"/>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 Site Internet  dédié à l’enseignement des arts du cirque en EPS au Lycée DOISNEAU</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911098" y="8039878"/>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Genialy</a:t>
            </a:r>
            <a:r>
              <a:rPr lang="fr-FR" sz="1600" dirty="0">
                <a:solidFill>
                  <a:srgbClr val="2A2A2A"/>
                </a:solidFill>
                <a:latin typeface="Avenir Next" panose="020B0503020202020204" pitchFamily="34" charset="0"/>
              </a:rPr>
              <a:t> de l’académie de Lyon sur le processus artistique</a:t>
            </a: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sp>
        <p:nvSpPr>
          <p:cNvPr id="53" name="Rectangle 52">
            <a:hlinkClick r:id="rId7"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54" name="Image 53">
            <a:hlinkClick r:id="rId17"/>
            <a:extLst>
              <a:ext uri="{FF2B5EF4-FFF2-40B4-BE49-F238E27FC236}">
                <a16:creationId xmlns:a16="http://schemas.microsoft.com/office/drawing/2014/main" id="{45DBC89D-2928-B948-AD88-87B28E2BBC52}"/>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404943" y="1877058"/>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 name="Rectangle 54">
            <a:hlinkClick r:id="" action="ppaction://noaction"/>
            <a:extLst>
              <a:ext uri="{FF2B5EF4-FFF2-40B4-BE49-F238E27FC236}">
                <a16:creationId xmlns:a16="http://schemas.microsoft.com/office/drawing/2014/main" id="{3C20D3AC-6368-1943-B6C4-6C8E5542EFD4}"/>
              </a:ext>
            </a:extLst>
          </p:cNvPr>
          <p:cNvSpPr/>
          <p:nvPr/>
        </p:nvSpPr>
        <p:spPr>
          <a:xfrm>
            <a:off x="8549308" y="172262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Génération de figures de jonglage.</a:t>
            </a:r>
          </a:p>
        </p:txBody>
      </p:sp>
      <p:pic>
        <p:nvPicPr>
          <p:cNvPr id="38" name="Image 37">
            <a:hlinkClick r:id="rId19" action="ppaction://hlinksldjump"/>
            <a:extLst>
              <a:ext uri="{FF2B5EF4-FFF2-40B4-BE49-F238E27FC236}">
                <a16:creationId xmlns:a16="http://schemas.microsoft.com/office/drawing/2014/main" id="{EAAC52FB-6E02-AB45-AE2F-D78DA74CF2A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13378044" y="148468"/>
            <a:ext cx="478738" cy="769863"/>
          </a:xfrm>
          <a:prstGeom prst="rect">
            <a:avLst/>
          </a:prstGeom>
        </p:spPr>
      </p:pic>
      <p:pic>
        <p:nvPicPr>
          <p:cNvPr id="39" name="Image 38">
            <a:hlinkClick r:id="rId21"/>
            <a:extLst>
              <a:ext uri="{FF2B5EF4-FFF2-40B4-BE49-F238E27FC236}">
                <a16:creationId xmlns:a16="http://schemas.microsoft.com/office/drawing/2014/main" id="{30D09983-0B74-E345-B5FD-BC63FB5492E1}"/>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628400" y="9682946"/>
            <a:ext cx="680856" cy="690183"/>
          </a:xfrm>
          <a:prstGeom prst="rect">
            <a:avLst/>
          </a:prstGeom>
        </p:spPr>
      </p:pic>
      <p:sp>
        <p:nvSpPr>
          <p:cNvPr id="49" name="Rectangle 48">
            <a:hlinkClick r:id="" action="ppaction://noaction"/>
            <a:extLst>
              <a:ext uri="{FF2B5EF4-FFF2-40B4-BE49-F238E27FC236}">
                <a16:creationId xmlns:a16="http://schemas.microsoft.com/office/drawing/2014/main" id="{95ED5B03-0635-EC43-B81F-A42EC2F2C325}"/>
              </a:ext>
            </a:extLst>
          </p:cNvPr>
          <p:cNvSpPr/>
          <p:nvPr/>
        </p:nvSpPr>
        <p:spPr>
          <a:xfrm>
            <a:off x="1392862" y="930337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Chaine vidéo sur les Arts du cirque et numérique</a:t>
            </a:r>
          </a:p>
        </p:txBody>
      </p:sp>
    </p:spTree>
    <p:extLst>
      <p:ext uri="{BB962C8B-B14F-4D97-AF65-F5344CB8AC3E}">
        <p14:creationId xmlns:p14="http://schemas.microsoft.com/office/powerpoint/2010/main" val="206481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52427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de suivi des figures de jonglage et d’équilibre maitrisées. Aide à la construction du numéro et au rôle de juge. Disponible sur demande. </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624409" y="225635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Les effets chorégraphiques. Un fichier qui présente des effets chorégraphiques en vidéo. Les élèves peuvent comparer en vidéo leur prestation avec l’exemple.</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11259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Cirqu’EPS</a:t>
            </a:r>
            <a:r>
              <a:rPr lang="fr-FR" sz="1600" dirty="0">
                <a:solidFill>
                  <a:srgbClr val="2A2A2A"/>
                </a:solidFill>
                <a:latin typeface="Avenir Next" panose="020B0503020202020204" pitchFamily="34" charset="0"/>
              </a:rPr>
              <a:t> : Collège, de l’initiation au perfectionnement</a:t>
            </a:r>
          </a:p>
          <a:p>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114614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 caillou dans la chaussure : Cette utilisation permet :  De fournir aux élèves des modèles vidéo servant de repères pour reproduire des figures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Un fonctionnement autonome des élèves dans le déroulement de la situation libérant ainsi l’enseignant pour des tâches de remédiations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De donner aux élèves des repères sur leurs actions grâce à la vidéo favorisant ainsi les progrès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La construction d’un répertoire élargi de figures utile à la classe.    </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5569" y="2390484"/>
            <a:ext cx="782269" cy="560340"/>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Cirque – le numéro final</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91745" y="7405311"/>
            <a:ext cx="998998"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9924"/>
            <a:ext cx="992555" cy="736696"/>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15"/>
            <a:extLst>
              <a:ext uri="{FF2B5EF4-FFF2-40B4-BE49-F238E27FC236}">
                <a16:creationId xmlns:a16="http://schemas.microsoft.com/office/drawing/2014/main" id="{C83F5D5C-B7EC-7F4C-B918-120ABD4A0DF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332312" y="2476729"/>
            <a:ext cx="1273189" cy="728534"/>
          </a:xfrm>
          <a:prstGeom prst="rect">
            <a:avLst/>
          </a:prstGeom>
        </p:spPr>
      </p:pic>
      <p:pic>
        <p:nvPicPr>
          <p:cNvPr id="29" name="Image 28">
            <a:hlinkClick r:id="rId17" action="ppaction://hlinksldjump"/>
            <a:extLst>
              <a:ext uri="{FF2B5EF4-FFF2-40B4-BE49-F238E27FC236}">
                <a16:creationId xmlns:a16="http://schemas.microsoft.com/office/drawing/2014/main" id="{2113292F-6022-F648-9FCD-DE8726226D20}"/>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306675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 action="ppaction://noaction"/>
            <a:extLst>
              <a:ext uri="{FF2B5EF4-FFF2-40B4-BE49-F238E27FC236}">
                <a16:creationId xmlns:a16="http://schemas.microsoft.com/office/drawing/2014/main" id="{B555C9AF-AFE7-0947-8FA2-5EC02717ADF1}"/>
              </a:ext>
            </a:extLst>
          </p:cNvPr>
          <p:cNvPicPr>
            <a:picLocks noChangeAspect="1"/>
          </p:cNvPicPr>
          <p:nvPr/>
        </p:nvPicPr>
        <p:blipFill>
          <a:blip r:embed="rId3"/>
          <a:srcRect/>
          <a:stretch/>
        </p:blipFill>
        <p:spPr>
          <a:xfrm>
            <a:off x="329286" y="238560"/>
            <a:ext cx="615891" cy="561146"/>
          </a:xfrm>
          <a:prstGeom prst="rect">
            <a:avLst/>
          </a:prstGeom>
        </p:spPr>
      </p:pic>
      <p:sp>
        <p:nvSpPr>
          <p:cNvPr id="41" name="Rectangle 40">
            <a:hlinkClick r:id="rId4"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numériques</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hlinkClick r:id="rId5"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transversales utilisables dans cette APSA</a:t>
            </a:r>
          </a:p>
        </p:txBody>
      </p:sp>
      <p:sp>
        <p:nvSpPr>
          <p:cNvPr id="83" name="Rectangle 82">
            <a:hlinkClick r:id="rId6"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BASKET-BALL</a:t>
            </a:r>
          </a:p>
        </p:txBody>
      </p:sp>
      <p:sp>
        <p:nvSpPr>
          <p:cNvPr id="13" name="Rectangle 12">
            <a:hlinkClick r:id="" action="ppaction://noaction"/>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16" name="Rectangle 15">
            <a:hlinkClick r:id="rId7" action="ppaction://hlinksldjump"/>
            <a:extLst>
              <a:ext uri="{FF2B5EF4-FFF2-40B4-BE49-F238E27FC236}">
                <a16:creationId xmlns:a16="http://schemas.microsoft.com/office/drawing/2014/main" id="{1F26C91C-AB98-994C-A5B0-77A2E483ED88}"/>
              </a:ext>
            </a:extLst>
          </p:cNvPr>
          <p:cNvSpPr/>
          <p:nvPr/>
        </p:nvSpPr>
        <p:spPr>
          <a:xfrm>
            <a:off x="7887121" y="5886205"/>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a:p>
            <a:pPr algn="ctr"/>
            <a:r>
              <a:rPr lang="fr-FR" sz="2600" dirty="0">
                <a:solidFill>
                  <a:srgbClr val="2A2A2A"/>
                </a:solidFill>
                <a:latin typeface="Avenir Next" panose="020B0503020202020204" pitchFamily="34" charset="0"/>
              </a:rPr>
              <a:t>+ code/chaine vidéo</a:t>
            </a:r>
          </a:p>
        </p:txBody>
      </p:sp>
      <p:pic>
        <p:nvPicPr>
          <p:cNvPr id="17" name="Image 16">
            <a:hlinkClick r:id="rId8" action="ppaction://hlinksldjump"/>
            <a:extLst>
              <a:ext uri="{FF2B5EF4-FFF2-40B4-BE49-F238E27FC236}">
                <a16:creationId xmlns:a16="http://schemas.microsoft.com/office/drawing/2014/main" id="{EDE8E7C6-F827-2743-B738-12A5BBAC58E6}"/>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Tree>
    <p:extLst>
      <p:ext uri="{BB962C8B-B14F-4D97-AF65-F5344CB8AC3E}">
        <p14:creationId xmlns:p14="http://schemas.microsoft.com/office/powerpoint/2010/main" val="208697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Mot IPR</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7011229"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5883881" y="1007589"/>
            <a:ext cx="2632452" cy="830997"/>
          </a:xfrm>
          <a:prstGeom prst="rect">
            <a:avLst/>
          </a:prstGeom>
          <a:noFill/>
        </p:spPr>
        <p:txBody>
          <a:bodyPr wrap="none" rtlCol="0">
            <a:spAutoFit/>
          </a:bodyPr>
          <a:lstStyle/>
          <a:p>
            <a:pPr algn="ctr"/>
            <a:r>
              <a:rPr lang="fr-FR" sz="4800" dirty="0">
                <a:solidFill>
                  <a:schemeClr val="tx1">
                    <a:lumMod val="85000"/>
                    <a:lumOff val="15000"/>
                  </a:schemeClr>
                </a:solidFill>
                <a:latin typeface="Avenir Next" panose="020B0503020202020204" pitchFamily="34" charset="0"/>
              </a:rPr>
              <a:t>La stratégie </a:t>
            </a:r>
          </a:p>
        </p:txBody>
      </p:sp>
      <p:pic>
        <p:nvPicPr>
          <p:cNvPr id="16" name="Image 15">
            <a:extLst>
              <a:ext uri="{FF2B5EF4-FFF2-40B4-BE49-F238E27FC236}">
                <a16:creationId xmlns:a16="http://schemas.microsoft.com/office/drawing/2014/main" id="{66DAE695-2BF6-2D4F-B906-78F7D8EE42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745" y="9393490"/>
            <a:ext cx="2136870" cy="1438685"/>
          </a:xfrm>
          <a:prstGeom prst="rect">
            <a:avLst/>
          </a:prstGeom>
        </p:spPr>
      </p:pic>
      <p:pic>
        <p:nvPicPr>
          <p:cNvPr id="27" name="Image 26">
            <a:extLst>
              <a:ext uri="{FF2B5EF4-FFF2-40B4-BE49-F238E27FC236}">
                <a16:creationId xmlns:a16="http://schemas.microsoft.com/office/drawing/2014/main" id="{1BBC44D0-7FFF-7744-8701-2B0B2CC95ECA}"/>
              </a:ext>
            </a:extLst>
          </p:cNvPr>
          <p:cNvPicPr/>
          <p:nvPr/>
        </p:nvPicPr>
        <p:blipFill>
          <a:blip r:embed="rId6" cstate="screen">
            <a:extLst>
              <a:ext uri="{28A0092B-C50C-407E-A947-70E740481C1C}">
                <a14:useLocalDpi xmlns:a14="http://schemas.microsoft.com/office/drawing/2010/main"/>
              </a:ext>
            </a:extLst>
          </a:blip>
          <a:stretch>
            <a:fillRect/>
          </a:stretch>
        </p:blipFill>
        <p:spPr>
          <a:xfrm>
            <a:off x="12878241" y="9526503"/>
            <a:ext cx="1172818" cy="1170022"/>
          </a:xfrm>
          <a:prstGeom prst="rect">
            <a:avLst/>
          </a:prstGeom>
        </p:spPr>
      </p:pic>
      <p:sp>
        <p:nvSpPr>
          <p:cNvPr id="12" name="ZoneTexte 11">
            <a:extLst>
              <a:ext uri="{FF2B5EF4-FFF2-40B4-BE49-F238E27FC236}">
                <a16:creationId xmlns:a16="http://schemas.microsoft.com/office/drawing/2014/main" id="{FEF3B90A-F3A1-B546-A695-67AF8BF7E30D}"/>
              </a:ext>
            </a:extLst>
          </p:cNvPr>
          <p:cNvSpPr txBox="1"/>
          <p:nvPr/>
        </p:nvSpPr>
        <p:spPr>
          <a:xfrm>
            <a:off x="5017963" y="181265"/>
            <a:ext cx="4652364" cy="830997"/>
          </a:xfrm>
          <a:prstGeom prst="rect">
            <a:avLst/>
          </a:prstGeom>
          <a:noFill/>
        </p:spPr>
        <p:txBody>
          <a:bodyPr wrap="none" rtlCol="0">
            <a:spAutoFit/>
          </a:bodyPr>
          <a:lstStyle/>
          <a:p>
            <a:r>
              <a:rPr lang="fr-FR" sz="4800" b="1" dirty="0">
                <a:solidFill>
                  <a:schemeClr val="bg1"/>
                </a:solidFill>
                <a:latin typeface="Avenir Next" panose="020B0503020202020204" pitchFamily="34" charset="0"/>
              </a:rPr>
              <a:t>Le mot de l’IPR</a:t>
            </a:r>
          </a:p>
        </p:txBody>
      </p:sp>
      <p:graphicFrame>
        <p:nvGraphicFramePr>
          <p:cNvPr id="5" name="Diagramme 4"/>
          <p:cNvGraphicFramePr/>
          <p:nvPr>
            <p:extLst>
              <p:ext uri="{D42A27DB-BD31-4B8C-83A1-F6EECF244321}">
                <p14:modId xmlns:p14="http://schemas.microsoft.com/office/powerpoint/2010/main" val="526445995"/>
              </p:ext>
            </p:extLst>
          </p:nvPr>
        </p:nvGraphicFramePr>
        <p:xfrm>
          <a:off x="329286" y="1779373"/>
          <a:ext cx="14070927" cy="8518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3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matériels numériques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hlinkClick r:id="" action="ppaction://noaction"/>
            <a:extLst>
              <a:ext uri="{FF2B5EF4-FFF2-40B4-BE49-F238E27FC236}">
                <a16:creationId xmlns:a16="http://schemas.microsoft.com/office/drawing/2014/main" id="{C1E8DFF2-A9D1-954D-AC11-84242298C861}"/>
              </a:ext>
            </a:extLst>
          </p:cNvPr>
          <p:cNvPicPr>
            <a:picLocks noChangeAspect="1"/>
          </p:cNvPicPr>
          <p:nvPr/>
        </p:nvPicPr>
        <p:blipFill>
          <a:blip r:embed="rId3"/>
          <a:srcRect/>
          <a:stretch/>
        </p:blipFill>
        <p:spPr>
          <a:xfrm>
            <a:off x="329286" y="238560"/>
            <a:ext cx="615891" cy="561146"/>
          </a:xfrm>
          <a:prstGeom prst="rect">
            <a:avLst/>
          </a:prstGeom>
        </p:spPr>
      </p:pic>
      <p:sp>
        <p:nvSpPr>
          <p:cNvPr id="40" name="Rectangle 39">
            <a:hlinkClick r:id="" action="ppaction://noaction"/>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20" name="Image 19">
            <a:extLst>
              <a:ext uri="{FF2B5EF4-FFF2-40B4-BE49-F238E27FC236}">
                <a16:creationId xmlns:a16="http://schemas.microsoft.com/office/drawing/2014/main" id="{F9B29A22-70E2-7644-8D92-D2509C7801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556" y="3308817"/>
            <a:ext cx="1402628" cy="1246780"/>
          </a:xfrm>
          <a:prstGeom prst="rect">
            <a:avLst/>
          </a:prstGeom>
        </p:spPr>
      </p:pic>
      <p:pic>
        <p:nvPicPr>
          <p:cNvPr id="21" name="Image 20">
            <a:extLst>
              <a:ext uri="{FF2B5EF4-FFF2-40B4-BE49-F238E27FC236}">
                <a16:creationId xmlns:a16="http://schemas.microsoft.com/office/drawing/2014/main" id="{6605934F-3DD4-F24A-AB51-00A6BF92BF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5730" y="1358283"/>
            <a:ext cx="1648654" cy="1078559"/>
          </a:xfrm>
          <a:prstGeom prst="rect">
            <a:avLst/>
          </a:prstGeom>
        </p:spPr>
      </p:pic>
      <p:sp>
        <p:nvSpPr>
          <p:cNvPr id="22" name="Rectangle 21">
            <a:hlinkClick r:id="" action="ppaction://noaction"/>
            <a:extLst>
              <a:ext uri="{FF2B5EF4-FFF2-40B4-BE49-F238E27FC236}">
                <a16:creationId xmlns:a16="http://schemas.microsoft.com/office/drawing/2014/main" id="{661D9D86-CD21-6740-8FEA-0A37FAFA856A}"/>
              </a:ext>
            </a:extLst>
          </p:cNvPr>
          <p:cNvSpPr/>
          <p:nvPr/>
        </p:nvSpPr>
        <p:spPr>
          <a:xfrm>
            <a:off x="3664599" y="1759183"/>
            <a:ext cx="7896626"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Utilisation d’applications (natives, tableurs, diaporamas)</a:t>
            </a:r>
          </a:p>
        </p:txBody>
      </p:sp>
      <p:sp>
        <p:nvSpPr>
          <p:cNvPr id="23" name="Rectangle 22">
            <a:hlinkClick r:id="" action="ppaction://noaction"/>
            <a:extLst>
              <a:ext uri="{FF2B5EF4-FFF2-40B4-BE49-F238E27FC236}">
                <a16:creationId xmlns:a16="http://schemas.microsoft.com/office/drawing/2014/main" id="{9091ED36-BF40-B24B-AC05-D442F0A85440}"/>
              </a:ext>
            </a:extLst>
          </p:cNvPr>
          <p:cNvSpPr/>
          <p:nvPr/>
        </p:nvSpPr>
        <p:spPr>
          <a:xfrm>
            <a:off x="3719674" y="3525248"/>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 ou fiche d’exercice</a:t>
            </a:r>
          </a:p>
          <a:p>
            <a:r>
              <a:rPr lang="fr-FR" sz="1600" dirty="0">
                <a:solidFill>
                  <a:srgbClr val="2A2A2A"/>
                </a:solidFill>
                <a:latin typeface="Avenir Next" panose="020B0503020202020204" pitchFamily="34" charset="0"/>
              </a:rPr>
              <a:t>Démonstration d’exercices spécifiques, déléguer l’apprentissage de nouveaux exercices</a:t>
            </a:r>
          </a:p>
          <a:p>
            <a:r>
              <a:rPr lang="fr-FR" sz="1600" dirty="0">
                <a:solidFill>
                  <a:srgbClr val="2A2A2A"/>
                </a:solidFill>
                <a:latin typeface="Avenir Next" panose="020B0503020202020204" pitchFamily="34" charset="0"/>
              </a:rPr>
              <a:t>Projeter un </a:t>
            </a:r>
            <a:r>
              <a:rPr lang="fr-FR" sz="1600" dirty="0" err="1">
                <a:solidFill>
                  <a:srgbClr val="2A2A2A"/>
                </a:solidFill>
                <a:latin typeface="Avenir Next" panose="020B0503020202020204" pitchFamily="34" charset="0"/>
              </a:rPr>
              <a:t>timer</a:t>
            </a:r>
            <a:r>
              <a:rPr lang="fr-FR" sz="1600" dirty="0">
                <a:solidFill>
                  <a:srgbClr val="2A2A2A"/>
                </a:solidFill>
                <a:latin typeface="Avenir Next" panose="020B0503020202020204" pitchFamily="34" charset="0"/>
              </a:rPr>
              <a:t> et responsabiliser les élèves sur l’organisation d’un tournoi.</a:t>
            </a:r>
          </a:p>
        </p:txBody>
      </p:sp>
      <p:sp>
        <p:nvSpPr>
          <p:cNvPr id="24" name="Rectangle 23">
            <a:hlinkClick r:id="" action="ppaction://noaction"/>
            <a:extLst>
              <a:ext uri="{FF2B5EF4-FFF2-40B4-BE49-F238E27FC236}">
                <a16:creationId xmlns:a16="http://schemas.microsoft.com/office/drawing/2014/main" id="{34B4630D-A1E3-6E48-BECE-4977144AAB7C}"/>
              </a:ext>
            </a:extLst>
          </p:cNvPr>
          <p:cNvSpPr/>
          <p:nvPr/>
        </p:nvSpPr>
        <p:spPr>
          <a:xfrm>
            <a:off x="945177" y="2544936"/>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5" name="Rectangle 24">
            <a:hlinkClick r:id="" action="ppaction://noaction"/>
            <a:extLst>
              <a:ext uri="{FF2B5EF4-FFF2-40B4-BE49-F238E27FC236}">
                <a16:creationId xmlns:a16="http://schemas.microsoft.com/office/drawing/2014/main" id="{43F7C9F0-35E8-2945-810B-44AE46A678D9}"/>
              </a:ext>
            </a:extLst>
          </p:cNvPr>
          <p:cNvSpPr/>
          <p:nvPr/>
        </p:nvSpPr>
        <p:spPr>
          <a:xfrm>
            <a:off x="926990" y="4449280"/>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pic>
        <p:nvPicPr>
          <p:cNvPr id="8" name="Image 7">
            <a:extLst>
              <a:ext uri="{FF2B5EF4-FFF2-40B4-BE49-F238E27FC236}">
                <a16:creationId xmlns:a16="http://schemas.microsoft.com/office/drawing/2014/main" id="{D3910144-E14A-2243-835F-2D3B0CE834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2929" y="5372601"/>
            <a:ext cx="1513567" cy="1513567"/>
          </a:xfrm>
          <a:prstGeom prst="rect">
            <a:avLst/>
          </a:prstGeom>
        </p:spPr>
      </p:pic>
      <p:sp>
        <p:nvSpPr>
          <p:cNvPr id="27" name="Rectangle 26">
            <a:hlinkClick r:id="" action="ppaction://noaction"/>
            <a:extLst>
              <a:ext uri="{FF2B5EF4-FFF2-40B4-BE49-F238E27FC236}">
                <a16:creationId xmlns:a16="http://schemas.microsoft.com/office/drawing/2014/main" id="{C215E019-0E30-7341-96D6-472B875BFA53}"/>
              </a:ext>
            </a:extLst>
          </p:cNvPr>
          <p:cNvSpPr/>
          <p:nvPr/>
        </p:nvSpPr>
        <p:spPr>
          <a:xfrm>
            <a:off x="1395551" y="6895506"/>
            <a:ext cx="1328321" cy="52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Blaze </a:t>
            </a:r>
            <a:r>
              <a:rPr lang="fr-FR" sz="1600" dirty="0" err="1">
                <a:solidFill>
                  <a:srgbClr val="2A2A2A"/>
                </a:solidFill>
                <a:latin typeface="Avenir Next" panose="020B0503020202020204" pitchFamily="34" charset="0"/>
              </a:rPr>
              <a:t>Pod</a:t>
            </a:r>
            <a:endParaRPr lang="fr-FR" sz="1600" dirty="0">
              <a:solidFill>
                <a:srgbClr val="2A2A2A"/>
              </a:solidFill>
              <a:latin typeface="Avenir Next" panose="020B0503020202020204" pitchFamily="34" charset="0"/>
            </a:endParaRPr>
          </a:p>
        </p:txBody>
      </p:sp>
      <p:sp>
        <p:nvSpPr>
          <p:cNvPr id="29" name="Rectangle 28">
            <a:hlinkClick r:id="" action="ppaction://noaction"/>
            <a:extLst>
              <a:ext uri="{FF2B5EF4-FFF2-40B4-BE49-F238E27FC236}">
                <a16:creationId xmlns:a16="http://schemas.microsoft.com/office/drawing/2014/main" id="{2BBD4A35-BA09-C349-80D0-2EEEA475DCF8}"/>
              </a:ext>
            </a:extLst>
          </p:cNvPr>
          <p:cNvSpPr/>
          <p:nvPr/>
        </p:nvSpPr>
        <p:spPr>
          <a:xfrm>
            <a:off x="3774749" y="5372601"/>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600" dirty="0">
                <a:solidFill>
                  <a:schemeClr val="tx1"/>
                </a:solidFill>
                <a:latin typeface="Avenir Next" panose="020B0503020202020204" pitchFamily="34" charset="0"/>
              </a:rPr>
              <a:t>Alternative innovante plus complète que les plots d'entraînement classiques.</a:t>
            </a:r>
          </a:p>
          <a:p>
            <a:pPr fontAlgn="base"/>
            <a:r>
              <a:rPr lang="fr-FR" sz="1600" dirty="0">
                <a:solidFill>
                  <a:schemeClr val="tx1"/>
                </a:solidFill>
                <a:latin typeface="Avenir Next" panose="020B0503020202020204" pitchFamily="34" charset="0"/>
              </a:rPr>
              <a:t>Repères visuels sensibles au toucher </a:t>
            </a:r>
          </a:p>
          <a:p>
            <a:pPr fontAlgn="base"/>
            <a:r>
              <a:rPr lang="fr-FR" sz="1600" dirty="0">
                <a:solidFill>
                  <a:schemeClr val="tx1"/>
                </a:solidFill>
                <a:latin typeface="Avenir Next" panose="020B0503020202020204" pitchFamily="34" charset="0"/>
              </a:rPr>
              <a:t>Jeux de lumière aléatoires proposés lors des exercices </a:t>
            </a:r>
            <a:r>
              <a:rPr lang="fr-FR" sz="1600" dirty="0">
                <a:solidFill>
                  <a:schemeClr val="tx1"/>
                </a:solidFill>
                <a:latin typeface="Avenir Next" panose="020B0503020202020204" pitchFamily="34" charset="0"/>
                <a:sym typeface="Wingdings" pitchFamily="2" charset="2"/>
              </a:rPr>
              <a:t> </a:t>
            </a:r>
            <a:r>
              <a:rPr lang="fr-FR" sz="1600" dirty="0">
                <a:solidFill>
                  <a:schemeClr val="tx1"/>
                </a:solidFill>
                <a:latin typeface="Avenir Next" panose="020B0503020202020204" pitchFamily="34" charset="0"/>
              </a:rPr>
              <a:t>les utilisateurs vont devoir se soumettre aux signaux lumineux le plus vite possible, ce qui affûtera autant les réflexes que la condition physique globale.</a:t>
            </a:r>
          </a:p>
        </p:txBody>
      </p:sp>
      <p:pic>
        <p:nvPicPr>
          <p:cNvPr id="30" name="Image 29">
            <a:extLst>
              <a:ext uri="{FF2B5EF4-FFF2-40B4-BE49-F238E27FC236}">
                <a16:creationId xmlns:a16="http://schemas.microsoft.com/office/drawing/2014/main" id="{6A7F0464-344E-9540-8C80-7BC2411B1E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9602" y="7787744"/>
            <a:ext cx="1281854" cy="2063591"/>
          </a:xfrm>
          <a:prstGeom prst="rect">
            <a:avLst/>
          </a:prstGeom>
        </p:spPr>
      </p:pic>
      <p:sp>
        <p:nvSpPr>
          <p:cNvPr id="31" name="Rectangle 30">
            <a:hlinkClick r:id="" action="ppaction://noaction"/>
            <a:extLst>
              <a:ext uri="{FF2B5EF4-FFF2-40B4-BE49-F238E27FC236}">
                <a16:creationId xmlns:a16="http://schemas.microsoft.com/office/drawing/2014/main" id="{B47FDFDF-132D-F140-8EAB-BF512E046932}"/>
              </a:ext>
            </a:extLst>
          </p:cNvPr>
          <p:cNvSpPr/>
          <p:nvPr/>
        </p:nvSpPr>
        <p:spPr>
          <a:xfrm>
            <a:off x="989475" y="9823564"/>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2" name="Rectangle 31">
            <a:hlinkClick r:id="" action="ppaction://noaction"/>
            <a:extLst>
              <a:ext uri="{FF2B5EF4-FFF2-40B4-BE49-F238E27FC236}">
                <a16:creationId xmlns:a16="http://schemas.microsoft.com/office/drawing/2014/main" id="{48C0A6A7-9D67-0846-AB9D-5741138D0906}"/>
              </a:ext>
            </a:extLst>
          </p:cNvPr>
          <p:cNvSpPr/>
          <p:nvPr/>
        </p:nvSpPr>
        <p:spPr>
          <a:xfrm>
            <a:off x="3774749" y="7982008"/>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Pour permettre les situations d’autoscopie</a:t>
            </a:r>
          </a:p>
        </p:txBody>
      </p:sp>
      <p:pic>
        <p:nvPicPr>
          <p:cNvPr id="26" name="Image 25">
            <a:hlinkClick r:id="rId8" action="ppaction://hlinksldjump"/>
            <a:extLst>
              <a:ext uri="{FF2B5EF4-FFF2-40B4-BE49-F238E27FC236}">
                <a16:creationId xmlns:a16="http://schemas.microsoft.com/office/drawing/2014/main" id="{4B4AA312-053E-4740-8F9B-869E439010AC}"/>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Tree>
    <p:extLst>
      <p:ext uri="{BB962C8B-B14F-4D97-AF65-F5344CB8AC3E}">
        <p14:creationId xmlns:p14="http://schemas.microsoft.com/office/powerpoint/2010/main" val="24300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applications transversales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178555" y="3782691"/>
            <a:ext cx="21771" cy="47104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555912" y="3760354"/>
            <a:ext cx="5377696"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suivi et validation des compétences.</a:t>
            </a:r>
          </a:p>
        </p:txBody>
      </p:sp>
      <p:pic>
        <p:nvPicPr>
          <p:cNvPr id="54" name="Image 53">
            <a:hlinkClick r:id="" action="ppaction://noaction"/>
            <a:extLst>
              <a:ext uri="{FF2B5EF4-FFF2-40B4-BE49-F238E27FC236}">
                <a16:creationId xmlns:a16="http://schemas.microsoft.com/office/drawing/2014/main" id="{D72007BA-3C77-CF46-9AE7-FE8E322625F1}"/>
              </a:ext>
            </a:extLst>
          </p:cNvPr>
          <p:cNvPicPr>
            <a:picLocks noChangeAspect="1"/>
          </p:cNvPicPr>
          <p:nvPr/>
        </p:nvPicPr>
        <p:blipFill>
          <a:blip r:embed="rId5"/>
          <a:srcRect/>
          <a:stretch/>
        </p:blipFill>
        <p:spPr>
          <a:xfrm>
            <a:off x="329286" y="238560"/>
            <a:ext cx="615891" cy="561146"/>
          </a:xfrm>
          <a:prstGeom prst="rect">
            <a:avLst/>
          </a:prstGeom>
        </p:spPr>
      </p:pic>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40623" y="44531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11101410" y="317509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33785" y="327424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 </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3175399" y="1938180"/>
            <a:ext cx="7892820" cy="1752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Payantes : analyse de la motricité en différé : dans le cadre d’une organisation en autoscopie, laisser la tablette en fonctionnement afin que les élèves puissent analyser les raisons de leurs réussites ou non dans la situation qu’ils viennent de vivre.</a:t>
            </a: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30370" y="8797428"/>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 action="ppaction://noaction"/>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8" name="Image 7">
            <a:extLst>
              <a:ext uri="{FF2B5EF4-FFF2-40B4-BE49-F238E27FC236}">
                <a16:creationId xmlns:a16="http://schemas.microsoft.com/office/drawing/2014/main" id="{6B42AB46-82BF-6D43-AB41-890703CA89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3012" y="8968794"/>
            <a:ext cx="918216" cy="930624"/>
          </a:xfrm>
          <a:prstGeom prst="rect">
            <a:avLst/>
          </a:prstGeom>
        </p:spPr>
      </p:pic>
      <p:sp>
        <p:nvSpPr>
          <p:cNvPr id="63" name="Rectangle 62">
            <a:hlinkClick r:id="" action="ppaction://noaction"/>
            <a:extLst>
              <a:ext uri="{FF2B5EF4-FFF2-40B4-BE49-F238E27FC236}">
                <a16:creationId xmlns:a16="http://schemas.microsoft.com/office/drawing/2014/main" id="{7EA68954-D5DD-D24D-9B80-280DE75E82B4}"/>
              </a:ext>
            </a:extLst>
          </p:cNvPr>
          <p:cNvSpPr/>
          <p:nvPr/>
        </p:nvSpPr>
        <p:spPr>
          <a:xfrm>
            <a:off x="2715136" y="9778673"/>
            <a:ext cx="9584428" cy="92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construction infinie d’exercices en lien avec les « </a:t>
            </a:r>
            <a:r>
              <a:rPr lang="fr-FR" sz="1600" dirty="0" err="1">
                <a:solidFill>
                  <a:srgbClr val="2A2A2A"/>
                </a:solidFill>
                <a:latin typeface="Avenir Next" panose="020B0503020202020204" pitchFamily="34" charset="0"/>
              </a:rPr>
              <a:t>pods</a:t>
            </a:r>
            <a:r>
              <a:rPr lang="fr-FR" sz="1600" dirty="0">
                <a:solidFill>
                  <a:srgbClr val="2A2A2A"/>
                </a:solidFill>
                <a:latin typeface="Avenir Next" panose="020B0503020202020204" pitchFamily="34" charset="0"/>
              </a:rPr>
              <a:t> » lumineux de la même marque. Coupler un travail spécifique à l’activité avec une stimulation totale du corps et du cerveau.</a:t>
            </a:r>
          </a:p>
        </p:txBody>
      </p:sp>
      <p:sp>
        <p:nvSpPr>
          <p:cNvPr id="64" name="Rectangle 63">
            <a:hlinkClick r:id="" action="ppaction://noaction"/>
            <a:extLst>
              <a:ext uri="{FF2B5EF4-FFF2-40B4-BE49-F238E27FC236}">
                <a16:creationId xmlns:a16="http://schemas.microsoft.com/office/drawing/2014/main" id="{2B97D1BF-D60B-114D-A3CD-BE77D88ABEC9}"/>
              </a:ext>
            </a:extLst>
          </p:cNvPr>
          <p:cNvSpPr/>
          <p:nvPr/>
        </p:nvSpPr>
        <p:spPr>
          <a:xfrm>
            <a:off x="6909653" y="915637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Blaze </a:t>
            </a:r>
            <a:r>
              <a:rPr lang="fr-FR" sz="1600" dirty="0" err="1">
                <a:solidFill>
                  <a:srgbClr val="2A2A2A"/>
                </a:solidFill>
                <a:latin typeface="Avenir Next" panose="020B0503020202020204" pitchFamily="34" charset="0"/>
              </a:rPr>
              <a:t>Pod</a:t>
            </a:r>
            <a:endParaRPr lang="fr-FR" sz="1600" dirty="0">
              <a:solidFill>
                <a:srgbClr val="2A2A2A"/>
              </a:solidFill>
              <a:latin typeface="Avenir Next" panose="020B0503020202020204" pitchFamily="34" charset="0"/>
            </a:endParaRPr>
          </a:p>
        </p:txBody>
      </p:sp>
      <p:sp>
        <p:nvSpPr>
          <p:cNvPr id="65" name="Rectangle 64">
            <a:hlinkClick r:id="" action="ppaction://noaction"/>
            <a:extLst>
              <a:ext uri="{FF2B5EF4-FFF2-40B4-BE49-F238E27FC236}">
                <a16:creationId xmlns:a16="http://schemas.microsoft.com/office/drawing/2014/main" id="{5BDCC5B0-752B-CE40-820A-FF6865144032}"/>
              </a:ext>
            </a:extLst>
          </p:cNvPr>
          <p:cNvSpPr/>
          <p:nvPr/>
        </p:nvSpPr>
        <p:spPr>
          <a:xfrm>
            <a:off x="252030" y="529630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Multi</a:t>
            </a:r>
          </a:p>
          <a:p>
            <a:pPr algn="ctr"/>
            <a:r>
              <a:rPr lang="fr-FR" sz="1600" dirty="0">
                <a:solidFill>
                  <a:srgbClr val="2A2A2A"/>
                </a:solidFill>
                <a:latin typeface="Avenir Next" panose="020B0503020202020204" pitchFamily="34" charset="0"/>
              </a:rPr>
              <a:t>Compteurs</a:t>
            </a:r>
          </a:p>
        </p:txBody>
      </p:sp>
      <p:pic>
        <p:nvPicPr>
          <p:cNvPr id="4" name="Image 3">
            <a:extLst>
              <a:ext uri="{FF2B5EF4-FFF2-40B4-BE49-F238E27FC236}">
                <a16:creationId xmlns:a16="http://schemas.microsoft.com/office/drawing/2014/main" id="{80554B08-60FA-164A-A53B-DB49CCAD28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983" y="4302861"/>
            <a:ext cx="887253" cy="887253"/>
          </a:xfrm>
          <a:prstGeom prst="rect">
            <a:avLst/>
          </a:prstGeom>
        </p:spPr>
      </p:pic>
      <p:sp>
        <p:nvSpPr>
          <p:cNvPr id="29" name="Rectangle 28">
            <a:hlinkClick r:id="" action="ppaction://noaction"/>
            <a:extLst>
              <a:ext uri="{FF2B5EF4-FFF2-40B4-BE49-F238E27FC236}">
                <a16:creationId xmlns:a16="http://schemas.microsoft.com/office/drawing/2014/main" id="{ADE808C7-8A5C-8949-97F0-55889171B098}"/>
              </a:ext>
            </a:extLst>
          </p:cNvPr>
          <p:cNvSpPr/>
          <p:nvPr/>
        </p:nvSpPr>
        <p:spPr>
          <a:xfrm>
            <a:off x="1627452" y="4246961"/>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MultiCompteur</a:t>
            </a:r>
            <a:r>
              <a:rPr lang="fr-FR" sz="1600" dirty="0">
                <a:solidFill>
                  <a:srgbClr val="2A2A2A"/>
                </a:solidFill>
                <a:latin typeface="Avenir Next" panose="020B0503020202020204" pitchFamily="34" charset="0"/>
              </a:rPr>
              <a:t> vous permet de faire compter à peu près n’importe quel observable aux élèves. Il existe de nombreuses autres applications de compteur, à vous de trouver la plus appropriée à vos élèves.</a:t>
            </a:r>
          </a:p>
        </p:txBody>
      </p:sp>
      <p:pic>
        <p:nvPicPr>
          <p:cNvPr id="31" name="Image 30">
            <a:extLst>
              <a:ext uri="{FF2B5EF4-FFF2-40B4-BE49-F238E27FC236}">
                <a16:creationId xmlns:a16="http://schemas.microsoft.com/office/drawing/2014/main" id="{8C5F5C42-1352-6D49-955B-3409AFE61B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0562" y="4894341"/>
            <a:ext cx="986579" cy="986579"/>
          </a:xfrm>
          <a:prstGeom prst="rect">
            <a:avLst/>
          </a:prstGeom>
        </p:spPr>
      </p:pic>
      <p:sp>
        <p:nvSpPr>
          <p:cNvPr id="32" name="Rectangle 31">
            <a:hlinkClick r:id="" action="ppaction://noaction"/>
            <a:extLst>
              <a:ext uri="{FF2B5EF4-FFF2-40B4-BE49-F238E27FC236}">
                <a16:creationId xmlns:a16="http://schemas.microsoft.com/office/drawing/2014/main" id="{56F1DE3E-F99D-6D4B-948E-560419353F24}"/>
              </a:ext>
            </a:extLst>
          </p:cNvPr>
          <p:cNvSpPr/>
          <p:nvPr/>
        </p:nvSpPr>
        <p:spPr>
          <a:xfrm>
            <a:off x="7140623" y="576119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CoachBase</a:t>
            </a:r>
            <a:endParaRPr lang="fr-FR" sz="1600" dirty="0">
              <a:solidFill>
                <a:srgbClr val="2A2A2A"/>
              </a:solidFill>
              <a:latin typeface="Avenir Next" panose="020B0503020202020204" pitchFamily="34" charset="0"/>
            </a:endParaRPr>
          </a:p>
        </p:txBody>
      </p:sp>
      <p:sp>
        <p:nvSpPr>
          <p:cNvPr id="34" name="Rectangle 33">
            <a:hlinkClick r:id="" action="ppaction://noaction"/>
            <a:extLst>
              <a:ext uri="{FF2B5EF4-FFF2-40B4-BE49-F238E27FC236}">
                <a16:creationId xmlns:a16="http://schemas.microsoft.com/office/drawing/2014/main" id="{BE7A70AF-20B2-5646-B7BD-ED1978367D41}"/>
              </a:ext>
            </a:extLst>
          </p:cNvPr>
          <p:cNvSpPr/>
          <p:nvPr/>
        </p:nvSpPr>
        <p:spPr>
          <a:xfrm>
            <a:off x="8555912" y="4898872"/>
            <a:ext cx="5377696"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représenter graphiquement une situation d’apprentissage en pouvant animer les déplacements. Plusieurs sports possibles…</a:t>
            </a:r>
          </a:p>
        </p:txBody>
      </p:sp>
      <p:pic>
        <p:nvPicPr>
          <p:cNvPr id="10" name="Image 9">
            <a:extLst>
              <a:ext uri="{FF2B5EF4-FFF2-40B4-BE49-F238E27FC236}">
                <a16:creationId xmlns:a16="http://schemas.microsoft.com/office/drawing/2014/main" id="{660F63E8-8389-7E4C-AC4E-D0FB5AD305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39234" y="5469814"/>
            <a:ext cx="1130164" cy="571875"/>
          </a:xfrm>
          <a:prstGeom prst="rect">
            <a:avLst/>
          </a:prstGeom>
        </p:spPr>
      </p:pic>
      <p:pic>
        <p:nvPicPr>
          <p:cNvPr id="12" name="Image 11">
            <a:extLst>
              <a:ext uri="{FF2B5EF4-FFF2-40B4-BE49-F238E27FC236}">
                <a16:creationId xmlns:a16="http://schemas.microsoft.com/office/drawing/2014/main" id="{DBA3DA05-F555-D647-AB2B-187C8B64CC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608913" flipH="1">
            <a:off x="12774780" y="5378869"/>
            <a:ext cx="417933" cy="514893"/>
          </a:xfrm>
          <a:prstGeom prst="rect">
            <a:avLst/>
          </a:prstGeom>
        </p:spPr>
      </p:pic>
      <p:sp>
        <p:nvSpPr>
          <p:cNvPr id="48" name="Rectangle 47">
            <a:hlinkClick r:id="" action="ppaction://noaction"/>
            <a:extLst>
              <a:ext uri="{FF2B5EF4-FFF2-40B4-BE49-F238E27FC236}">
                <a16:creationId xmlns:a16="http://schemas.microsoft.com/office/drawing/2014/main" id="{1A3E4273-0989-E84C-AA0F-29A8F09E0F1F}"/>
              </a:ext>
            </a:extLst>
          </p:cNvPr>
          <p:cNvSpPr/>
          <p:nvPr/>
        </p:nvSpPr>
        <p:spPr>
          <a:xfrm>
            <a:off x="8418811" y="8439379"/>
            <a:ext cx="949634"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49" name="Rectangle 48">
            <a:hlinkClick r:id="" action="ppaction://noaction"/>
            <a:extLst>
              <a:ext uri="{FF2B5EF4-FFF2-40B4-BE49-F238E27FC236}">
                <a16:creationId xmlns:a16="http://schemas.microsoft.com/office/drawing/2014/main" id="{70EC3B10-0475-9140-99BA-ED4EC49622C0}"/>
              </a:ext>
            </a:extLst>
          </p:cNvPr>
          <p:cNvSpPr/>
          <p:nvPr/>
        </p:nvSpPr>
        <p:spPr>
          <a:xfrm>
            <a:off x="7246852" y="8440553"/>
            <a:ext cx="1162923"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Technique</a:t>
            </a:r>
          </a:p>
        </p:txBody>
      </p:sp>
      <p:sp>
        <p:nvSpPr>
          <p:cNvPr id="50" name="Rectangle 49">
            <a:hlinkClick r:id="" action="ppaction://noaction"/>
            <a:extLst>
              <a:ext uri="{FF2B5EF4-FFF2-40B4-BE49-F238E27FC236}">
                <a16:creationId xmlns:a16="http://schemas.microsoft.com/office/drawing/2014/main" id="{031BC3BC-7CDB-FF43-87C9-F162FEBCC116}"/>
              </a:ext>
            </a:extLst>
          </p:cNvPr>
          <p:cNvSpPr/>
          <p:nvPr/>
        </p:nvSpPr>
        <p:spPr>
          <a:xfrm>
            <a:off x="9598759" y="7470892"/>
            <a:ext cx="3507647" cy="1057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analyse technique du geste avec annotation possible !</a:t>
            </a:r>
          </a:p>
        </p:txBody>
      </p:sp>
      <p:sp>
        <p:nvSpPr>
          <p:cNvPr id="41" name="Titre 1">
            <a:extLst>
              <a:ext uri="{FF2B5EF4-FFF2-40B4-BE49-F238E27FC236}">
                <a16:creationId xmlns:a16="http://schemas.microsoft.com/office/drawing/2014/main" id="{9F9E9E7C-DD12-C548-A0CF-435FA4F0CAAE}"/>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App </a:t>
            </a:r>
            <a:r>
              <a:rPr lang="fr-FR" dirty="0" err="1">
                <a:latin typeface="Avenir Next" panose="020B0503020202020204" pitchFamily="34" charset="0"/>
              </a:rPr>
              <a:t>trans</a:t>
            </a:r>
            <a:endParaRPr lang="fr-FR" dirty="0">
              <a:latin typeface="Avenir Next" panose="020B0503020202020204" pitchFamily="34" charset="0"/>
            </a:endParaRPr>
          </a:p>
        </p:txBody>
      </p:sp>
      <p:pic>
        <p:nvPicPr>
          <p:cNvPr id="43" name="Image 42">
            <a:hlinkClick r:id="rId11" action="ppaction://hlinksldjump"/>
            <a:extLst>
              <a:ext uri="{FF2B5EF4-FFF2-40B4-BE49-F238E27FC236}">
                <a16:creationId xmlns:a16="http://schemas.microsoft.com/office/drawing/2014/main" id="{9C34EBF4-E9C2-9047-A622-75EC5F1028C7}"/>
              </a:ext>
            </a:extLst>
          </p:cNvPr>
          <p:cNvPicPr>
            <a:picLocks noChangeAspect="1"/>
          </p:cNvPicPr>
          <p:nvPr/>
        </p:nvPicPr>
        <p:blipFill>
          <a:blip r:embed="rId12"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
        <p:nvSpPr>
          <p:cNvPr id="44" name="Rectangle 43">
            <a:hlinkClick r:id="" action="ppaction://noaction"/>
            <a:extLst>
              <a:ext uri="{FF2B5EF4-FFF2-40B4-BE49-F238E27FC236}">
                <a16:creationId xmlns:a16="http://schemas.microsoft.com/office/drawing/2014/main" id="{2906A904-67B2-3946-B883-11380B7F13A8}"/>
              </a:ext>
            </a:extLst>
          </p:cNvPr>
          <p:cNvSpPr/>
          <p:nvPr/>
        </p:nvSpPr>
        <p:spPr>
          <a:xfrm>
            <a:off x="323519" y="673490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Stat’EPS</a:t>
            </a:r>
            <a:endParaRPr lang="fr-FR" sz="1600" dirty="0">
              <a:solidFill>
                <a:srgbClr val="2A2A2A"/>
              </a:solidFill>
              <a:latin typeface="Avenir Next" panose="020B0503020202020204" pitchFamily="34" charset="0"/>
            </a:endParaRPr>
          </a:p>
        </p:txBody>
      </p:sp>
      <p:pic>
        <p:nvPicPr>
          <p:cNvPr id="45" name="Image 44">
            <a:hlinkClick r:id="rId13"/>
            <a:extLst>
              <a:ext uri="{FF2B5EF4-FFF2-40B4-BE49-F238E27FC236}">
                <a16:creationId xmlns:a16="http://schemas.microsoft.com/office/drawing/2014/main" id="{211A837C-41D9-5D4C-BC03-21CBBC4F1811}"/>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03056" y="5931263"/>
            <a:ext cx="887253" cy="887253"/>
          </a:xfrm>
          <a:prstGeom prst="rect">
            <a:avLst/>
          </a:prstGeom>
        </p:spPr>
      </p:pic>
      <p:sp>
        <p:nvSpPr>
          <p:cNvPr id="47" name="Rectangle 46">
            <a:hlinkClick r:id="" action="ppaction://noaction"/>
            <a:extLst>
              <a:ext uri="{FF2B5EF4-FFF2-40B4-BE49-F238E27FC236}">
                <a16:creationId xmlns:a16="http://schemas.microsoft.com/office/drawing/2014/main" id="{855F9085-D4D1-C64F-9D4B-A555E3143489}"/>
              </a:ext>
            </a:extLst>
          </p:cNvPr>
          <p:cNvSpPr/>
          <p:nvPr/>
        </p:nvSpPr>
        <p:spPr>
          <a:xfrm>
            <a:off x="1667525" y="5875363"/>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Après avoir défini votre fiche d'observation, vous pouvez observer simultanément de 1 à 4 élèves ou athlètes en action.</a:t>
            </a:r>
          </a:p>
        </p:txBody>
      </p:sp>
      <p:pic>
        <p:nvPicPr>
          <p:cNvPr id="51" name="Image 50">
            <a:hlinkClick r:id="rId15"/>
            <a:extLst>
              <a:ext uri="{FF2B5EF4-FFF2-40B4-BE49-F238E27FC236}">
                <a16:creationId xmlns:a16="http://schemas.microsoft.com/office/drawing/2014/main" id="{56B81932-6C54-CD47-9BE3-79C6ABBBE1C5}"/>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06677" y="6210237"/>
            <a:ext cx="974348" cy="986579"/>
          </a:xfrm>
          <a:prstGeom prst="rect">
            <a:avLst/>
          </a:prstGeom>
        </p:spPr>
      </p:pic>
      <p:sp>
        <p:nvSpPr>
          <p:cNvPr id="52" name="Rectangle 51">
            <a:hlinkClick r:id="" action="ppaction://noaction"/>
            <a:extLst>
              <a:ext uri="{FF2B5EF4-FFF2-40B4-BE49-F238E27FC236}">
                <a16:creationId xmlns:a16="http://schemas.microsoft.com/office/drawing/2014/main" id="{6267037C-612F-2E47-A967-8353E8C2AE14}"/>
              </a:ext>
            </a:extLst>
          </p:cNvPr>
          <p:cNvSpPr/>
          <p:nvPr/>
        </p:nvSpPr>
        <p:spPr>
          <a:xfrm>
            <a:off x="7140623" y="697291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Match points</a:t>
            </a:r>
          </a:p>
        </p:txBody>
      </p:sp>
      <p:sp>
        <p:nvSpPr>
          <p:cNvPr id="55" name="Rectangle 54">
            <a:hlinkClick r:id="" action="ppaction://noaction"/>
            <a:extLst>
              <a:ext uri="{FF2B5EF4-FFF2-40B4-BE49-F238E27FC236}">
                <a16:creationId xmlns:a16="http://schemas.microsoft.com/office/drawing/2014/main" id="{C59E242F-91C9-E844-BA9F-8692B8BAED93}"/>
              </a:ext>
            </a:extLst>
          </p:cNvPr>
          <p:cNvSpPr/>
          <p:nvPr/>
        </p:nvSpPr>
        <p:spPr>
          <a:xfrm>
            <a:off x="8555912" y="6529565"/>
            <a:ext cx="5528600" cy="61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2A2A2A"/>
                </a:solidFill>
                <a:latin typeface="Avenir Next" panose="020B0503020202020204" pitchFamily="34" charset="0"/>
              </a:rPr>
              <a:t>3 modes de gestion des points :VDN : « Victoire, Défaite ou Nul ». La gestion traditionnelle des rencontres.</a:t>
            </a:r>
          </a:p>
          <a:p>
            <a:r>
              <a:rPr lang="fr-FR" sz="1400" dirty="0">
                <a:solidFill>
                  <a:srgbClr val="2A2A2A"/>
                </a:solidFill>
                <a:latin typeface="Avenir Next" panose="020B0503020202020204" pitchFamily="34" charset="0"/>
              </a:rPr>
              <a:t>TPC : « Tous les Points Comptes ». L’ envie de se battre sur tous les points. ATP : Système emblématique avec le gain ou la perte de points en fonction du nombre de points « initial » de l’adversaire.</a:t>
            </a:r>
          </a:p>
          <a:p>
            <a:r>
              <a:rPr lang="fr-FR" sz="1400" dirty="0">
                <a:solidFill>
                  <a:srgbClr val="2A2A2A"/>
                </a:solidFill>
                <a:latin typeface="Avenir Next" panose="020B0503020202020204" pitchFamily="34" charset="0"/>
              </a:rPr>
              <a:t>…</a:t>
            </a:r>
          </a:p>
        </p:txBody>
      </p:sp>
      <p:pic>
        <p:nvPicPr>
          <p:cNvPr id="56" name="Image 55">
            <a:hlinkClick r:id="rId17"/>
            <a:extLst>
              <a:ext uri="{FF2B5EF4-FFF2-40B4-BE49-F238E27FC236}">
                <a16:creationId xmlns:a16="http://schemas.microsoft.com/office/drawing/2014/main" id="{97EFFF81-2FC8-D94A-9BFB-331230C069C6}"/>
              </a:ext>
            </a:extLst>
          </p:cNvPr>
          <p:cNvPicPr preferRelativeResize="0">
            <a:picLocks/>
          </p:cNvPicPr>
          <p:nvPr/>
        </p:nvPicPr>
        <p:blipFill>
          <a:blip r:embed="rId18"/>
          <a:stretch>
            <a:fillRect/>
          </a:stretch>
        </p:blipFill>
        <p:spPr>
          <a:xfrm>
            <a:off x="1832677" y="2202386"/>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 name="Image 56">
            <a:hlinkClick r:id="rId19"/>
            <a:extLst>
              <a:ext uri="{FF2B5EF4-FFF2-40B4-BE49-F238E27FC236}">
                <a16:creationId xmlns:a16="http://schemas.microsoft.com/office/drawing/2014/main" id="{B2E357FA-5ED8-714C-8AF8-3CDB5C4D6E4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20111" y="3678693"/>
            <a:ext cx="955522" cy="967034"/>
          </a:xfrm>
          <a:prstGeom prst="rect">
            <a:avLst/>
          </a:prstGeom>
        </p:spPr>
      </p:pic>
      <p:pic>
        <p:nvPicPr>
          <p:cNvPr id="58" name="Image 57">
            <a:hlinkClick r:id="rId21"/>
            <a:extLst>
              <a:ext uri="{FF2B5EF4-FFF2-40B4-BE49-F238E27FC236}">
                <a16:creationId xmlns:a16="http://schemas.microsoft.com/office/drawing/2014/main" id="{C92E24E9-C934-8D4D-B568-46DA2D1D0D2E}"/>
              </a:ext>
            </a:extLst>
          </p:cNvPr>
          <p:cNvPicPr/>
          <p:nvPr/>
        </p:nvPicPr>
        <p:blipFill>
          <a:blip r:embed="rId22" cstate="screen">
            <a:extLst>
              <a:ext uri="{28A0092B-C50C-407E-A947-70E740481C1C}">
                <a14:useLocalDpi xmlns:a14="http://schemas.microsoft.com/office/drawing/2010/main"/>
              </a:ext>
            </a:extLst>
          </a:blip>
          <a:srcRect/>
          <a:stretch/>
        </p:blipFill>
        <p:spPr bwMode="auto">
          <a:xfrm>
            <a:off x="8436433" y="7470892"/>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Image 59">
            <a:hlinkClick r:id="rId23"/>
            <a:extLst>
              <a:ext uri="{FF2B5EF4-FFF2-40B4-BE49-F238E27FC236}">
                <a16:creationId xmlns:a16="http://schemas.microsoft.com/office/drawing/2014/main" id="{069129DE-9FDE-9D42-9E41-0AEA579E4352}"/>
              </a:ext>
            </a:extLst>
          </p:cNvPr>
          <p:cNvPicPr preferRelativeResize="0">
            <a:picLocks/>
          </p:cNvPicPr>
          <p:nvPr/>
        </p:nvPicPr>
        <p:blipFill>
          <a:blip r:embed="rId24"/>
          <a:stretch>
            <a:fillRect/>
          </a:stretch>
        </p:blipFill>
        <p:spPr>
          <a:xfrm>
            <a:off x="11332426" y="2246140"/>
            <a:ext cx="914389" cy="978610"/>
          </a:xfrm>
          <a:prstGeom prst="rect">
            <a:avLst/>
          </a:prstGeom>
        </p:spPr>
      </p:pic>
      <p:pic>
        <p:nvPicPr>
          <p:cNvPr id="66" name="Picture 4" descr="Hudl Technique IPA Cracked for iOS Free Download">
            <a:hlinkClick r:id="rId25"/>
            <a:extLst>
              <a:ext uri="{FF2B5EF4-FFF2-40B4-BE49-F238E27FC236}">
                <a16:creationId xmlns:a16="http://schemas.microsoft.com/office/drawing/2014/main" id="{39DDD792-77E6-D64D-A297-E6B1D390E9AF}"/>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385782" y="7533498"/>
            <a:ext cx="885061" cy="88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0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applications spécifiques et diverses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a:endCxn id="60" idx="1"/>
          </p:cNvCxnSpPr>
          <p:nvPr/>
        </p:nvCxnSpPr>
        <p:spPr>
          <a:xfrm>
            <a:off x="7199187" y="1949039"/>
            <a:ext cx="3069" cy="34108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pic>
        <p:nvPicPr>
          <p:cNvPr id="36" name="Image 35">
            <a:hlinkClick r:id="" action="ppaction://noaction"/>
            <a:extLst>
              <a:ext uri="{FF2B5EF4-FFF2-40B4-BE49-F238E27FC236}">
                <a16:creationId xmlns:a16="http://schemas.microsoft.com/office/drawing/2014/main" id="{817B3CE9-F003-DB41-84C0-D997F14970AB}"/>
              </a:ext>
            </a:extLst>
          </p:cNvPr>
          <p:cNvPicPr>
            <a:picLocks noChangeAspect="1"/>
          </p:cNvPicPr>
          <p:nvPr/>
        </p:nvPicPr>
        <p:blipFill>
          <a:blip r:embed="rId5"/>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4617" y="7238504"/>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9671159" y="8248341"/>
            <a:ext cx="3979557" cy="1502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chaîne SIKANA pour apprendre et progresser. Des tutoriels simples et accessibles.</a:t>
            </a:r>
          </a:p>
        </p:txBody>
      </p:sp>
      <p:sp>
        <p:nvSpPr>
          <p:cNvPr id="53" name="Rectangle 52">
            <a:hlinkClick r:id="" action="ppaction://noaction"/>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9" name="Image 8">
            <a:extLst>
              <a:ext uri="{FF2B5EF4-FFF2-40B4-BE49-F238E27FC236}">
                <a16:creationId xmlns:a16="http://schemas.microsoft.com/office/drawing/2014/main" id="{4B895B71-6803-544C-ACAC-D7FB1F89DE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89" y="3157280"/>
            <a:ext cx="940445" cy="940445"/>
          </a:xfrm>
          <a:prstGeom prst="rect">
            <a:avLst/>
          </a:prstGeom>
        </p:spPr>
      </p:pic>
      <p:pic>
        <p:nvPicPr>
          <p:cNvPr id="4" name="Image 3">
            <a:extLst>
              <a:ext uri="{FF2B5EF4-FFF2-40B4-BE49-F238E27FC236}">
                <a16:creationId xmlns:a16="http://schemas.microsoft.com/office/drawing/2014/main" id="{BA2CF654-19E8-BD43-BDB1-1B634BF620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5644" y="1832432"/>
            <a:ext cx="825090" cy="825090"/>
          </a:xfrm>
          <a:prstGeom prst="rect">
            <a:avLst/>
          </a:prstGeom>
        </p:spPr>
      </p:pic>
      <p:sp>
        <p:nvSpPr>
          <p:cNvPr id="25" name="Rectangle 24">
            <a:hlinkClick r:id="" action="ppaction://noaction"/>
            <a:extLst>
              <a:ext uri="{FF2B5EF4-FFF2-40B4-BE49-F238E27FC236}">
                <a16:creationId xmlns:a16="http://schemas.microsoft.com/office/drawing/2014/main" id="{83F85E0E-3C49-6649-B01C-FA8E91D2B98A}"/>
              </a:ext>
            </a:extLst>
          </p:cNvPr>
          <p:cNvSpPr/>
          <p:nvPr/>
        </p:nvSpPr>
        <p:spPr>
          <a:xfrm>
            <a:off x="1671553" y="1694688"/>
            <a:ext cx="4980008" cy="1537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d’observation très spécifique, liée à une logique précise : la conservation du ballon et la marque. Bonne application si votre vision est la même que le développeur.</a:t>
            </a:r>
          </a:p>
        </p:txBody>
      </p:sp>
      <p:sp>
        <p:nvSpPr>
          <p:cNvPr id="26" name="Rectangle 25">
            <a:hlinkClick r:id="" action="ppaction://noaction"/>
            <a:extLst>
              <a:ext uri="{FF2B5EF4-FFF2-40B4-BE49-F238E27FC236}">
                <a16:creationId xmlns:a16="http://schemas.microsoft.com/office/drawing/2014/main" id="{1544A0A7-8098-8D47-93EA-C7F4AE229E5E}"/>
              </a:ext>
            </a:extLst>
          </p:cNvPr>
          <p:cNvSpPr/>
          <p:nvPr/>
        </p:nvSpPr>
        <p:spPr>
          <a:xfrm>
            <a:off x="1641992" y="2996214"/>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excellente application d’observation, très visuelle et efficace, là aussi liée à une vision peu être plus généraliste de l’activité (tir et perte de balle). Vous ne pourrez pas paramétrer les observables.</a:t>
            </a:r>
          </a:p>
        </p:txBody>
      </p:sp>
      <p:pic>
        <p:nvPicPr>
          <p:cNvPr id="1026" name="Picture 2">
            <a:extLst>
              <a:ext uri="{FF2B5EF4-FFF2-40B4-BE49-F238E27FC236}">
                <a16:creationId xmlns:a16="http://schemas.microsoft.com/office/drawing/2014/main" id="{1C0DE595-2019-054E-96CA-8D99CBC0F5D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1783" y="7548085"/>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hlinkClick r:id="" action="ppaction://noaction"/>
            <a:extLst>
              <a:ext uri="{FF2B5EF4-FFF2-40B4-BE49-F238E27FC236}">
                <a16:creationId xmlns:a16="http://schemas.microsoft.com/office/drawing/2014/main" id="{147B95D3-3B25-1B48-A414-C342DC17C1FF}"/>
              </a:ext>
            </a:extLst>
          </p:cNvPr>
          <p:cNvSpPr/>
          <p:nvPr/>
        </p:nvSpPr>
        <p:spPr>
          <a:xfrm>
            <a:off x="283610" y="2629614"/>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BasketEPS</a:t>
            </a:r>
            <a:endParaRPr lang="fr-FR" sz="1600" dirty="0">
              <a:solidFill>
                <a:srgbClr val="2A2A2A"/>
              </a:solidFill>
              <a:latin typeface="Avenir Next" panose="020B0503020202020204" pitchFamily="34" charset="0"/>
            </a:endParaRPr>
          </a:p>
        </p:txBody>
      </p:sp>
      <p:sp>
        <p:nvSpPr>
          <p:cNvPr id="29" name="Rectangle 28">
            <a:hlinkClick r:id="" action="ppaction://noaction"/>
            <a:extLst>
              <a:ext uri="{FF2B5EF4-FFF2-40B4-BE49-F238E27FC236}">
                <a16:creationId xmlns:a16="http://schemas.microsoft.com/office/drawing/2014/main" id="{B4666EBE-9401-4C4C-8AE6-0B37D6DF2F35}"/>
              </a:ext>
            </a:extLst>
          </p:cNvPr>
          <p:cNvSpPr/>
          <p:nvPr/>
        </p:nvSpPr>
        <p:spPr>
          <a:xfrm>
            <a:off x="214357" y="40079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aPTB</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21EECEDE-AF68-2942-95F3-B0B0C6B9A7BB}"/>
              </a:ext>
            </a:extLst>
          </p:cNvPr>
          <p:cNvSpPr/>
          <p:nvPr/>
        </p:nvSpPr>
        <p:spPr>
          <a:xfrm>
            <a:off x="309001" y="851018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APP</a:t>
            </a:r>
          </a:p>
        </p:txBody>
      </p:sp>
      <p:sp>
        <p:nvSpPr>
          <p:cNvPr id="32" name="Rectangle 31">
            <a:hlinkClick r:id="" action="ppaction://noaction"/>
            <a:extLst>
              <a:ext uri="{FF2B5EF4-FFF2-40B4-BE49-F238E27FC236}">
                <a16:creationId xmlns:a16="http://schemas.microsoft.com/office/drawing/2014/main" id="{BF6C022A-E882-B248-AE16-4313CA2D9999}"/>
              </a:ext>
            </a:extLst>
          </p:cNvPr>
          <p:cNvSpPr/>
          <p:nvPr/>
        </p:nvSpPr>
        <p:spPr>
          <a:xfrm>
            <a:off x="1818159" y="728662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Pierre DRIVOT, application universelle permettant d’observer les tirs seuls (1pt) et les paniers seuls (4pts). Si les 4 élèves réussissent l’un ou l’autres des paramètres, Les lettres G.A.I.N. apparaissent : l’équipe obtient alors un bonus !</a:t>
            </a:r>
          </a:p>
        </p:txBody>
      </p:sp>
      <p:pic>
        <p:nvPicPr>
          <p:cNvPr id="6" name="Image 5">
            <a:extLst>
              <a:ext uri="{FF2B5EF4-FFF2-40B4-BE49-F238E27FC236}">
                <a16:creationId xmlns:a16="http://schemas.microsoft.com/office/drawing/2014/main" id="{3B317C63-12A9-3B45-816D-DCE4679A1E4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21512" y="8479356"/>
            <a:ext cx="1975141" cy="1091452"/>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35898" y="9051703"/>
            <a:ext cx="1077936" cy="1077936"/>
          </a:xfrm>
          <a:prstGeom prst="rect">
            <a:avLst/>
          </a:prstGeom>
        </p:spPr>
      </p:pic>
      <p:pic>
        <p:nvPicPr>
          <p:cNvPr id="33" name="Picture 2">
            <a:extLst>
              <a:ext uri="{FF2B5EF4-FFF2-40B4-BE49-F238E27FC236}">
                <a16:creationId xmlns:a16="http://schemas.microsoft.com/office/drawing/2014/main" id="{A2F56F42-91E1-4945-99F5-CC956CFDE97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2048" y="9154426"/>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extLst>
              <a:ext uri="{FF2B5EF4-FFF2-40B4-BE49-F238E27FC236}">
                <a16:creationId xmlns:a16="http://schemas.microsoft.com/office/drawing/2014/main" id="{B7E4F9DC-3C5A-1F4C-A71D-CC7909332877}"/>
              </a:ext>
            </a:extLst>
          </p:cNvPr>
          <p:cNvSpPr/>
          <p:nvPr/>
        </p:nvSpPr>
        <p:spPr>
          <a:xfrm>
            <a:off x="329266" y="1011653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a:t>
            </a:r>
          </a:p>
        </p:txBody>
      </p:sp>
      <p:sp>
        <p:nvSpPr>
          <p:cNvPr id="35" name="Rectangle 34">
            <a:hlinkClick r:id="" action="ppaction://noaction"/>
            <a:extLst>
              <a:ext uri="{FF2B5EF4-FFF2-40B4-BE49-F238E27FC236}">
                <a16:creationId xmlns:a16="http://schemas.microsoft.com/office/drawing/2014/main" id="{1B6D5165-AE14-784D-9455-AB511F589FAE}"/>
              </a:ext>
            </a:extLst>
          </p:cNvPr>
          <p:cNvSpPr/>
          <p:nvPr/>
        </p:nvSpPr>
        <p:spPr>
          <a:xfrm>
            <a:off x="1852998" y="887914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a:t>
            </a:r>
            <a:r>
              <a:rPr lang="fr-FR" sz="1600" dirty="0" err="1">
                <a:solidFill>
                  <a:srgbClr val="2A2A2A"/>
                </a:solidFill>
                <a:latin typeface="Avenir Next" panose="020B0503020202020204" pitchFamily="34" charset="0"/>
              </a:rPr>
              <a:t>Webjéjé</a:t>
            </a:r>
            <a:r>
              <a:rPr lang="fr-FR" sz="1600" dirty="0">
                <a:solidFill>
                  <a:srgbClr val="2A2A2A"/>
                </a:solidFill>
                <a:latin typeface="Avenir Next" panose="020B0503020202020204" pitchFamily="34" charset="0"/>
              </a:rPr>
              <a:t>, application universelle permettant d’observer l’efficacité individuelle en basket-ball. Uniquement en ligne.</a:t>
            </a:r>
          </a:p>
        </p:txBody>
      </p:sp>
      <p:pic>
        <p:nvPicPr>
          <p:cNvPr id="14" name="Image 13">
            <a:extLst>
              <a:ext uri="{FF2B5EF4-FFF2-40B4-BE49-F238E27FC236}">
                <a16:creationId xmlns:a16="http://schemas.microsoft.com/office/drawing/2014/main" id="{9E6AC844-A2BA-084C-B0C9-D6F237019BD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89370" y="1841705"/>
            <a:ext cx="948869" cy="945118"/>
          </a:xfrm>
          <a:prstGeom prst="rect">
            <a:avLst/>
          </a:prstGeom>
        </p:spPr>
      </p:pic>
      <p:sp>
        <p:nvSpPr>
          <p:cNvPr id="44" name="Rectangle 43">
            <a:hlinkClick r:id="" action="ppaction://noaction"/>
            <a:extLst>
              <a:ext uri="{FF2B5EF4-FFF2-40B4-BE49-F238E27FC236}">
                <a16:creationId xmlns:a16="http://schemas.microsoft.com/office/drawing/2014/main" id="{90FCE610-48A2-A74F-814D-B0323FBD9371}"/>
              </a:ext>
            </a:extLst>
          </p:cNvPr>
          <p:cNvSpPr/>
          <p:nvPr/>
        </p:nvSpPr>
        <p:spPr>
          <a:xfrm>
            <a:off x="8457682" y="1740565"/>
            <a:ext cx="590077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mais limitée : impressionnante application d’analyse de tirs et de travail de dribble en réalité augmentée ! Plutôt dédiée à une utilisation en association sportive ou en section sportive.</a:t>
            </a:r>
          </a:p>
        </p:txBody>
      </p:sp>
      <p:sp>
        <p:nvSpPr>
          <p:cNvPr id="47" name="Rectangle 46">
            <a:hlinkClick r:id="" action="ppaction://noaction"/>
            <a:extLst>
              <a:ext uri="{FF2B5EF4-FFF2-40B4-BE49-F238E27FC236}">
                <a16:creationId xmlns:a16="http://schemas.microsoft.com/office/drawing/2014/main" id="{33EDDF9C-66F8-3E47-A45F-F14D209587D6}"/>
              </a:ext>
            </a:extLst>
          </p:cNvPr>
          <p:cNvSpPr/>
          <p:nvPr/>
        </p:nvSpPr>
        <p:spPr>
          <a:xfrm>
            <a:off x="7244807" y="265429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HomeCourt</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E0F565DE-9096-8244-B91E-2D17CA2D7FC8}"/>
              </a:ext>
            </a:extLst>
          </p:cNvPr>
          <p:cNvSpPr/>
          <p:nvPr/>
        </p:nvSpPr>
        <p:spPr>
          <a:xfrm>
            <a:off x="10036537" y="5682925"/>
            <a:ext cx="3586045"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Représenter graphiquement une situation d’apprentissage en pouvant animer les déplacements.</a:t>
            </a:r>
          </a:p>
        </p:txBody>
      </p:sp>
      <p:cxnSp>
        <p:nvCxnSpPr>
          <p:cNvPr id="38" name="Connecteur droit 37">
            <a:extLst>
              <a:ext uri="{FF2B5EF4-FFF2-40B4-BE49-F238E27FC236}">
                <a16:creationId xmlns:a16="http://schemas.microsoft.com/office/drawing/2014/main" id="{BB6C13BE-70E7-F34D-B37D-EAF1F2B5CBE3}"/>
              </a:ext>
            </a:extLst>
          </p:cNvPr>
          <p:cNvCxnSpPr>
            <a:cxnSpLocks/>
          </p:cNvCxnSpPr>
          <p:nvPr/>
        </p:nvCxnSpPr>
        <p:spPr>
          <a:xfrm flipV="1">
            <a:off x="7280392" y="5457893"/>
            <a:ext cx="6804120" cy="3565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70AE6A11-F302-AB47-B7D3-3D3E57745E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67480" y="5493543"/>
            <a:ext cx="1101336" cy="1107488"/>
          </a:xfrm>
          <a:prstGeom prst="rect">
            <a:avLst/>
          </a:prstGeom>
        </p:spPr>
      </p:pic>
      <p:pic>
        <p:nvPicPr>
          <p:cNvPr id="17" name="Image 16">
            <a:extLst>
              <a:ext uri="{FF2B5EF4-FFF2-40B4-BE49-F238E27FC236}">
                <a16:creationId xmlns:a16="http://schemas.microsoft.com/office/drawing/2014/main" id="{C369B70A-0662-7D49-BC91-596554EBF2D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17237" y="5554856"/>
            <a:ext cx="1044739" cy="1050096"/>
          </a:xfrm>
          <a:prstGeom prst="rect">
            <a:avLst/>
          </a:prstGeom>
        </p:spPr>
      </p:pic>
      <p:sp>
        <p:nvSpPr>
          <p:cNvPr id="48" name="Rectangle 47">
            <a:hlinkClick r:id="" action="ppaction://noaction"/>
            <a:extLst>
              <a:ext uri="{FF2B5EF4-FFF2-40B4-BE49-F238E27FC236}">
                <a16:creationId xmlns:a16="http://schemas.microsoft.com/office/drawing/2014/main" id="{992C4307-B7C2-8244-8D08-56F54A6ADF52}"/>
              </a:ext>
            </a:extLst>
          </p:cNvPr>
          <p:cNvSpPr/>
          <p:nvPr/>
        </p:nvSpPr>
        <p:spPr>
          <a:xfrm>
            <a:off x="8234004" y="6583928"/>
            <a:ext cx="2236635" cy="495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Planche </a:t>
            </a:r>
          </a:p>
          <a:p>
            <a:pPr algn="ctr"/>
            <a:r>
              <a:rPr lang="fr-FR" sz="1600" dirty="0">
                <a:solidFill>
                  <a:srgbClr val="2A2A2A"/>
                </a:solidFill>
                <a:latin typeface="Avenir Next" panose="020B0503020202020204" pitchFamily="34" charset="0"/>
              </a:rPr>
              <a:t>Tactique Basket</a:t>
            </a:r>
          </a:p>
        </p:txBody>
      </p:sp>
      <p:sp>
        <p:nvSpPr>
          <p:cNvPr id="39" name="Titre 1">
            <a:extLst>
              <a:ext uri="{FF2B5EF4-FFF2-40B4-BE49-F238E27FC236}">
                <a16:creationId xmlns:a16="http://schemas.microsoft.com/office/drawing/2014/main" id="{F0D0CC4D-73D2-894F-9586-3BFB59A43598}"/>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a:t>
            </a:r>
            <a:r>
              <a:rPr lang="fr-FR" dirty="0" err="1">
                <a:latin typeface="Avenir Next" panose="020B0503020202020204" pitchFamily="34" charset="0"/>
              </a:rPr>
              <a:t>app</a:t>
            </a:r>
            <a:r>
              <a:rPr lang="fr-FR" dirty="0">
                <a:latin typeface="Avenir Next" panose="020B0503020202020204" pitchFamily="34" charset="0"/>
              </a:rPr>
              <a:t> spé</a:t>
            </a:r>
          </a:p>
        </p:txBody>
      </p:sp>
      <p:pic>
        <p:nvPicPr>
          <p:cNvPr id="40" name="Image 39">
            <a:hlinkClick r:id="rId14" action="ppaction://hlinksldjump"/>
            <a:extLst>
              <a:ext uri="{FF2B5EF4-FFF2-40B4-BE49-F238E27FC236}">
                <a16:creationId xmlns:a16="http://schemas.microsoft.com/office/drawing/2014/main" id="{46512696-15B9-C14B-8A8A-A92BE7C6ABFC}"/>
              </a:ext>
            </a:extLst>
          </p:cNvPr>
          <p:cNvPicPr>
            <a:picLocks noChangeAspect="1"/>
          </p:cNvPicPr>
          <p:nvPr/>
        </p:nvPicPr>
        <p:blipFill>
          <a:blip r:embed="rId1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pic>
        <p:nvPicPr>
          <p:cNvPr id="43" name="Image 42">
            <a:hlinkClick r:id="rId16"/>
            <a:extLst>
              <a:ext uri="{FF2B5EF4-FFF2-40B4-BE49-F238E27FC236}">
                <a16:creationId xmlns:a16="http://schemas.microsoft.com/office/drawing/2014/main" id="{240285BF-7461-2D4F-9531-F74EC7BA6412}"/>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585343" y="4517448"/>
            <a:ext cx="940445" cy="940445"/>
          </a:xfrm>
          <a:prstGeom prst="rect">
            <a:avLst/>
          </a:prstGeom>
        </p:spPr>
      </p:pic>
      <p:sp>
        <p:nvSpPr>
          <p:cNvPr id="49" name="Rectangle 48">
            <a:hlinkClick r:id="" action="ppaction://noaction"/>
            <a:extLst>
              <a:ext uri="{FF2B5EF4-FFF2-40B4-BE49-F238E27FC236}">
                <a16:creationId xmlns:a16="http://schemas.microsoft.com/office/drawing/2014/main" id="{0629611D-B097-2D4C-A2B0-49C7BD7DB4FE}"/>
              </a:ext>
            </a:extLst>
          </p:cNvPr>
          <p:cNvSpPr/>
          <p:nvPr/>
        </p:nvSpPr>
        <p:spPr>
          <a:xfrm>
            <a:off x="1717046" y="4356382"/>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Permet d’avoir des indicateurs sur l'efficacité d'équipes ou de joueurs en Basketball (contre attaque, efficacité défensive, zone de récupération ou de perte de balle, distance de tir et efficacité.</a:t>
            </a:r>
          </a:p>
        </p:txBody>
      </p:sp>
      <p:sp>
        <p:nvSpPr>
          <p:cNvPr id="50" name="Rectangle 49">
            <a:hlinkClick r:id="" action="ppaction://noaction"/>
            <a:extLst>
              <a:ext uri="{FF2B5EF4-FFF2-40B4-BE49-F238E27FC236}">
                <a16:creationId xmlns:a16="http://schemas.microsoft.com/office/drawing/2014/main" id="{A749D624-A43C-1C45-B324-98DA73366D75}"/>
              </a:ext>
            </a:extLst>
          </p:cNvPr>
          <p:cNvSpPr/>
          <p:nvPr/>
        </p:nvSpPr>
        <p:spPr>
          <a:xfrm>
            <a:off x="13043" y="5321291"/>
            <a:ext cx="2137590" cy="57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 coach</a:t>
            </a:r>
          </a:p>
        </p:txBody>
      </p:sp>
      <p:sp>
        <p:nvSpPr>
          <p:cNvPr id="51" name="Rectangle 50">
            <a:hlinkClick r:id="" action="ppaction://noaction"/>
            <a:extLst>
              <a:ext uri="{FF2B5EF4-FFF2-40B4-BE49-F238E27FC236}">
                <a16:creationId xmlns:a16="http://schemas.microsoft.com/office/drawing/2014/main" id="{31FFD901-9402-DF42-9005-B61801D59928}"/>
              </a:ext>
            </a:extLst>
          </p:cNvPr>
          <p:cNvSpPr/>
          <p:nvPr/>
        </p:nvSpPr>
        <p:spPr>
          <a:xfrm>
            <a:off x="7280392" y="657458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 </a:t>
            </a:r>
            <a:r>
              <a:rPr lang="fr-FR" sz="1600" dirty="0" err="1">
                <a:solidFill>
                  <a:srgbClr val="2A2A2A"/>
                </a:solidFill>
                <a:latin typeface="Avenir Next" panose="020B0503020202020204" pitchFamily="34" charset="0"/>
              </a:rPr>
              <a:t>board</a:t>
            </a:r>
            <a:endParaRPr lang="fr-FR" sz="1600" dirty="0">
              <a:solidFill>
                <a:srgbClr val="2A2A2A"/>
              </a:solidFill>
              <a:latin typeface="Avenir Next" panose="020B0503020202020204" pitchFamily="34" charset="0"/>
            </a:endParaRPr>
          </a:p>
        </p:txBody>
      </p:sp>
      <p:pic>
        <p:nvPicPr>
          <p:cNvPr id="52" name="Image 51">
            <a:hlinkClick r:id="rId18"/>
            <a:extLst>
              <a:ext uri="{FF2B5EF4-FFF2-40B4-BE49-F238E27FC236}">
                <a16:creationId xmlns:a16="http://schemas.microsoft.com/office/drawing/2014/main" id="{833D7D56-07EC-5243-BBCA-C84B28E56B53}"/>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604172" y="5794521"/>
            <a:ext cx="940445" cy="940445"/>
          </a:xfrm>
          <a:prstGeom prst="rect">
            <a:avLst/>
          </a:prstGeom>
        </p:spPr>
      </p:pic>
      <p:sp>
        <p:nvSpPr>
          <p:cNvPr id="54" name="Rectangle 53">
            <a:hlinkClick r:id="" action="ppaction://noaction"/>
            <a:extLst>
              <a:ext uri="{FF2B5EF4-FFF2-40B4-BE49-F238E27FC236}">
                <a16:creationId xmlns:a16="http://schemas.microsoft.com/office/drawing/2014/main" id="{EFD5AEC3-18F8-3D4E-9DD4-32808A625E73}"/>
              </a:ext>
            </a:extLst>
          </p:cNvPr>
          <p:cNvSpPr/>
          <p:nvPr/>
        </p:nvSpPr>
        <p:spPr>
          <a:xfrm>
            <a:off x="1735875" y="5770281"/>
            <a:ext cx="557585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Observations paramétrables d'un joueur de basket-ball en situation de match. Affichage du profil et des statistiques. Application utilisable par les élèves (collège et lycée) et leur enseignant d'EPS. Possibilité de sauvegarder les données et les partager avec un correspondant (enseignant par ex) via mail, </a:t>
            </a:r>
            <a:r>
              <a:rPr lang="fr-FR" sz="1600" dirty="0" err="1">
                <a:solidFill>
                  <a:srgbClr val="2A2A2A"/>
                </a:solidFill>
                <a:latin typeface="Avenir Next" panose="020B0503020202020204" pitchFamily="34" charset="0"/>
              </a:rPr>
              <a:t>bluetooh</a:t>
            </a:r>
            <a:r>
              <a:rPr lang="fr-FR" sz="1600" dirty="0">
                <a:solidFill>
                  <a:srgbClr val="2A2A2A"/>
                </a:solidFill>
                <a:latin typeface="Avenir Next" panose="020B0503020202020204" pitchFamily="34" charset="0"/>
              </a:rPr>
              <a:t> ou sms.</a:t>
            </a:r>
          </a:p>
        </p:txBody>
      </p:sp>
      <p:sp>
        <p:nvSpPr>
          <p:cNvPr id="55" name="Rectangle 54">
            <a:hlinkClick r:id="" action="ppaction://noaction"/>
            <a:extLst>
              <a:ext uri="{FF2B5EF4-FFF2-40B4-BE49-F238E27FC236}">
                <a16:creationId xmlns:a16="http://schemas.microsoft.com/office/drawing/2014/main" id="{260B9C2B-CF68-FA49-A898-35422802CFD1}"/>
              </a:ext>
            </a:extLst>
          </p:cNvPr>
          <p:cNvSpPr/>
          <p:nvPr/>
        </p:nvSpPr>
        <p:spPr>
          <a:xfrm>
            <a:off x="327259" y="675896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à la loupe</a:t>
            </a:r>
          </a:p>
        </p:txBody>
      </p:sp>
      <p:pic>
        <p:nvPicPr>
          <p:cNvPr id="56" name="Image 55">
            <a:extLst>
              <a:ext uri="{FF2B5EF4-FFF2-40B4-BE49-F238E27FC236}">
                <a16:creationId xmlns:a16="http://schemas.microsoft.com/office/drawing/2014/main" id="{A711F507-DCDA-0043-8AD3-C3D85CBD4015}"/>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7517237" y="3123571"/>
            <a:ext cx="847775" cy="847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Rectangle 56">
            <a:hlinkClick r:id="" action="ppaction://noaction"/>
            <a:extLst>
              <a:ext uri="{FF2B5EF4-FFF2-40B4-BE49-F238E27FC236}">
                <a16:creationId xmlns:a16="http://schemas.microsoft.com/office/drawing/2014/main" id="{0D0D2A55-A5B6-AA4B-9CDA-EA873ABF6278}"/>
              </a:ext>
            </a:extLst>
          </p:cNvPr>
          <p:cNvSpPr/>
          <p:nvPr/>
        </p:nvSpPr>
        <p:spPr>
          <a:xfrm>
            <a:off x="8530672" y="2906312"/>
            <a:ext cx="581386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excellente application d’observation, très visuelle et efficace, là aussi liée à une vision peu être plus généraliste de l’activité (tir et perte de balle). Vous ne pourrez pas paramétrer les observables.</a:t>
            </a:r>
          </a:p>
        </p:txBody>
      </p:sp>
      <p:sp>
        <p:nvSpPr>
          <p:cNvPr id="58" name="Rectangle 57">
            <a:hlinkClick r:id="" action="ppaction://noaction"/>
            <a:extLst>
              <a:ext uri="{FF2B5EF4-FFF2-40B4-BE49-F238E27FC236}">
                <a16:creationId xmlns:a16="http://schemas.microsoft.com/office/drawing/2014/main" id="{5D0EF874-E205-214E-91F3-219F89F5B5F6}"/>
              </a:ext>
            </a:extLst>
          </p:cNvPr>
          <p:cNvSpPr/>
          <p:nvPr/>
        </p:nvSpPr>
        <p:spPr>
          <a:xfrm>
            <a:off x="7157037" y="389533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iPTB</a:t>
            </a:r>
            <a:endParaRPr lang="fr-FR" sz="1600" dirty="0">
              <a:solidFill>
                <a:srgbClr val="2A2A2A"/>
              </a:solidFill>
              <a:latin typeface="Avenir Next" panose="020B0503020202020204" pitchFamily="34" charset="0"/>
            </a:endParaRPr>
          </a:p>
        </p:txBody>
      </p:sp>
      <p:pic>
        <p:nvPicPr>
          <p:cNvPr id="59" name="Image 58">
            <a:hlinkClick r:id="rId21"/>
            <a:extLst>
              <a:ext uri="{FF2B5EF4-FFF2-40B4-BE49-F238E27FC236}">
                <a16:creationId xmlns:a16="http://schemas.microsoft.com/office/drawing/2014/main" id="{D841F981-1F61-7D40-9A5C-1797EF5654F5}"/>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7468310" y="4339773"/>
            <a:ext cx="974348" cy="986579"/>
          </a:xfrm>
          <a:prstGeom prst="rect">
            <a:avLst/>
          </a:prstGeom>
        </p:spPr>
      </p:pic>
      <p:sp>
        <p:nvSpPr>
          <p:cNvPr id="60" name="Rectangle 59">
            <a:hlinkClick r:id="" action="ppaction://noaction"/>
            <a:extLst>
              <a:ext uri="{FF2B5EF4-FFF2-40B4-BE49-F238E27FC236}">
                <a16:creationId xmlns:a16="http://schemas.microsoft.com/office/drawing/2014/main" id="{EC4B9214-059C-D04B-9CA4-CA7A5071D83B}"/>
              </a:ext>
            </a:extLst>
          </p:cNvPr>
          <p:cNvSpPr/>
          <p:nvPr/>
        </p:nvSpPr>
        <p:spPr>
          <a:xfrm>
            <a:off x="7202256" y="510244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Match points</a:t>
            </a:r>
          </a:p>
        </p:txBody>
      </p:sp>
      <p:sp>
        <p:nvSpPr>
          <p:cNvPr id="61" name="Rectangle 60">
            <a:hlinkClick r:id="" action="ppaction://noaction"/>
            <a:extLst>
              <a:ext uri="{FF2B5EF4-FFF2-40B4-BE49-F238E27FC236}">
                <a16:creationId xmlns:a16="http://schemas.microsoft.com/office/drawing/2014/main" id="{E4910225-3451-9F4F-A2A0-84CE5DD4C073}"/>
              </a:ext>
            </a:extLst>
          </p:cNvPr>
          <p:cNvSpPr/>
          <p:nvPr/>
        </p:nvSpPr>
        <p:spPr>
          <a:xfrm>
            <a:off x="8617545" y="4659101"/>
            <a:ext cx="5528600" cy="61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2A2A2A"/>
                </a:solidFill>
                <a:latin typeface="Avenir Next" panose="020B0503020202020204" pitchFamily="34" charset="0"/>
              </a:rPr>
              <a:t>3 modes de gestion des points :VDN : « Victoire, Défaite ou Nul ». La gestion traditionnelle des rencontres.</a:t>
            </a:r>
          </a:p>
          <a:p>
            <a:r>
              <a:rPr lang="fr-FR" sz="1400" dirty="0">
                <a:solidFill>
                  <a:srgbClr val="2A2A2A"/>
                </a:solidFill>
                <a:latin typeface="Avenir Next" panose="020B0503020202020204" pitchFamily="34" charset="0"/>
              </a:rPr>
              <a:t>TPC : « Tous les Points Comptes ». L’ envie de se battre sur tous les points. ATP : Système emblématique avec le gain ou la perte de points en fonction du nombre de points « initial » de l’adversaire.</a:t>
            </a:r>
          </a:p>
          <a:p>
            <a:r>
              <a:rPr lang="fr-FR" sz="1400" dirty="0">
                <a:solidFill>
                  <a:srgbClr val="2A2A2A"/>
                </a:solidFill>
                <a:latin typeface="Avenir Next" panose="020B0503020202020204" pitchFamily="34" charset="0"/>
              </a:rPr>
              <a:t>…</a:t>
            </a:r>
          </a:p>
        </p:txBody>
      </p:sp>
    </p:spTree>
    <p:extLst>
      <p:ext uri="{BB962C8B-B14F-4D97-AF65-F5344CB8AC3E}">
        <p14:creationId xmlns:p14="http://schemas.microsoft.com/office/powerpoint/2010/main" val="1536216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flipH="1">
            <a:off x="7200100" y="1744653"/>
            <a:ext cx="6" cy="82622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87522" y="238928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Plate-forme d’observation (fiche ou sur PC en direct)</a:t>
            </a:r>
          </a:p>
          <a:p>
            <a:r>
              <a:rPr lang="fr-FR" sz="1600" dirty="0">
                <a:solidFill>
                  <a:srgbClr val="2A2A2A"/>
                </a:solidFill>
                <a:latin typeface="Avenir Next" panose="020B0503020202020204" pitchFamily="34" charset="0"/>
              </a:rPr>
              <a:t>Gérer une classe en tournoi – 5 équipes de 3 à 8 joueurs</a:t>
            </a:r>
          </a:p>
          <a:p>
            <a:r>
              <a:rPr lang="fr-FR" sz="1600" dirty="0">
                <a:solidFill>
                  <a:srgbClr val="2A2A2A"/>
                </a:solidFill>
                <a:latin typeface="Avenir Next" panose="020B0503020202020204" pitchFamily="34" charset="0"/>
              </a:rPr>
              <a:t>Evaluation des 4 composantes collectives : TIR, CONSERVATION, RECUPERATION et PROGRESSION</a:t>
            </a:r>
          </a:p>
          <a:p>
            <a:r>
              <a:rPr lang="fr-FR" sz="1600" dirty="0">
                <a:solidFill>
                  <a:srgbClr val="2A2A2A"/>
                </a:solidFill>
                <a:latin typeface="Avenir Next" panose="020B0503020202020204" pitchFamily="34" charset="0"/>
              </a:rPr>
              <a:t>Bilan chiffré et graphique de progression par équipe et classement par composante collective</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367032" y="226098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Tournoi 7 terrains – 3 ou 4 joueurs</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544594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Bask’EPS</a:t>
            </a:r>
            <a:r>
              <a:rPr lang="fr-FR" sz="1600" dirty="0">
                <a:solidFill>
                  <a:srgbClr val="2A2A2A"/>
                </a:solidFill>
                <a:latin typeface="Avenir Next" panose="020B0503020202020204" pitchFamily="34" charset="0"/>
              </a:rPr>
              <a:t> propose quelques situations d’apprentissage, des situations repères et une situation référence pour rendre l’élève acteur de son apprentissage et de l’appropriation des compétences attendues en niveau 3.</a:t>
            </a:r>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504810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Ce diaporama permet de comptabiliser le nombre de points marqués, le nombre de consignes réalisées (contrats) et le nombre de fautes (à partir de 3 fautes, 2 points sont ajoutés sur le score de l’adversaire).</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95576" y="2407464"/>
            <a:ext cx="1119769" cy="588956"/>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Observation basket</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87043" y="7405311"/>
            <a:ext cx="1008401"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6924"/>
            <a:ext cx="992555" cy="742697"/>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15"/>
            <a:extLst>
              <a:ext uri="{FF2B5EF4-FFF2-40B4-BE49-F238E27FC236}">
                <a16:creationId xmlns:a16="http://schemas.microsoft.com/office/drawing/2014/main" id="{C83F5D5C-B7EC-7F4C-B918-120ABD4A0DF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88458" y="2280494"/>
            <a:ext cx="723884" cy="1094357"/>
          </a:xfrm>
          <a:prstGeom prst="rect">
            <a:avLst/>
          </a:prstGeom>
        </p:spPr>
      </p:pic>
      <p:pic>
        <p:nvPicPr>
          <p:cNvPr id="29" name="Image 28">
            <a:hlinkClick r:id="rId17" action="ppaction://hlinksldjump"/>
            <a:extLst>
              <a:ext uri="{FF2B5EF4-FFF2-40B4-BE49-F238E27FC236}">
                <a16:creationId xmlns:a16="http://schemas.microsoft.com/office/drawing/2014/main" id="{7ECD3F28-2B2F-D840-AD5C-82597C166650}"/>
              </a:ext>
            </a:extLst>
          </p:cNvPr>
          <p:cNvPicPr>
            <a:picLocks noChangeAspect="1"/>
          </p:cNvPicPr>
          <p:nvPr/>
        </p:nvPicPr>
        <p:blipFill>
          <a:blip r:embed="rId1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
        <p:nvSpPr>
          <p:cNvPr id="30" name="Rectangle 29">
            <a:hlinkClick r:id="" action="ppaction://noaction"/>
            <a:extLst>
              <a:ext uri="{FF2B5EF4-FFF2-40B4-BE49-F238E27FC236}">
                <a16:creationId xmlns:a16="http://schemas.microsoft.com/office/drawing/2014/main" id="{64D5D74D-125A-904C-846B-59443FD480DE}"/>
              </a:ext>
            </a:extLst>
          </p:cNvPr>
          <p:cNvSpPr/>
          <p:nvPr/>
        </p:nvSpPr>
        <p:spPr>
          <a:xfrm>
            <a:off x="1424561" y="3952390"/>
            <a:ext cx="577553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Relever des données statistiques individuelles et collectives servant de base à la mise en projet des élèves. A partir de ces données les élèves pourront définir des contrats personnalisés évolutifs au fil des matchs et des séances. Le suivi permettra d’analyser l’évolution des résultats des élèves et rendre compte des progrès effectués.</a:t>
            </a:r>
          </a:p>
        </p:txBody>
      </p:sp>
      <p:pic>
        <p:nvPicPr>
          <p:cNvPr id="31" name="Image 30">
            <a:hlinkClick r:id="rId19"/>
            <a:extLst>
              <a:ext uri="{FF2B5EF4-FFF2-40B4-BE49-F238E27FC236}">
                <a16:creationId xmlns:a16="http://schemas.microsoft.com/office/drawing/2014/main" id="{E8F42746-0796-2349-B4FB-F78A9F106E55}"/>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415122" y="3865930"/>
            <a:ext cx="773463" cy="778655"/>
          </a:xfrm>
          <a:prstGeom prst="rect">
            <a:avLst/>
          </a:prstGeom>
        </p:spPr>
      </p:pic>
      <p:sp>
        <p:nvSpPr>
          <p:cNvPr id="32" name="Rectangle 31">
            <a:hlinkClick r:id="" action="ppaction://noaction"/>
            <a:extLst>
              <a:ext uri="{FF2B5EF4-FFF2-40B4-BE49-F238E27FC236}">
                <a16:creationId xmlns:a16="http://schemas.microsoft.com/office/drawing/2014/main" id="{440FEE16-3584-9243-962F-BE5937E0DA58}"/>
              </a:ext>
            </a:extLst>
          </p:cNvPr>
          <p:cNvSpPr/>
          <p:nvPr/>
        </p:nvSpPr>
        <p:spPr>
          <a:xfrm>
            <a:off x="79164" y="475437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Les matchs d’Alex et BB coach</a:t>
            </a:r>
          </a:p>
        </p:txBody>
      </p:sp>
      <p:sp>
        <p:nvSpPr>
          <p:cNvPr id="33" name="Rectangle 32">
            <a:hlinkClick r:id="" action="ppaction://noaction"/>
            <a:extLst>
              <a:ext uri="{FF2B5EF4-FFF2-40B4-BE49-F238E27FC236}">
                <a16:creationId xmlns:a16="http://schemas.microsoft.com/office/drawing/2014/main" id="{146B090D-AC57-954F-B0DD-18D059D051FF}"/>
              </a:ext>
            </a:extLst>
          </p:cNvPr>
          <p:cNvSpPr/>
          <p:nvPr/>
        </p:nvSpPr>
        <p:spPr>
          <a:xfrm>
            <a:off x="79164" y="97119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multi-score</a:t>
            </a:r>
          </a:p>
        </p:txBody>
      </p:sp>
      <p:sp>
        <p:nvSpPr>
          <p:cNvPr id="44" name="Rectangle 43">
            <a:hlinkClick r:id="" action="ppaction://noaction"/>
            <a:extLst>
              <a:ext uri="{FF2B5EF4-FFF2-40B4-BE49-F238E27FC236}">
                <a16:creationId xmlns:a16="http://schemas.microsoft.com/office/drawing/2014/main" id="{3AEB82C9-EAF3-4D48-8EAE-838D099AFB82}"/>
              </a:ext>
            </a:extLst>
          </p:cNvPr>
          <p:cNvSpPr/>
          <p:nvPr/>
        </p:nvSpPr>
        <p:spPr>
          <a:xfrm>
            <a:off x="162082" y="820243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Bask’EPS</a:t>
            </a:r>
            <a:endParaRPr lang="fr-FR" sz="1600" dirty="0">
              <a:solidFill>
                <a:srgbClr val="2A2A2A"/>
              </a:solidFill>
              <a:latin typeface="Avenir Next" panose="020B0503020202020204" pitchFamily="34" charset="0"/>
            </a:endParaRPr>
          </a:p>
        </p:txBody>
      </p:sp>
      <p:sp>
        <p:nvSpPr>
          <p:cNvPr id="46" name="Rectangle 45">
            <a:hlinkClick r:id="" action="ppaction://noaction"/>
            <a:extLst>
              <a:ext uri="{FF2B5EF4-FFF2-40B4-BE49-F238E27FC236}">
                <a16:creationId xmlns:a16="http://schemas.microsoft.com/office/drawing/2014/main" id="{D5C1381D-F5E6-3C47-8ED7-B31685ACB768}"/>
              </a:ext>
            </a:extLst>
          </p:cNvPr>
          <p:cNvSpPr/>
          <p:nvPr/>
        </p:nvSpPr>
        <p:spPr>
          <a:xfrm>
            <a:off x="8385278" y="352772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Tournoi 3 équipes Aller-retour et BONUS</a:t>
            </a:r>
          </a:p>
        </p:txBody>
      </p:sp>
      <p:pic>
        <p:nvPicPr>
          <p:cNvPr id="47" name="Image 46">
            <a:hlinkClick r:id="rId21"/>
            <a:extLst>
              <a:ext uri="{FF2B5EF4-FFF2-40B4-BE49-F238E27FC236}">
                <a16:creationId xmlns:a16="http://schemas.microsoft.com/office/drawing/2014/main" id="{923325DE-C43B-D646-AD0E-A24F2BE3EEAE}"/>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7506704" y="3828581"/>
            <a:ext cx="723884" cy="531666"/>
          </a:xfrm>
          <a:prstGeom prst="rect">
            <a:avLst/>
          </a:prstGeom>
        </p:spPr>
      </p:pic>
    </p:spTree>
    <p:extLst>
      <p:ext uri="{BB962C8B-B14F-4D97-AF65-F5344CB8AC3E}">
        <p14:creationId xmlns:p14="http://schemas.microsoft.com/office/powerpoint/2010/main" val="3597443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hlinkClick r:id="rId6" action="ppaction://hlinksldjump"/>
            <a:extLst>
              <a:ext uri="{FF2B5EF4-FFF2-40B4-BE49-F238E27FC236}">
                <a16:creationId xmlns:a16="http://schemas.microsoft.com/office/drawing/2014/main" id="{99BC1B6F-74FA-D14F-BBAF-7E3080EF4D03}"/>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12834096" y="57926"/>
            <a:ext cx="960121" cy="1066800"/>
          </a:xfrm>
          <a:prstGeom prst="rect">
            <a:avLst/>
          </a:prstGeom>
        </p:spPr>
      </p:pic>
      <p:sp>
        <p:nvSpPr>
          <p:cNvPr id="79" name="Rectangle 78">
            <a:hlinkClick r:id="rId8"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9"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10"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2829210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74823" y="1459281"/>
            <a:ext cx="1107991"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 personnalisé</a:t>
            </a:r>
          </a:p>
          <a:p>
            <a:r>
              <a:rPr lang="fr-FR" sz="1600" dirty="0">
                <a:solidFill>
                  <a:srgbClr val="2A2A2A"/>
                </a:solidFill>
                <a:latin typeface="Avenir Next" panose="020B0503020202020204" pitchFamily="34" charset="0"/>
              </a:rPr>
              <a:t>Individualisation des contenus (méthode d’entrainement personnalisée, choix d’exercices, suivi des progrès, suivi des validations du permis de se muscler,…)</a:t>
            </a:r>
          </a:p>
          <a:p>
            <a:r>
              <a:rPr lang="fr-FR" sz="1600" dirty="0">
                <a:solidFill>
                  <a:srgbClr val="2A2A2A"/>
                </a:solidFill>
                <a:latin typeface="Avenir Next" panose="020B0503020202020204" pitchFamily="34" charset="0"/>
              </a:rPr>
              <a:t>Analyse de la motricité (réalisation, posture, respiration, …)</a:t>
            </a:r>
          </a:p>
          <a:p>
            <a:r>
              <a:rPr lang="fr-FR" sz="1600" dirty="0">
                <a:solidFill>
                  <a:srgbClr val="2A2A2A"/>
                </a:solidFill>
                <a:latin typeface="Avenir Next" panose="020B0503020202020204" pitchFamily="34" charset="0"/>
              </a:rPr>
              <a:t>Consultation de contenus divers (anatomie, exercices, nutrition,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l’effort :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calories,  …</a:t>
            </a:r>
          </a:p>
          <a:p>
            <a:r>
              <a:rPr lang="fr-FR" sz="1600" dirty="0">
                <a:solidFill>
                  <a:srgbClr val="2A2A2A"/>
                </a:solidFill>
                <a:latin typeface="Avenir Next" panose="020B0503020202020204" pitchFamily="34" charset="0"/>
              </a:rPr>
              <a:t>Individualisation du travail.</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démonstration d’exercices, déléguer l’apprentissage de nouveaux exercices, projection d’un échauffement à suivre,…</a:t>
            </a:r>
          </a:p>
          <a:p>
            <a:r>
              <a:rPr lang="fr-FR" sz="1600" dirty="0">
                <a:solidFill>
                  <a:srgbClr val="2A2A2A"/>
                </a:solidFill>
                <a:latin typeface="Avenir Next" panose="020B0503020202020204" pitchFamily="34" charset="0"/>
              </a:rPr>
              <a:t>Vidéos explicatives sur le fonctionnement du corps humain, …</a:t>
            </a:r>
          </a:p>
          <a:p>
            <a:r>
              <a:rPr lang="fr-FR" sz="1600" dirty="0">
                <a:solidFill>
                  <a:srgbClr val="2A2A2A"/>
                </a:solidFill>
                <a:latin typeface="Avenir Next" panose="020B0503020202020204" pitchFamily="34" charset="0"/>
              </a:rPr>
              <a:t>Projection de plusieurs chronomètres simultanés</a:t>
            </a:r>
          </a:p>
        </p:txBody>
      </p:sp>
      <p:pic>
        <p:nvPicPr>
          <p:cNvPr id="47" name="Image 46">
            <a:hlinkClick r:id="rId8" action="ppaction://hlinksldjump"/>
            <a:extLst>
              <a:ext uri="{FF2B5EF4-FFF2-40B4-BE49-F238E27FC236}">
                <a16:creationId xmlns:a16="http://schemas.microsoft.com/office/drawing/2014/main" id="{6BC5AC0B-5975-0540-A466-9F1C1E12DEFC}"/>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12834096" y="57926"/>
            <a:ext cx="960121" cy="1066800"/>
          </a:xfrm>
          <a:prstGeom prst="rect">
            <a:avLst/>
          </a:prstGeom>
        </p:spPr>
      </p:pic>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304645" y="307811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Ambiance musicale</a:t>
            </a:r>
          </a:p>
          <a:p>
            <a:r>
              <a:rPr lang="fr-FR" sz="1600" dirty="0">
                <a:solidFill>
                  <a:srgbClr val="2A2A2A"/>
                </a:solidFill>
                <a:latin typeface="Avenir Next" panose="020B0503020202020204" pitchFamily="34" charset="0"/>
              </a:rPr>
              <a:t>Gestion automatique des </a:t>
            </a:r>
            <a:r>
              <a:rPr lang="fr-FR" sz="1600" dirty="0" err="1">
                <a:solidFill>
                  <a:srgbClr val="2A2A2A"/>
                </a:solidFill>
                <a:latin typeface="Avenir Next" panose="020B0503020202020204" pitchFamily="34" charset="0"/>
              </a:rPr>
              <a:t>timers</a:t>
            </a:r>
            <a:r>
              <a:rPr lang="fr-FR" sz="1600" dirty="0">
                <a:solidFill>
                  <a:srgbClr val="2A2A2A"/>
                </a:solidFill>
                <a:latin typeface="Avenir Next" panose="020B0503020202020204" pitchFamily="34" charset="0"/>
              </a:rPr>
              <a:t> (TABATA, AMRAP, EMOM, FOR TIME, …)</a:t>
            </a: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carnets d’entrainement, dépôt de fichiers,..</a:t>
            </a:r>
          </a:p>
        </p:txBody>
      </p:sp>
      <p:pic>
        <p:nvPicPr>
          <p:cNvPr id="56" name="Image 55">
            <a:hlinkClick r:id="rId10"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11"/>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Afficher un chronomètre.</a:t>
            </a:r>
          </a:p>
          <a:p>
            <a:r>
              <a:rPr lang="fr-FR" sz="1600" dirty="0">
                <a:solidFill>
                  <a:srgbClr val="2A2A2A"/>
                </a:solidFill>
                <a:latin typeface="Avenir Next" panose="020B0503020202020204" pitchFamily="34" charset="0"/>
              </a:rPr>
              <a:t>Travail du rôle de coach</a:t>
            </a:r>
          </a:p>
          <a:p>
            <a:endParaRPr lang="fr-FR" sz="1600" dirty="0">
              <a:solidFill>
                <a:srgbClr val="2A2A2A"/>
              </a:solidFill>
              <a:latin typeface="Avenir Next" panose="020B0503020202020204" pitchFamily="34" charset="0"/>
            </a:endParaRPr>
          </a:p>
        </p:txBody>
      </p:sp>
      <p:pic>
        <p:nvPicPr>
          <p:cNvPr id="7" name="Image 6">
            <a:extLst>
              <a:ext uri="{FF2B5EF4-FFF2-40B4-BE49-F238E27FC236}">
                <a16:creationId xmlns:a16="http://schemas.microsoft.com/office/drawing/2014/main" id="{1DC2578D-5286-FB4F-B92D-F4C64FC51118}"/>
              </a:ext>
            </a:extLst>
          </p:cNvPr>
          <p:cNvPicPr>
            <a:picLocks noChangeAspect="1"/>
          </p:cNvPicPr>
          <p:nvPr/>
        </p:nvPicPr>
        <p:blipFill>
          <a:blip r:embed="rId13"/>
          <a:stretch>
            <a:fillRect/>
          </a:stretch>
        </p:blipFill>
        <p:spPr>
          <a:xfrm>
            <a:off x="7724956" y="6706945"/>
            <a:ext cx="1433478" cy="1433478"/>
          </a:xfrm>
          <a:prstGeom prst="rect">
            <a:avLst/>
          </a:prstGeom>
        </p:spPr>
      </p:pic>
      <p:sp>
        <p:nvSpPr>
          <p:cNvPr id="24" name="Rectangle 23">
            <a:hlinkClick r:id="" action="ppaction://noaction"/>
            <a:extLst>
              <a:ext uri="{FF2B5EF4-FFF2-40B4-BE49-F238E27FC236}">
                <a16:creationId xmlns:a16="http://schemas.microsoft.com/office/drawing/2014/main" id="{CBDB12A3-96FA-2245-9DAC-35060B8721C2}"/>
              </a:ext>
            </a:extLst>
          </p:cNvPr>
          <p:cNvSpPr/>
          <p:nvPr/>
        </p:nvSpPr>
        <p:spPr>
          <a:xfrm>
            <a:off x="7755905" y="8024637"/>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Corde à sauter</a:t>
            </a: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09471" y="2456492"/>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Montre cardio-fréquencemètre</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1" name="Rectangle 30">
            <a:hlinkClick r:id="" action="ppaction://noaction"/>
            <a:extLst>
              <a:ext uri="{FF2B5EF4-FFF2-40B4-BE49-F238E27FC236}">
                <a16:creationId xmlns:a16="http://schemas.microsoft.com/office/drawing/2014/main" id="{F10D6941-0DE5-6C42-82AA-35DB71350A04}"/>
              </a:ext>
            </a:extLst>
          </p:cNvPr>
          <p:cNvSpPr/>
          <p:nvPr/>
        </p:nvSpPr>
        <p:spPr>
          <a:xfrm>
            <a:off x="9358442" y="6726534"/>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du temps d’effort, comptage de calories, comptage du nombre de boucles, </a:t>
            </a:r>
          </a:p>
        </p:txBody>
      </p:sp>
      <p:pic>
        <p:nvPicPr>
          <p:cNvPr id="9" name="Image 8">
            <a:extLst>
              <a:ext uri="{FF2B5EF4-FFF2-40B4-BE49-F238E27FC236}">
                <a16:creationId xmlns:a16="http://schemas.microsoft.com/office/drawing/2014/main" id="{AB9B225A-3675-0940-AB2D-5F607B7A8EB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74823" y="8547698"/>
            <a:ext cx="1303625" cy="1300728"/>
          </a:xfrm>
          <a:prstGeom prst="rect">
            <a:avLst/>
          </a:prstGeom>
        </p:spPr>
      </p:pic>
      <p:sp>
        <p:nvSpPr>
          <p:cNvPr id="35" name="Rectangle 34">
            <a:hlinkClick r:id="" action="ppaction://noaction"/>
            <a:extLst>
              <a:ext uri="{FF2B5EF4-FFF2-40B4-BE49-F238E27FC236}">
                <a16:creationId xmlns:a16="http://schemas.microsoft.com/office/drawing/2014/main" id="{182B7633-14D1-C143-8D5E-CEC51405F1CB}"/>
              </a:ext>
            </a:extLst>
          </p:cNvPr>
          <p:cNvSpPr/>
          <p:nvPr/>
        </p:nvSpPr>
        <p:spPr>
          <a:xfrm>
            <a:off x="7667325" y="9848426"/>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Balance connectée</a:t>
            </a:r>
          </a:p>
        </p:txBody>
      </p:sp>
      <p:sp>
        <p:nvSpPr>
          <p:cNvPr id="36" name="Rectangle 35">
            <a:hlinkClick r:id="" action="ppaction://noaction"/>
            <a:extLst>
              <a:ext uri="{FF2B5EF4-FFF2-40B4-BE49-F238E27FC236}">
                <a16:creationId xmlns:a16="http://schemas.microsoft.com/office/drawing/2014/main" id="{D3477E52-5C75-A144-899F-611B42F440E1}"/>
              </a:ext>
            </a:extLst>
          </p:cNvPr>
          <p:cNvSpPr/>
          <p:nvPr/>
        </p:nvSpPr>
        <p:spPr>
          <a:xfrm>
            <a:off x="9423563" y="8547698"/>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du poids, de la masse grasse, de la masse musculaire, de la graisse viscérale, .. Visualisation des effets de la musculation sur les masses au regard de son objectif.</a:t>
            </a:r>
          </a:p>
        </p:txBody>
      </p:sp>
      <p:pic>
        <p:nvPicPr>
          <p:cNvPr id="11" name="Image 10">
            <a:extLst>
              <a:ext uri="{FF2B5EF4-FFF2-40B4-BE49-F238E27FC236}">
                <a16:creationId xmlns:a16="http://schemas.microsoft.com/office/drawing/2014/main" id="{E3423971-8D8C-F442-A9E0-3DD9D50AEAC1}"/>
              </a:ext>
            </a:extLst>
          </p:cNvPr>
          <p:cNvPicPr>
            <a:picLocks noChangeAspect="1"/>
          </p:cNvPicPr>
          <p:nvPr/>
        </p:nvPicPr>
        <p:blipFill>
          <a:blip r:embed="rId15"/>
          <a:stretch>
            <a:fillRect/>
          </a:stretch>
        </p:blipFill>
        <p:spPr>
          <a:xfrm>
            <a:off x="435926" y="8421065"/>
            <a:ext cx="1417131" cy="1417131"/>
          </a:xfrm>
          <a:prstGeom prst="rect">
            <a:avLst/>
          </a:prstGeom>
        </p:spPr>
      </p:pic>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1995666" y="8597186"/>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la fréquence cardiaque de l’ensemble des élèves d’une classe (vitesse de course  et distance parcourue avec d’autres modèles)</a:t>
            </a:r>
          </a:p>
          <a:p>
            <a:endParaRPr lang="fr-FR" sz="1600" dirty="0">
              <a:solidFill>
                <a:srgbClr val="2A2A2A"/>
              </a:solidFill>
              <a:latin typeface="Avenir Next" panose="020B0503020202020204" pitchFamily="34" charset="0"/>
            </a:endParaRPr>
          </a:p>
        </p:txBody>
      </p:sp>
      <p:sp>
        <p:nvSpPr>
          <p:cNvPr id="40" name="Rectangle 39">
            <a:hlinkClick r:id="rId10"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892781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9312073"/>
            <a:ext cx="1149831" cy="1019354"/>
          </a:xfrm>
          <a:prstGeom prst="rect">
            <a:avLst/>
          </a:prstGeom>
        </p:spPr>
      </p:pic>
      <p:pic>
        <p:nvPicPr>
          <p:cNvPr id="46" name="Image 45">
            <a:hlinkClick r:id="rId6"/>
            <a:extLst>
              <a:ext uri="{FF2B5EF4-FFF2-40B4-BE49-F238E27FC236}">
                <a16:creationId xmlns:a16="http://schemas.microsoft.com/office/drawing/2014/main" id="{EC3939CD-AB73-3C4B-A289-228383EA09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3008" y="3202017"/>
            <a:ext cx="1053427" cy="1066119"/>
          </a:xfrm>
          <a:prstGeom prst="rect">
            <a:avLst/>
          </a:prstGeom>
        </p:spPr>
      </p:pic>
      <p:pic>
        <p:nvPicPr>
          <p:cNvPr id="48" name="Image 47">
            <a:extLst>
              <a:ext uri="{FF2B5EF4-FFF2-40B4-BE49-F238E27FC236}">
                <a16:creationId xmlns:a16="http://schemas.microsoft.com/office/drawing/2014/main" id="{F0F6A47D-9E56-AE4E-90A3-9AF3AA2F13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564" y="7842586"/>
            <a:ext cx="914400" cy="954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Image 51">
            <a:hlinkClick r:id="rId9"/>
            <a:extLst>
              <a:ext uri="{FF2B5EF4-FFF2-40B4-BE49-F238E27FC236}">
                <a16:creationId xmlns:a16="http://schemas.microsoft.com/office/drawing/2014/main" id="{05942757-5DC8-2747-BEE2-C4E2EDFB633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73886" y="1823032"/>
            <a:ext cx="1053427" cy="1035496"/>
          </a:xfrm>
          <a:prstGeom prst="rect">
            <a:avLst/>
          </a:prstGeom>
        </p:spPr>
      </p:pic>
      <p:pic>
        <p:nvPicPr>
          <p:cNvPr id="35" name="Image 34">
            <a:hlinkClick r:id="rId11" action="ppaction://hlinksldjump"/>
            <a:extLst>
              <a:ext uri="{FF2B5EF4-FFF2-40B4-BE49-F238E27FC236}">
                <a16:creationId xmlns:a16="http://schemas.microsoft.com/office/drawing/2014/main" id="{C06A60E6-A86F-9C49-A7E4-D82BCA1C98B9}"/>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12834096" y="57926"/>
            <a:ext cx="960121" cy="1066800"/>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a:endCxn id="29" idx="1"/>
          </p:cNvCxnSpPr>
          <p:nvPr/>
        </p:nvCxnSpPr>
        <p:spPr>
          <a:xfrm>
            <a:off x="7200107" y="1744653"/>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308964" y="9150321"/>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 d’exercices, carnet d’entrainement, information santé et nutrition, …). Récupération de données élèves (carnet d’entrainement, permis de se muscler, retour d’une analyse d’un élève coach (analyse d’une image, vidéo, …)</a:t>
            </a:r>
          </a:p>
        </p:txBody>
      </p:sp>
      <p:sp>
        <p:nvSpPr>
          <p:cNvPr id="50" name="Rectangle 49">
            <a:hlinkClick r:id="" action="ppaction://noaction"/>
            <a:extLst>
              <a:ext uri="{FF2B5EF4-FFF2-40B4-BE49-F238E27FC236}">
                <a16:creationId xmlns:a16="http://schemas.microsoft.com/office/drawing/2014/main" id="{C4D5944A-43AA-FF4B-B328-363C6A79684E}"/>
              </a:ext>
            </a:extLst>
          </p:cNvPr>
          <p:cNvSpPr/>
          <p:nvPr/>
        </p:nvSpPr>
        <p:spPr>
          <a:xfrm>
            <a:off x="8643578" y="1723582"/>
            <a:ext cx="166600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Synchroniser l’ensemble des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au sein d’une classe</a:t>
            </a:r>
          </a:p>
        </p:txBody>
      </p:sp>
      <p:sp>
        <p:nvSpPr>
          <p:cNvPr id="51" name="Rectangle 50">
            <a:hlinkClick r:id="" action="ppaction://noaction"/>
            <a:extLst>
              <a:ext uri="{FF2B5EF4-FFF2-40B4-BE49-F238E27FC236}">
                <a16:creationId xmlns:a16="http://schemas.microsoft.com/office/drawing/2014/main" id="{DAE4D504-72B9-AA41-A3B5-5B5C03CBA8BB}"/>
              </a:ext>
            </a:extLst>
          </p:cNvPr>
          <p:cNvSpPr/>
          <p:nvPr/>
        </p:nvSpPr>
        <p:spPr>
          <a:xfrm>
            <a:off x="1561116" y="778306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des temps d’exercices, séries, </a:t>
            </a:r>
            <a:r>
              <a:rPr lang="fr-FR" sz="1600" dirty="0" err="1">
                <a:solidFill>
                  <a:srgbClr val="2A2A2A"/>
                </a:solidFill>
                <a:latin typeface="Avenir Next" panose="020B0503020202020204" pitchFamily="34" charset="0"/>
              </a:rPr>
              <a:t>réps</a:t>
            </a:r>
            <a:r>
              <a:rPr lang="fr-FR" sz="1600" dirty="0">
                <a:solidFill>
                  <a:srgbClr val="2A2A2A"/>
                </a:solidFill>
                <a:latin typeface="Avenir Next" panose="020B0503020202020204" pitchFamily="34" charset="0"/>
              </a:rPr>
              <a:t>, récupération, …Automatisation des taches de chronométrage. Individualisation des temps de travail.</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643578" y="304622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Validation d’es exercices, d’un permis de se muscler. Gestion de plusieurs chronomètres simultanément.</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13"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14"/>
          <a:srcRect/>
          <a:stretch/>
        </p:blipFill>
        <p:spPr>
          <a:xfrm>
            <a:off x="329286" y="238560"/>
            <a:ext cx="615891" cy="561146"/>
          </a:xfrm>
          <a:prstGeom prst="rect">
            <a:avLst/>
          </a:prstGeom>
        </p:spPr>
      </p:pic>
      <p:sp>
        <p:nvSpPr>
          <p:cNvPr id="22" name="Rectangle 21">
            <a:hlinkClick r:id="" action="ppaction://noaction"/>
            <a:extLst>
              <a:ext uri="{FF2B5EF4-FFF2-40B4-BE49-F238E27FC236}">
                <a16:creationId xmlns:a16="http://schemas.microsoft.com/office/drawing/2014/main" id="{6151AF78-AAEB-8C4B-9382-27EE38462C61}"/>
              </a:ext>
            </a:extLst>
          </p:cNvPr>
          <p:cNvSpPr/>
          <p:nvPr/>
        </p:nvSpPr>
        <p:spPr>
          <a:xfrm>
            <a:off x="7246020" y="27170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Polar team</a:t>
            </a:r>
          </a:p>
        </p:txBody>
      </p:sp>
      <p:sp>
        <p:nvSpPr>
          <p:cNvPr id="23" name="Rectangle 22">
            <a:hlinkClick r:id="" action="ppaction://noaction"/>
            <a:extLst>
              <a:ext uri="{FF2B5EF4-FFF2-40B4-BE49-F238E27FC236}">
                <a16:creationId xmlns:a16="http://schemas.microsoft.com/office/drawing/2014/main" id="{DC03850D-3802-534D-875F-D248C10C0C50}"/>
              </a:ext>
            </a:extLst>
          </p:cNvPr>
          <p:cNvSpPr/>
          <p:nvPr/>
        </p:nvSpPr>
        <p:spPr>
          <a:xfrm>
            <a:off x="153475" y="87059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95857" y="41726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1015736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pic>
        <p:nvPicPr>
          <p:cNvPr id="27" name="Image 26">
            <a:hlinkClick r:id="rId15"/>
            <a:extLst>
              <a:ext uri="{FF2B5EF4-FFF2-40B4-BE49-F238E27FC236}">
                <a16:creationId xmlns:a16="http://schemas.microsoft.com/office/drawing/2014/main" id="{00000000-0008-0000-0100-000003000000}"/>
              </a:ext>
            </a:extLst>
          </p:cNvPr>
          <p:cNvPicPr preferRelativeResize="0">
            <a:picLocks/>
          </p:cNvPicPr>
          <p:nvPr/>
        </p:nvPicPr>
        <p:blipFill>
          <a:blip r:embed="rId16"/>
          <a:stretch>
            <a:fillRect/>
          </a:stretch>
        </p:blipFill>
        <p:spPr>
          <a:xfrm>
            <a:off x="7534626" y="4719492"/>
            <a:ext cx="914389" cy="978610"/>
          </a:xfrm>
          <a:prstGeom prst="rect">
            <a:avLst/>
          </a:prstGeom>
        </p:spPr>
      </p:pic>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59336" y="56227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00978" y="707892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63351" y="4545373"/>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Jusqu’à 4 vidéos simultanées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682392" y="6003173"/>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a:t>
            </a:r>
          </a:p>
        </p:txBody>
      </p:sp>
      <p:pic>
        <p:nvPicPr>
          <p:cNvPr id="41" name="Image 40">
            <a:hlinkClick r:id="rId17"/>
            <a:extLst>
              <a:ext uri="{FF2B5EF4-FFF2-40B4-BE49-F238E27FC236}">
                <a16:creationId xmlns:a16="http://schemas.microsoft.com/office/drawing/2014/main" id="{00000000-0008-0000-0100-000019000000}"/>
              </a:ext>
            </a:extLst>
          </p:cNvPr>
          <p:cNvPicPr/>
          <p:nvPr/>
        </p:nvPicPr>
        <p:blipFill>
          <a:blip r:embed="rId18">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3510813"/>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a:t>
            </a:r>
          </a:p>
          <a:p>
            <a:r>
              <a:rPr lang="fr-FR" sz="1600" dirty="0">
                <a:solidFill>
                  <a:srgbClr val="2A2A2A"/>
                </a:solidFill>
                <a:latin typeface="Avenir Next" panose="020B0503020202020204" pitchFamily="34" charset="0"/>
              </a:rPr>
              <a:t>Auto-analyse de ses réalisations.</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1756189"/>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a:p>
            <a:r>
              <a:rPr lang="fr-FR" sz="1600" dirty="0">
                <a:solidFill>
                  <a:srgbClr val="2A2A2A"/>
                </a:solidFill>
                <a:latin typeface="Avenir Next" panose="020B0503020202020204" pitchFamily="34" charset="0"/>
              </a:rPr>
              <a:t>Travail du rôle de coach.</a:t>
            </a:r>
          </a:p>
        </p:txBody>
      </p:sp>
      <p:pic>
        <p:nvPicPr>
          <p:cNvPr id="55" name="Image 54">
            <a:extLst>
              <a:ext uri="{FF2B5EF4-FFF2-40B4-BE49-F238E27FC236}">
                <a16:creationId xmlns:a16="http://schemas.microsoft.com/office/drawing/2014/main" id="{00000000-0008-0000-0100-000010000000}"/>
              </a:ext>
            </a:extLst>
          </p:cNvPr>
          <p:cNvPicPr preferRelativeResize="0">
            <a:picLocks/>
          </p:cNvPicPr>
          <p:nvPr/>
        </p:nvPicPr>
        <p:blipFill>
          <a:blip r:embed="rId19" cstate="screen">
            <a:extLst>
              <a:ext uri="{28A0092B-C50C-407E-A947-70E740481C1C}">
                <a14:useLocalDpi xmlns:a14="http://schemas.microsoft.com/office/drawing/2010/main"/>
              </a:ext>
            </a:extLst>
          </a:blip>
          <a:stretch>
            <a:fillRect/>
          </a:stretch>
        </p:blipFill>
        <p:spPr>
          <a:xfrm>
            <a:off x="10594723" y="1856046"/>
            <a:ext cx="914389" cy="88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 name="Rectangle 55">
            <a:hlinkClick r:id="" action="ppaction://noaction"/>
            <a:extLst>
              <a:ext uri="{FF2B5EF4-FFF2-40B4-BE49-F238E27FC236}">
                <a16:creationId xmlns:a16="http://schemas.microsoft.com/office/drawing/2014/main" id="{CE3FF4B9-C6FE-4F4E-937D-6B230227AAC7}"/>
              </a:ext>
            </a:extLst>
          </p:cNvPr>
          <p:cNvSpPr/>
          <p:nvPr/>
        </p:nvSpPr>
        <p:spPr>
          <a:xfrm>
            <a:off x="10389820" y="27078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Corps humain</a:t>
            </a:r>
          </a:p>
        </p:txBody>
      </p:sp>
      <p:sp>
        <p:nvSpPr>
          <p:cNvPr id="57" name="Rectangle 56">
            <a:hlinkClick r:id="" action="ppaction://noaction"/>
            <a:extLst>
              <a:ext uri="{FF2B5EF4-FFF2-40B4-BE49-F238E27FC236}">
                <a16:creationId xmlns:a16="http://schemas.microsoft.com/office/drawing/2014/main" id="{56B04139-FEC2-654E-B2D7-24A1C753B71E}"/>
              </a:ext>
            </a:extLst>
          </p:cNvPr>
          <p:cNvSpPr/>
          <p:nvPr/>
        </p:nvSpPr>
        <p:spPr>
          <a:xfrm>
            <a:off x="11617562" y="1646532"/>
            <a:ext cx="24452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Présenter le fonctionnement de certaines parties du corps humain.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13"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7" name="Image 46">
            <a:hlinkClick r:id="rId21"/>
            <a:extLst>
              <a:ext uri="{FF2B5EF4-FFF2-40B4-BE49-F238E27FC236}">
                <a16:creationId xmlns:a16="http://schemas.microsoft.com/office/drawing/2014/main" id="{916281A9-6637-2947-876A-604140AA365F}"/>
              </a:ext>
            </a:extLst>
          </p:cNvPr>
          <p:cNvPicPr preferRelativeResize="0">
            <a:picLocks/>
          </p:cNvPicPr>
          <p:nvPr/>
        </p:nvPicPr>
        <p:blipFill>
          <a:blip r:embed="rId22"/>
          <a:stretch>
            <a:fillRect/>
          </a:stretch>
        </p:blipFill>
        <p:spPr>
          <a:xfrm>
            <a:off x="394564" y="3550883"/>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 name="Image 48">
            <a:hlinkClick r:id="rId23"/>
            <a:extLst>
              <a:ext uri="{FF2B5EF4-FFF2-40B4-BE49-F238E27FC236}">
                <a16:creationId xmlns:a16="http://schemas.microsoft.com/office/drawing/2014/main" id="{F422C89B-DAA4-B94E-9E26-C4DAC02C3601}"/>
              </a:ext>
            </a:extLst>
          </p:cNvPr>
          <p:cNvPicPr/>
          <p:nvPr/>
        </p:nvPicPr>
        <p:blipFill>
          <a:blip r:embed="rId24" cstate="screen">
            <a:extLst>
              <a:ext uri="{28A0092B-C50C-407E-A947-70E740481C1C}">
                <a14:useLocalDpi xmlns:a14="http://schemas.microsoft.com/office/drawing/2010/main"/>
              </a:ext>
            </a:extLst>
          </a:blip>
          <a:srcRect/>
          <a:stretch/>
        </p:blipFill>
        <p:spPr bwMode="auto">
          <a:xfrm>
            <a:off x="7484490" y="6137634"/>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4479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 17">
            <a:hlinkClick r:id="rId7" action="ppaction://hlinksldjump"/>
            <a:extLst>
              <a:ext uri="{FF2B5EF4-FFF2-40B4-BE49-F238E27FC236}">
                <a16:creationId xmlns:a16="http://schemas.microsoft.com/office/drawing/2014/main" id="{DFBF44E6-906E-4B45-BC2C-5B4AFD76FD51}"/>
              </a:ext>
            </a:extLst>
          </p:cNvPr>
          <p:cNvPicPr>
            <a:picLocks noChangeAspect="1"/>
          </p:cNvPicPr>
          <p:nvPr/>
        </p:nvPicPr>
        <p:blipFill>
          <a:blip r:embed="rId8">
            <a:clrChange>
              <a:clrFrom>
                <a:srgbClr val="F7F7F7"/>
              </a:clrFrom>
              <a:clrTo>
                <a:srgbClr val="F7F7F7">
                  <a:alpha val="0"/>
                </a:srgbClr>
              </a:clrTo>
            </a:clrChange>
          </a:blip>
          <a:stretch>
            <a:fillRect/>
          </a:stretch>
        </p:blipFill>
        <p:spPr>
          <a:xfrm>
            <a:off x="12834096" y="57926"/>
            <a:ext cx="960121" cy="1066800"/>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 de la charge max, des pourcentages et IMC. Séances d’entrainement, analyse de la séance. Planches anatomiques.</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sp>
        <p:nvSpPr>
          <p:cNvPr id="32" name="Rectangle 31">
            <a:hlinkClick r:id="" action="ppaction://noaction"/>
            <a:extLst>
              <a:ext uri="{FF2B5EF4-FFF2-40B4-BE49-F238E27FC236}">
                <a16:creationId xmlns:a16="http://schemas.microsoft.com/office/drawing/2014/main" id="{1EA6E4C6-4798-C641-AE83-93829813AA84}"/>
              </a:ext>
            </a:extLst>
          </p:cNvPr>
          <p:cNvSpPr/>
          <p:nvPr/>
        </p:nvSpPr>
        <p:spPr>
          <a:xfrm>
            <a:off x="1558202" y="3427144"/>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Calculer leur 1 RM, des fractions de charge et sauvegarder leurs résultats pour les consulter suivant leurs besoins</a:t>
            </a:r>
          </a:p>
        </p:txBody>
      </p:sp>
      <p:sp>
        <p:nvSpPr>
          <p:cNvPr id="33" name="Rectangle 32">
            <a:hlinkClick r:id="" action="ppaction://noaction"/>
            <a:extLst>
              <a:ext uri="{FF2B5EF4-FFF2-40B4-BE49-F238E27FC236}">
                <a16:creationId xmlns:a16="http://schemas.microsoft.com/office/drawing/2014/main" id="{C6129AA0-DC14-4B4B-875B-84A6F3497F7B}"/>
              </a:ext>
            </a:extLst>
          </p:cNvPr>
          <p:cNvSpPr/>
          <p:nvPr/>
        </p:nvSpPr>
        <p:spPr>
          <a:xfrm>
            <a:off x="8643578" y="1723581"/>
            <a:ext cx="5377696" cy="1380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d’entrainement intuitif, connaissances physio et anatomiques, estimer sa force maximale, préciser son projet, Chaque séance est accompagnée d’un descriptif précis (charges, nombre de répétitions et séries, temps de récupération, équivalences énergétiques etc…) et peut être guidée par le chronomètre.</a:t>
            </a:r>
          </a:p>
        </p:txBody>
      </p:sp>
      <p:sp>
        <p:nvSpPr>
          <p:cNvPr id="34" name="Rectangle 33">
            <a:hlinkClick r:id="" action="ppaction://noaction"/>
            <a:extLst>
              <a:ext uri="{FF2B5EF4-FFF2-40B4-BE49-F238E27FC236}">
                <a16:creationId xmlns:a16="http://schemas.microsoft.com/office/drawing/2014/main" id="{AAB09816-6BA2-B444-88D8-D011D0A540E9}"/>
              </a:ext>
            </a:extLst>
          </p:cNvPr>
          <p:cNvSpPr/>
          <p:nvPr/>
        </p:nvSpPr>
        <p:spPr>
          <a:xfrm>
            <a:off x="8643578" y="342674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Calculer leur 1 RM, des fractions de charge et sauvegarder leurs résultats pour les consulter suivant leurs besoins</a:t>
            </a:r>
          </a:p>
        </p:txBody>
      </p:sp>
      <p:pic>
        <p:nvPicPr>
          <p:cNvPr id="36" name="Image 35">
            <a:hlinkClick r:id="rId9"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10"/>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11"/>
            <a:extLst>
              <a:ext uri="{FF2B5EF4-FFF2-40B4-BE49-F238E27FC236}">
                <a16:creationId xmlns:a16="http://schemas.microsoft.com/office/drawing/2014/main" id="{294A8FD2-F992-4243-9F2F-1A5943A5EDD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423729" y="1815500"/>
            <a:ext cx="986884" cy="986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44461" y="295438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EPS</a:t>
            </a: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9677" y="2813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muscu</a:t>
            </a:r>
            <a:endParaRPr lang="fr-FR" sz="1600" dirty="0">
              <a:solidFill>
                <a:srgbClr val="2A2A2A"/>
              </a:solidFill>
              <a:latin typeface="Avenir Next" panose="020B0503020202020204" pitchFamily="34" charset="0"/>
            </a:endParaRPr>
          </a:p>
        </p:txBody>
      </p:sp>
      <p:pic>
        <p:nvPicPr>
          <p:cNvPr id="8" name="Image 7">
            <a:hlinkClick r:id="rId13"/>
            <a:extLst>
              <a:ext uri="{FF2B5EF4-FFF2-40B4-BE49-F238E27FC236}">
                <a16:creationId xmlns:a16="http://schemas.microsoft.com/office/drawing/2014/main" id="{995B3379-2351-C346-8173-ED3B7056B0C3}"/>
              </a:ext>
            </a:extLst>
          </p:cNvPr>
          <p:cNvPicPr>
            <a:picLocks noChangeAspect="1"/>
          </p:cNvPicPr>
          <p:nvPr/>
        </p:nvPicPr>
        <p:blipFill>
          <a:blip r:embed="rId14"/>
          <a:stretch>
            <a:fillRect/>
          </a:stretch>
        </p:blipFill>
        <p:spPr>
          <a:xfrm>
            <a:off x="325050" y="3462437"/>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hlinkClick r:id="" action="ppaction://noaction"/>
            <a:extLst>
              <a:ext uri="{FF2B5EF4-FFF2-40B4-BE49-F238E27FC236}">
                <a16:creationId xmlns:a16="http://schemas.microsoft.com/office/drawing/2014/main" id="{4E194374-25B3-EE40-AD99-0F1769E04446}"/>
              </a:ext>
            </a:extLst>
          </p:cNvPr>
          <p:cNvSpPr/>
          <p:nvPr/>
        </p:nvSpPr>
        <p:spPr>
          <a:xfrm>
            <a:off x="161891" y="466033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Musculation 1RM</a:t>
            </a:r>
          </a:p>
        </p:txBody>
      </p:sp>
      <p:pic>
        <p:nvPicPr>
          <p:cNvPr id="10" name="Image 9">
            <a:extLst>
              <a:ext uri="{FF2B5EF4-FFF2-40B4-BE49-F238E27FC236}">
                <a16:creationId xmlns:a16="http://schemas.microsoft.com/office/drawing/2014/main" id="{E8E7EF9E-139C-2846-8584-2AFAFD881CF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17740" y="3500014"/>
            <a:ext cx="1198862" cy="1148528"/>
          </a:xfrm>
          <a:prstGeom prst="rect">
            <a:avLst/>
          </a:prstGeom>
        </p:spPr>
      </p:pic>
      <p:sp>
        <p:nvSpPr>
          <p:cNvPr id="30" name="Rectangle 29">
            <a:hlinkClick r:id="" action="ppaction://noaction"/>
            <a:extLst>
              <a:ext uri="{FF2B5EF4-FFF2-40B4-BE49-F238E27FC236}">
                <a16:creationId xmlns:a16="http://schemas.microsoft.com/office/drawing/2014/main" id="{29E79CA9-0086-6F49-BC96-01589FB4ECFA}"/>
              </a:ext>
            </a:extLst>
          </p:cNvPr>
          <p:cNvSpPr/>
          <p:nvPr/>
        </p:nvSpPr>
        <p:spPr>
          <a:xfrm>
            <a:off x="7200105" y="470079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Calcul </a:t>
            </a:r>
            <a:r>
              <a:rPr lang="fr-FR" sz="1600" dirty="0" err="1">
                <a:solidFill>
                  <a:srgbClr val="2A2A2A"/>
                </a:solidFill>
                <a:latin typeface="Avenir Next" panose="020B0503020202020204" pitchFamily="34" charset="0"/>
              </a:rPr>
              <a:t>your</a:t>
            </a:r>
            <a:r>
              <a:rPr lang="fr-FR" sz="1600" dirty="0">
                <a:solidFill>
                  <a:srgbClr val="2A2A2A"/>
                </a:solidFill>
                <a:latin typeface="Avenir Next" panose="020B0503020202020204" pitchFamily="34" charset="0"/>
              </a:rPr>
              <a:t> 1RM</a:t>
            </a:r>
          </a:p>
        </p:txBody>
      </p:sp>
      <p:pic>
        <p:nvPicPr>
          <p:cNvPr id="12" name="Image 11">
            <a:hlinkClick r:id="rId16"/>
            <a:extLst>
              <a:ext uri="{FF2B5EF4-FFF2-40B4-BE49-F238E27FC236}">
                <a16:creationId xmlns:a16="http://schemas.microsoft.com/office/drawing/2014/main" id="{3C624CA2-6E9D-0747-A6C3-3D7A1740154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1050" y="8117552"/>
            <a:ext cx="1175094" cy="1175094"/>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d’entrainement personnel. Créer ses séances, valider ses permis des se muscler, séances à suivre, banques d’exercices, vidéos explicatives, …</a:t>
            </a:r>
          </a:p>
        </p:txBody>
      </p:sp>
      <p:sp>
        <p:nvSpPr>
          <p:cNvPr id="38" name="Rectangle 37">
            <a:hlinkClick r:id="" action="ppaction://noaction"/>
            <a:extLst>
              <a:ext uri="{FF2B5EF4-FFF2-40B4-BE49-F238E27FC236}">
                <a16:creationId xmlns:a16="http://schemas.microsoft.com/office/drawing/2014/main" id="{4E1CD5B4-2716-1C45-8CCF-25AF2257C709}"/>
              </a:ext>
            </a:extLst>
          </p:cNvPr>
          <p:cNvSpPr/>
          <p:nvPr/>
        </p:nvSpPr>
        <p:spPr>
          <a:xfrm>
            <a:off x="2658700" y="6669918"/>
            <a:ext cx="996001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Il existe de nombreuses applications liées à la musculation qui proposent des images, des vidéos, des programmes, </a:t>
            </a:r>
            <a:r>
              <a:rPr lang="fr-FR" sz="1600" dirty="0" err="1">
                <a:solidFill>
                  <a:srgbClr val="2A2A2A"/>
                </a:solidFill>
                <a:latin typeface="Avenir Next" panose="020B0503020202020204" pitchFamily="34" charset="0"/>
              </a:rPr>
              <a:t>etc</a:t>
            </a:r>
            <a:r>
              <a:rPr lang="fr-FR" sz="1600" dirty="0">
                <a:solidFill>
                  <a:srgbClr val="2A2A2A"/>
                </a:solidFill>
                <a:latin typeface="Avenir Next" panose="020B0503020202020204" pitchFamily="34" charset="0"/>
              </a:rPr>
              <a:t> mais elles ont souvent liées à un abonnement et pas forcément utilisables en EPS. </a:t>
            </a:r>
          </a:p>
        </p:txBody>
      </p:sp>
      <p:pic>
        <p:nvPicPr>
          <p:cNvPr id="29" name="Image 28">
            <a:hlinkClick r:id="rId18"/>
            <a:extLst>
              <a:ext uri="{FF2B5EF4-FFF2-40B4-BE49-F238E27FC236}">
                <a16:creationId xmlns:a16="http://schemas.microsoft.com/office/drawing/2014/main" id="{FC804947-55F8-DB44-914E-55E5DDA9622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257662" y="8281709"/>
            <a:ext cx="1228669" cy="85036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108167" y="8512484"/>
            <a:ext cx="882282" cy="882282"/>
          </a:xfrm>
          <a:prstGeom prst="rect">
            <a:avLst/>
          </a:prstGeom>
        </p:spPr>
      </p:pic>
      <p:pic>
        <p:nvPicPr>
          <p:cNvPr id="45" name="Image 44">
            <a:hlinkClick r:id="rId21"/>
            <a:extLst>
              <a:ext uri="{FF2B5EF4-FFF2-40B4-BE49-F238E27FC236}">
                <a16:creationId xmlns:a16="http://schemas.microsoft.com/office/drawing/2014/main" id="{D1EF6B35-969F-7048-BFBB-2936866695F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257662" y="9566538"/>
            <a:ext cx="1339067" cy="751905"/>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7056" y="9613831"/>
            <a:ext cx="1077936" cy="1077936"/>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données d’exercices précisant les critères de réussite, consignes de sécurité, .. </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879004" y="8136958"/>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Padlet</a:t>
            </a:r>
            <a:r>
              <a:rPr lang="fr-FR" sz="1600" dirty="0">
                <a:solidFill>
                  <a:srgbClr val="2A2A2A"/>
                </a:solidFill>
                <a:latin typeface="Avenir Next" panose="020B0503020202020204" pitchFamily="34" charset="0"/>
              </a:rPr>
              <a:t> avec des données sur la musculation</a:t>
            </a: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pic>
        <p:nvPicPr>
          <p:cNvPr id="49" name="Image 48">
            <a:extLst>
              <a:ext uri="{FF2B5EF4-FFF2-40B4-BE49-F238E27FC236}">
                <a16:creationId xmlns:a16="http://schemas.microsoft.com/office/drawing/2014/main" id="{FB3EF336-C222-424B-BE4F-4E1C011FA1C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719098" y="6838787"/>
            <a:ext cx="869874" cy="869874"/>
          </a:xfrm>
          <a:prstGeom prst="rect">
            <a:avLst/>
          </a:prstGeom>
        </p:spPr>
      </p:pic>
      <p:sp>
        <p:nvSpPr>
          <p:cNvPr id="53" name="Rectangle 52">
            <a:hlinkClick r:id="rId9"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1077261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33" name="Image 32">
            <a:hlinkClick r:id="rId4" action="ppaction://hlinksldjump"/>
            <a:extLst>
              <a:ext uri="{FF2B5EF4-FFF2-40B4-BE49-F238E27FC236}">
                <a16:creationId xmlns:a16="http://schemas.microsoft.com/office/drawing/2014/main" id="{B757337F-1829-C34F-BA20-390CD194E907}"/>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12834096" y="57926"/>
            <a:ext cx="960121" cy="1066800"/>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Concevoir ses séances grâce à l’accès à des fiches exercices, des conseils d’entrainement, de nutrition, en comprenant les intérêts des différentes méthodes d’entrainement, .. Utilisable sur smartphone, tablette et PC</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222369" y="297070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2A2A2A"/>
                </a:solidFill>
                <a:latin typeface="Avenir Next" panose="020B0503020202020204" pitchFamily="34" charset="0"/>
              </a:rPr>
              <a:t>Vous serez peut-être le prochain à partager votre production </a:t>
            </a:r>
            <a:r>
              <a:rPr lang="fr-FR" sz="2000" dirty="0" err="1">
                <a:solidFill>
                  <a:srgbClr val="2A2A2A"/>
                </a:solidFill>
                <a:latin typeface="Avenir Next" panose="020B0503020202020204" pitchFamily="34" charset="0"/>
              </a:rPr>
              <a:t>Numbers</a:t>
            </a:r>
            <a:r>
              <a:rPr lang="fr-FR" sz="2000" dirty="0">
                <a:solidFill>
                  <a:srgbClr val="2A2A2A"/>
                </a:solidFill>
                <a:latin typeface="Avenir Next" panose="020B0503020202020204" pitchFamily="34" charset="0"/>
              </a:rPr>
              <a:t> ?!</a:t>
            </a:r>
          </a:p>
        </p:txBody>
      </p:sp>
      <p:pic>
        <p:nvPicPr>
          <p:cNvPr id="54" name="Image 53">
            <a:hlinkClick r:id="rId7"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8"/>
          <a:srcRect/>
          <a:stretch/>
        </p:blipFill>
        <p:spPr>
          <a:xfrm>
            <a:off x="329286" y="238560"/>
            <a:ext cx="615891" cy="561146"/>
          </a:xfrm>
          <a:prstGeom prst="rect">
            <a:avLst/>
          </a:prstGeom>
        </p:spPr>
      </p:pic>
      <p:pic>
        <p:nvPicPr>
          <p:cNvPr id="21" name="Image 20">
            <a:hlinkClick r:id="rId9"/>
            <a:extLst>
              <a:ext uri="{FF2B5EF4-FFF2-40B4-BE49-F238E27FC236}">
                <a16:creationId xmlns:a16="http://schemas.microsoft.com/office/drawing/2014/main" id="{30243E49-57EA-694F-877D-9234FC52922C}"/>
              </a:ext>
            </a:extLst>
          </p:cNvPr>
          <p:cNvPicPr>
            <a:picLocks noChangeAspect="1"/>
          </p:cNvPicPr>
          <p:nvPr/>
        </p:nvPicPr>
        <p:blipFill>
          <a:blip r:embed="rId10"/>
          <a:stretch>
            <a:fillRect/>
          </a:stretch>
        </p:blipFill>
        <p:spPr>
          <a:xfrm>
            <a:off x="7448280" y="7486745"/>
            <a:ext cx="1173104" cy="1249011"/>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633532" y="698740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EPS 1.2 </a:t>
            </a:r>
          </a:p>
          <a:p>
            <a:r>
              <a:rPr lang="fr-FR" sz="1600" dirty="0">
                <a:solidFill>
                  <a:srgbClr val="2A2A2A"/>
                </a:solidFill>
                <a:latin typeface="Avenir Next" panose="020B0503020202020204" pitchFamily="34" charset="0"/>
              </a:rPr>
              <a:t>Banque d’exercices </a:t>
            </a: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617674" y="8640570"/>
            <a:ext cx="5516041"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Démarche d’enseignement…</a:t>
            </a:r>
          </a:p>
          <a:p>
            <a:r>
              <a:rPr lang="fr-FR" sz="1600" dirty="0">
                <a:solidFill>
                  <a:srgbClr val="2A2A2A"/>
                </a:solidFill>
                <a:latin typeface="Avenir Next" panose="020B0503020202020204" pitchFamily="34" charset="0"/>
              </a:rPr>
              <a:t>Cycles d’apprentissages niveaux 3 et 4 complets avec projets, leçons détaillées et illustrées.</a:t>
            </a:r>
          </a:p>
          <a:p>
            <a:r>
              <a:rPr lang="fr-FR" sz="1600" dirty="0">
                <a:solidFill>
                  <a:srgbClr val="2A2A2A"/>
                </a:solidFill>
                <a:latin typeface="Avenir Next" panose="020B0503020202020204" pitchFamily="34" charset="0"/>
              </a:rPr>
              <a:t>Axes de travail niveau 5</a:t>
            </a:r>
          </a:p>
          <a:p>
            <a:r>
              <a:rPr lang="fr-FR" sz="1600" dirty="0">
                <a:solidFill>
                  <a:srgbClr val="2A2A2A"/>
                </a:solidFill>
                <a:latin typeface="Avenir Next" panose="020B0503020202020204" pitchFamily="34" charset="0"/>
              </a:rPr>
              <a:t>Module collège: projet, échéancier, exemple de leçon, d’exercices, proposition d’évaluation.</a:t>
            </a:r>
          </a:p>
          <a:p>
            <a:r>
              <a:rPr lang="fr-FR" sz="1600" dirty="0">
                <a:solidFill>
                  <a:srgbClr val="2A2A2A"/>
                </a:solidFill>
                <a:latin typeface="Avenir Next" panose="020B0503020202020204" pitchFamily="34" charset="0"/>
              </a:rPr>
              <a:t>Fiches de travail pour le carnet d’entraînement de l’élève.</a:t>
            </a:r>
          </a:p>
          <a:p>
            <a:r>
              <a:rPr lang="fr-FR" sz="1600" dirty="0">
                <a:solidFill>
                  <a:srgbClr val="2A2A2A"/>
                </a:solidFill>
                <a:latin typeface="Avenir Next" panose="020B0503020202020204" pitchFamily="34" charset="0"/>
              </a:rPr>
              <a:t>Outils d’évaluations.</a:t>
            </a:r>
          </a:p>
        </p:txBody>
      </p:sp>
      <p:sp>
        <p:nvSpPr>
          <p:cNvPr id="29" name="Rectangle 28">
            <a:hlinkClick r:id="" action="ppaction://noaction"/>
            <a:extLst>
              <a:ext uri="{FF2B5EF4-FFF2-40B4-BE49-F238E27FC236}">
                <a16:creationId xmlns:a16="http://schemas.microsoft.com/office/drawing/2014/main" id="{0ED2B9F4-76B1-EA4B-8C80-D65C863472DB}"/>
              </a:ext>
            </a:extLst>
          </p:cNvPr>
          <p:cNvSpPr/>
          <p:nvPr/>
        </p:nvSpPr>
        <p:spPr>
          <a:xfrm>
            <a:off x="8648543" y="756216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err="1">
                <a:solidFill>
                  <a:srgbClr val="2A2A2A"/>
                </a:solidFill>
                <a:latin typeface="Avenir Next" panose="020B0503020202020204" pitchFamily="34" charset="0"/>
              </a:rPr>
              <a:t>FizzUp</a:t>
            </a:r>
            <a:r>
              <a:rPr lang="fr-FR" sz="1400" dirty="0">
                <a:solidFill>
                  <a:srgbClr val="2A2A2A"/>
                </a:solidFill>
                <a:latin typeface="Avenir Next" panose="020B0503020202020204" pitchFamily="34" charset="0"/>
              </a:rPr>
              <a:t> Education offre aux enseignants la possibilité de concevoir un programme complet et progressif (Exercices de faible à haute intensité, travail de posture statique à dynamique).</a:t>
            </a:r>
            <a:br>
              <a:rPr lang="fr-FR" sz="1400" dirty="0">
                <a:solidFill>
                  <a:srgbClr val="2A2A2A"/>
                </a:solidFill>
                <a:latin typeface="Avenir Next" panose="020B0503020202020204" pitchFamily="34" charset="0"/>
              </a:rPr>
            </a:br>
            <a:r>
              <a:rPr lang="fr-FR" sz="1400" dirty="0">
                <a:solidFill>
                  <a:srgbClr val="2A2A2A"/>
                </a:solidFill>
                <a:latin typeface="Avenir Next" panose="020B0503020202020204" pitchFamily="34" charset="0"/>
              </a:rPr>
              <a:t>L’enseignant doit, en amont de sa leçon concevoir l’échauffement en réalisant des choix d’exercices, de temps « durée d’effort et de récupération », de répétition et de série en fonction de l’objectif de sa leçon.</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13"/>
            <a:extLst>
              <a:ext uri="{FF2B5EF4-FFF2-40B4-BE49-F238E27FC236}">
                <a16:creationId xmlns:a16="http://schemas.microsoft.com/office/drawing/2014/main" id="{74EC0DC8-B631-8C41-A048-96E418EEE6F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5569" y="2083336"/>
            <a:ext cx="782269" cy="1174637"/>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Carnet 3.0</a:t>
            </a:r>
          </a:p>
        </p:txBody>
      </p:sp>
      <p:pic>
        <p:nvPicPr>
          <p:cNvPr id="7" name="Image 6">
            <a:hlinkClick r:id="rId15"/>
            <a:extLst>
              <a:ext uri="{FF2B5EF4-FFF2-40B4-BE49-F238E27FC236}">
                <a16:creationId xmlns:a16="http://schemas.microsoft.com/office/drawing/2014/main" id="{BB740D56-E2F5-3E4D-94DB-CA93E588534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4549" y="7264609"/>
            <a:ext cx="1321338" cy="746311"/>
          </a:xfrm>
          <a:prstGeom prst="rect">
            <a:avLst/>
          </a:prstGeom>
        </p:spPr>
      </p:pic>
      <p:pic>
        <p:nvPicPr>
          <p:cNvPr id="12" name="Image 11">
            <a:hlinkClick r:id="rId17"/>
            <a:extLst>
              <a:ext uri="{FF2B5EF4-FFF2-40B4-BE49-F238E27FC236}">
                <a16:creationId xmlns:a16="http://schemas.microsoft.com/office/drawing/2014/main" id="{7A6794B8-AD74-5240-955B-C745079C20F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30706" y="8763797"/>
            <a:ext cx="1331993" cy="746311"/>
          </a:xfrm>
          <a:prstGeom prst="rect">
            <a:avLst/>
          </a:prstGeom>
        </p:spPr>
      </p:pic>
      <p:sp>
        <p:nvSpPr>
          <p:cNvPr id="43" name="Rectangle 42">
            <a:hlinkClick r:id="rId7"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44" name="Rectangle 43">
            <a:hlinkClick r:id="" action="ppaction://noaction"/>
            <a:extLst>
              <a:ext uri="{FF2B5EF4-FFF2-40B4-BE49-F238E27FC236}">
                <a16:creationId xmlns:a16="http://schemas.microsoft.com/office/drawing/2014/main" id="{3C2F4E49-BBC9-A843-BE04-FD3CBE4FBE9C}"/>
              </a:ext>
            </a:extLst>
          </p:cNvPr>
          <p:cNvSpPr/>
          <p:nvPr/>
        </p:nvSpPr>
        <p:spPr>
          <a:xfrm>
            <a:off x="1822409" y="352679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 des charges selon son projet</a:t>
            </a:r>
          </a:p>
        </p:txBody>
      </p:sp>
      <p:pic>
        <p:nvPicPr>
          <p:cNvPr id="6" name="Image 5">
            <a:hlinkClick r:id="rId19"/>
            <a:extLst>
              <a:ext uri="{FF2B5EF4-FFF2-40B4-BE49-F238E27FC236}">
                <a16:creationId xmlns:a16="http://schemas.microsoft.com/office/drawing/2014/main" id="{03DEDF54-E114-7B49-919B-44156B42244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7308" y="3774422"/>
            <a:ext cx="1569243" cy="887266"/>
          </a:xfrm>
          <a:prstGeom prst="rect">
            <a:avLst/>
          </a:prstGeom>
        </p:spPr>
      </p:pic>
      <p:sp>
        <p:nvSpPr>
          <p:cNvPr id="46" name="Rectangle 45">
            <a:hlinkClick r:id="" action="ppaction://noaction"/>
            <a:extLst>
              <a:ext uri="{FF2B5EF4-FFF2-40B4-BE49-F238E27FC236}">
                <a16:creationId xmlns:a16="http://schemas.microsoft.com/office/drawing/2014/main" id="{024208C4-B1F4-024C-B3F7-0C1D204A6251}"/>
              </a:ext>
            </a:extLst>
          </p:cNvPr>
          <p:cNvSpPr/>
          <p:nvPr/>
        </p:nvSpPr>
        <p:spPr>
          <a:xfrm>
            <a:off x="1597044" y="476165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Pédagogie inversée : Carnet de </a:t>
            </a:r>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personnalisable</a:t>
            </a:r>
          </a:p>
        </p:txBody>
      </p:sp>
      <p:pic>
        <p:nvPicPr>
          <p:cNvPr id="11" name="Image 10">
            <a:hlinkClick r:id="rId21"/>
            <a:extLst>
              <a:ext uri="{FF2B5EF4-FFF2-40B4-BE49-F238E27FC236}">
                <a16:creationId xmlns:a16="http://schemas.microsoft.com/office/drawing/2014/main" id="{193BE8CF-A3D2-0A4C-A17A-A7208D744D2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71494" y="4900242"/>
            <a:ext cx="1027261" cy="1019975"/>
          </a:xfrm>
          <a:prstGeom prst="rect">
            <a:avLst/>
          </a:prstGeom>
        </p:spPr>
      </p:pic>
    </p:spTree>
    <p:extLst>
      <p:ext uri="{BB962C8B-B14F-4D97-AF65-F5344CB8AC3E}">
        <p14:creationId xmlns:p14="http://schemas.microsoft.com/office/powerpoint/2010/main" val="394856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4" name="Image 13">
            <a:hlinkClick r:id="" action="ppaction://noaction"/>
            <a:extLst>
              <a:ext uri="{FF2B5EF4-FFF2-40B4-BE49-F238E27FC236}">
                <a16:creationId xmlns:a16="http://schemas.microsoft.com/office/drawing/2014/main" id="{6EC02455-3A6C-514A-859A-C5F9DE87C237}"/>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13079154" y="57926"/>
            <a:ext cx="711163" cy="1251286"/>
          </a:xfrm>
          <a:prstGeom prst="rect">
            <a:avLst/>
          </a:prstGeom>
        </p:spPr>
      </p:pic>
    </p:spTree>
    <p:extLst>
      <p:ext uri="{BB962C8B-B14F-4D97-AF65-F5344CB8AC3E}">
        <p14:creationId xmlns:p14="http://schemas.microsoft.com/office/powerpoint/2010/main" val="5447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Diagnostics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3441EEC-1E91-824E-9077-A0B2C5E1CCB1}"/>
              </a:ext>
            </a:extLst>
          </p:cNvPr>
          <p:cNvSpPr/>
          <p:nvPr/>
        </p:nvSpPr>
        <p:spPr>
          <a:xfrm>
            <a:off x="0" y="0"/>
            <a:ext cx="14400213" cy="10668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hlinkClick r:id="rId3" action="ppaction://hlinksldjump"/>
            <a:extLst>
              <a:ext uri="{FF2B5EF4-FFF2-40B4-BE49-F238E27FC236}">
                <a16:creationId xmlns:a16="http://schemas.microsoft.com/office/drawing/2014/main" id="{BA0BB3F7-6CE5-9C44-8956-67F4F86B3B14}"/>
              </a:ext>
            </a:extLst>
          </p:cNvPr>
          <p:cNvPicPr>
            <a:picLocks noChangeAspect="1"/>
          </p:cNvPicPr>
          <p:nvPr/>
        </p:nvPicPr>
        <p:blipFill>
          <a:blip r:embed="rId4"/>
          <a:srcRect/>
          <a:stretch/>
        </p:blipFill>
        <p:spPr>
          <a:xfrm>
            <a:off x="329286" y="238560"/>
            <a:ext cx="615891" cy="561146"/>
          </a:xfrm>
          <a:prstGeom prst="rect">
            <a:avLst/>
          </a:prstGeom>
        </p:spPr>
      </p:pic>
      <p:sp>
        <p:nvSpPr>
          <p:cNvPr id="17" name="Rectangle 16">
            <a:hlinkClick r:id="rId5" action="ppaction://hlinksldjump"/>
            <a:extLst>
              <a:ext uri="{FF2B5EF4-FFF2-40B4-BE49-F238E27FC236}">
                <a16:creationId xmlns:a16="http://schemas.microsoft.com/office/drawing/2014/main" id="{37B9E721-A982-8142-B3D8-433E8A3F9BB9}"/>
              </a:ext>
            </a:extLst>
          </p:cNvPr>
          <p:cNvSpPr/>
          <p:nvPr/>
        </p:nvSpPr>
        <p:spPr>
          <a:xfrm>
            <a:off x="1274463" y="0"/>
            <a:ext cx="1279646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Diagnostic de la situation numérique dans l’académie de Lyon</a:t>
            </a:r>
          </a:p>
        </p:txBody>
      </p:sp>
      <p:sp>
        <p:nvSpPr>
          <p:cNvPr id="23" name="Triangle 22">
            <a:extLst>
              <a:ext uri="{FF2B5EF4-FFF2-40B4-BE49-F238E27FC236}">
                <a16:creationId xmlns:a16="http://schemas.microsoft.com/office/drawing/2014/main" id="{35D1552D-4D38-554C-98D7-07946B73E928}"/>
              </a:ext>
            </a:extLst>
          </p:cNvPr>
          <p:cNvSpPr/>
          <p:nvPr/>
        </p:nvSpPr>
        <p:spPr>
          <a:xfrm rot="10800000">
            <a:off x="6881424" y="1066800"/>
            <a:ext cx="377754" cy="108094"/>
          </a:xfrm>
          <a:prstGeom prst="triangle">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7DB0786-37C5-4B41-A53A-14D036E95670}"/>
              </a:ext>
            </a:extLst>
          </p:cNvPr>
          <p:cNvSpPr/>
          <p:nvPr/>
        </p:nvSpPr>
        <p:spPr>
          <a:xfrm>
            <a:off x="222893" y="1977644"/>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a:solidFill>
                  <a:schemeClr val="bg1"/>
                </a:solidFill>
                <a:latin typeface="Avenir Next" panose="020B0503020202020204" pitchFamily="34" charset="0"/>
              </a:rPr>
              <a:t>Seulement 2 formations numérique EPS retenues par la DFIE pour le PAF 2020-21 (Tablettes et Outils académiques)</a:t>
            </a:r>
          </a:p>
          <a:p>
            <a:pPr algn="ctr"/>
            <a:r>
              <a:rPr lang="fr-FR" sz="2300" dirty="0">
                <a:solidFill>
                  <a:schemeClr val="bg1"/>
                </a:solidFill>
                <a:latin typeface="Avenir Next" panose="020B0503020202020204" pitchFamily="34" charset="0"/>
              </a:rPr>
              <a:t> -&gt; Annulées faute d’inscrits</a:t>
            </a:r>
          </a:p>
        </p:txBody>
      </p:sp>
      <p:sp>
        <p:nvSpPr>
          <p:cNvPr id="26" name="Rectangle 25">
            <a:extLst>
              <a:ext uri="{FF2B5EF4-FFF2-40B4-BE49-F238E27FC236}">
                <a16:creationId xmlns:a16="http://schemas.microsoft.com/office/drawing/2014/main" id="{0CACFE93-B827-C74B-B8EA-7CEBC14D9C35}"/>
              </a:ext>
            </a:extLst>
          </p:cNvPr>
          <p:cNvSpPr/>
          <p:nvPr/>
        </p:nvSpPr>
        <p:spPr>
          <a:xfrm>
            <a:off x="10767432" y="1951122"/>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Peu d’intégration de contenus numérique dans les formations diverses</a:t>
            </a:r>
          </a:p>
        </p:txBody>
      </p:sp>
      <p:sp>
        <p:nvSpPr>
          <p:cNvPr id="27" name="Rectangle 26">
            <a:extLst>
              <a:ext uri="{FF2B5EF4-FFF2-40B4-BE49-F238E27FC236}">
                <a16:creationId xmlns:a16="http://schemas.microsoft.com/office/drawing/2014/main" id="{94B411A6-4129-C54F-9AD5-847A0749CCD8}"/>
              </a:ext>
            </a:extLst>
          </p:cNvPr>
          <p:cNvSpPr/>
          <p:nvPr/>
        </p:nvSpPr>
        <p:spPr>
          <a:xfrm>
            <a:off x="3743585" y="2002854"/>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Aucune formation « APSA et numérique » proposée  </a:t>
            </a:r>
          </a:p>
          <a:p>
            <a:pPr algn="ctr"/>
            <a:r>
              <a:rPr lang="fr-FR" sz="2400" dirty="0">
                <a:solidFill>
                  <a:schemeClr val="bg1"/>
                </a:solidFill>
                <a:latin typeface="Avenir Next" panose="020B0503020202020204" pitchFamily="34" charset="0"/>
              </a:rPr>
              <a:t>(1 en 2019-21 « </a:t>
            </a:r>
            <a:r>
              <a:rPr lang="fr-FR" sz="2400" dirty="0" err="1">
                <a:solidFill>
                  <a:schemeClr val="bg1"/>
                </a:solidFill>
                <a:latin typeface="Avenir Next" panose="020B0503020202020204" pitchFamily="34" charset="0"/>
              </a:rPr>
              <a:t>Acropsort</a:t>
            </a:r>
            <a:r>
              <a:rPr lang="fr-FR" sz="2400" dirty="0">
                <a:solidFill>
                  <a:schemeClr val="bg1"/>
                </a:solidFill>
                <a:latin typeface="Avenir Next" panose="020B0503020202020204" pitchFamily="34" charset="0"/>
              </a:rPr>
              <a:t> et numérique »)</a:t>
            </a:r>
          </a:p>
        </p:txBody>
      </p:sp>
      <p:sp>
        <p:nvSpPr>
          <p:cNvPr id="28" name="Rectangle 27">
            <a:extLst>
              <a:ext uri="{FF2B5EF4-FFF2-40B4-BE49-F238E27FC236}">
                <a16:creationId xmlns:a16="http://schemas.microsoft.com/office/drawing/2014/main" id="{185229FD-78A2-A344-A6DA-EAE14CC46D62}"/>
              </a:ext>
            </a:extLst>
          </p:cNvPr>
          <p:cNvSpPr/>
          <p:nvPr/>
        </p:nvSpPr>
        <p:spPr>
          <a:xfrm>
            <a:off x="7246740" y="1992388"/>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Aucun compte-rendu de formation reçus par le groupe numérique pour diffusion sur le site EPS</a:t>
            </a:r>
          </a:p>
        </p:txBody>
      </p:sp>
      <p:sp>
        <p:nvSpPr>
          <p:cNvPr id="32" name="Rectangle 31">
            <a:extLst>
              <a:ext uri="{FF2B5EF4-FFF2-40B4-BE49-F238E27FC236}">
                <a16:creationId xmlns:a16="http://schemas.microsoft.com/office/drawing/2014/main" id="{3EBC3628-6BC5-A34C-B609-E3D8EBE42F67}"/>
              </a:ext>
            </a:extLst>
          </p:cNvPr>
          <p:cNvSpPr/>
          <p:nvPr/>
        </p:nvSpPr>
        <p:spPr>
          <a:xfrm>
            <a:off x="205302" y="6469641"/>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24 partages d’expériences pendant la période de travail en </a:t>
            </a:r>
            <a:r>
              <a:rPr lang="fr-FR" sz="2400" dirty="0" err="1">
                <a:solidFill>
                  <a:schemeClr val="bg1"/>
                </a:solidFill>
                <a:latin typeface="Avenir Next" panose="020B0503020202020204" pitchFamily="34" charset="0"/>
              </a:rPr>
              <a:t>distanciel</a:t>
            </a:r>
            <a:endParaRPr lang="fr-FR" sz="2400" dirty="0">
              <a:solidFill>
                <a:schemeClr val="bg1"/>
              </a:solidFill>
              <a:latin typeface="Avenir Next" panose="020B0503020202020204" pitchFamily="34" charset="0"/>
            </a:endParaRPr>
          </a:p>
        </p:txBody>
      </p:sp>
      <p:sp>
        <p:nvSpPr>
          <p:cNvPr id="33" name="Rectangle 32">
            <a:extLst>
              <a:ext uri="{FF2B5EF4-FFF2-40B4-BE49-F238E27FC236}">
                <a16:creationId xmlns:a16="http://schemas.microsoft.com/office/drawing/2014/main" id="{6E81370A-06E7-3C44-AB55-CFD0EED27991}"/>
              </a:ext>
            </a:extLst>
          </p:cNvPr>
          <p:cNvSpPr/>
          <p:nvPr/>
        </p:nvSpPr>
        <p:spPr>
          <a:xfrm>
            <a:off x="3743585" y="6473378"/>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Mais 2 retours d’expériences faisant usage du numérique éducatif pour les leçons  en présentiel</a:t>
            </a:r>
          </a:p>
          <a:p>
            <a:pPr algn="ctr"/>
            <a:r>
              <a:rPr lang="fr-FR" sz="2400" dirty="0">
                <a:solidFill>
                  <a:schemeClr val="bg1"/>
                </a:solidFill>
                <a:latin typeface="Avenir Next" panose="020B0503020202020204" pitchFamily="34" charset="0"/>
              </a:rPr>
              <a:t>(lettre mai 2021)</a:t>
            </a:r>
          </a:p>
        </p:txBody>
      </p:sp>
      <p:sp>
        <p:nvSpPr>
          <p:cNvPr id="34" name="Rectangle 33">
            <a:extLst>
              <a:ext uri="{FF2B5EF4-FFF2-40B4-BE49-F238E27FC236}">
                <a16:creationId xmlns:a16="http://schemas.microsoft.com/office/drawing/2014/main" id="{25439DAE-06AB-0945-881A-642FBA722A8B}"/>
              </a:ext>
            </a:extLst>
          </p:cNvPr>
          <p:cNvSpPr/>
          <p:nvPr/>
        </p:nvSpPr>
        <p:spPr>
          <a:xfrm>
            <a:off x="7281868" y="6492963"/>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Une </a:t>
            </a:r>
            <a:r>
              <a:rPr lang="fr-FR" sz="2300" dirty="0">
                <a:solidFill>
                  <a:schemeClr val="bg1"/>
                </a:solidFill>
                <a:latin typeface="Avenir Next" panose="020B0503020202020204" pitchFamily="34" charset="0"/>
              </a:rPr>
              <a:t>méconnaissance</a:t>
            </a:r>
            <a:r>
              <a:rPr lang="fr-FR" sz="2400" dirty="0">
                <a:solidFill>
                  <a:schemeClr val="bg1"/>
                </a:solidFill>
                <a:latin typeface="Avenir Next" panose="020B0503020202020204" pitchFamily="34" charset="0"/>
              </a:rPr>
              <a:t> et peu d’utilisation des outils académiques fonctionnels</a:t>
            </a:r>
          </a:p>
        </p:txBody>
      </p:sp>
      <p:sp>
        <p:nvSpPr>
          <p:cNvPr id="35" name="Rectangle 34">
            <a:extLst>
              <a:ext uri="{FF2B5EF4-FFF2-40B4-BE49-F238E27FC236}">
                <a16:creationId xmlns:a16="http://schemas.microsoft.com/office/drawing/2014/main" id="{EECF1C29-BBD3-6A4D-99FD-4EB502F55555}"/>
              </a:ext>
            </a:extLst>
          </p:cNvPr>
          <p:cNvSpPr/>
          <p:nvPr/>
        </p:nvSpPr>
        <p:spPr>
          <a:xfrm>
            <a:off x="10820151" y="6492963"/>
            <a:ext cx="3240000" cy="32400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venir Next" panose="020B0503020202020204" pitchFamily="34" charset="0"/>
              </a:rPr>
              <a:t>Des dotations en matériel numérique déséquilibrées sur toute l’académie</a:t>
            </a:r>
          </a:p>
        </p:txBody>
      </p:sp>
    </p:spTree>
    <p:extLst>
      <p:ext uri="{BB962C8B-B14F-4D97-AF65-F5344CB8AC3E}">
        <p14:creationId xmlns:p14="http://schemas.microsoft.com/office/powerpoint/2010/main" val="67254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74823" y="1459281"/>
            <a:ext cx="1107991"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 personnalisé</a:t>
            </a:r>
          </a:p>
          <a:p>
            <a:r>
              <a:rPr lang="fr-FR" sz="1600" dirty="0">
                <a:solidFill>
                  <a:srgbClr val="2A2A2A"/>
                </a:solidFill>
                <a:latin typeface="Avenir Next" panose="020B0503020202020204" pitchFamily="34" charset="0"/>
              </a:rPr>
              <a:t>Individualisation des contenus (méthode d’entrainement personnalisée, choix des pas, suivi des progrès, ..)</a:t>
            </a:r>
          </a:p>
          <a:p>
            <a:r>
              <a:rPr lang="fr-FR" sz="1600" dirty="0">
                <a:solidFill>
                  <a:srgbClr val="2A2A2A"/>
                </a:solidFill>
                <a:latin typeface="Avenir Next" panose="020B0503020202020204" pitchFamily="34" charset="0"/>
              </a:rPr>
              <a:t>Analyse de la motricité (Gainage, pose du pied, coordination, …)</a:t>
            </a:r>
          </a:p>
          <a:p>
            <a:r>
              <a:rPr lang="fr-FR" sz="1600" dirty="0">
                <a:solidFill>
                  <a:srgbClr val="2A2A2A"/>
                </a:solidFill>
                <a:latin typeface="Avenir Next" panose="020B0503020202020204" pitchFamily="34" charset="0"/>
              </a:rPr>
              <a:t>Consultation de contenus divers (anatomie, exercices, nutrition,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l’effort :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calories,  …</a:t>
            </a:r>
          </a:p>
          <a:p>
            <a:r>
              <a:rPr lang="fr-FR" sz="1600" dirty="0">
                <a:solidFill>
                  <a:srgbClr val="2A2A2A"/>
                </a:solidFill>
                <a:latin typeface="Avenir Next" panose="020B0503020202020204" pitchFamily="34" charset="0"/>
              </a:rPr>
              <a:t>Individualisation du travail.</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démonstration de pas, déléguer l’apprentissage de nouveaux pas, projection d’un échauffement à suivre,…</a:t>
            </a:r>
          </a:p>
          <a:p>
            <a:r>
              <a:rPr lang="fr-FR" sz="1600" dirty="0">
                <a:solidFill>
                  <a:srgbClr val="2A2A2A"/>
                </a:solidFill>
                <a:latin typeface="Avenir Next" panose="020B0503020202020204" pitchFamily="34" charset="0"/>
              </a:rPr>
              <a:t>Vidéos explicatives sur le fonctionnement du corps humain, …</a:t>
            </a:r>
          </a:p>
          <a:p>
            <a:r>
              <a:rPr lang="fr-FR" sz="1600" dirty="0">
                <a:solidFill>
                  <a:srgbClr val="2A2A2A"/>
                </a:solidFill>
                <a:latin typeface="Avenir Next" panose="020B0503020202020204" pitchFamily="34" charset="0"/>
              </a:rPr>
              <a:t>Projection de plusieurs chronomètres simultanés</a:t>
            </a:r>
          </a:p>
        </p:txBody>
      </p:sp>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304645" y="307811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Ambiance musicale</a:t>
            </a:r>
          </a:p>
          <a:p>
            <a:r>
              <a:rPr lang="fr-FR" sz="1600" dirty="0">
                <a:solidFill>
                  <a:srgbClr val="2A2A2A"/>
                </a:solidFill>
                <a:latin typeface="Avenir Next" panose="020B0503020202020204" pitchFamily="34" charset="0"/>
              </a:rPr>
              <a:t>Gestion automatique des </a:t>
            </a:r>
            <a:r>
              <a:rPr lang="fr-FR" sz="1600" dirty="0" err="1">
                <a:solidFill>
                  <a:srgbClr val="2A2A2A"/>
                </a:solidFill>
                <a:latin typeface="Avenir Next" panose="020B0503020202020204" pitchFamily="34" charset="0"/>
              </a:rPr>
              <a:t>timers</a:t>
            </a:r>
            <a:endParaRPr lang="fr-FR" sz="1600" dirty="0">
              <a:solidFill>
                <a:srgbClr val="2A2A2A"/>
              </a:solidFill>
              <a:latin typeface="Avenir Next" panose="020B0503020202020204" pitchFamily="34" charset="0"/>
            </a:endParaRP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carnets d’entrainement, dépôt de fichiers, de vidéos, …)</a:t>
            </a:r>
          </a:p>
        </p:txBody>
      </p:sp>
      <p:pic>
        <p:nvPicPr>
          <p:cNvPr id="56" name="Image 55">
            <a:hlinkClick r:id="rId8"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9"/>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Afficher un chronomètre.</a:t>
            </a:r>
          </a:p>
          <a:p>
            <a:r>
              <a:rPr lang="fr-FR" sz="1600" dirty="0">
                <a:solidFill>
                  <a:srgbClr val="2A2A2A"/>
                </a:solidFill>
                <a:latin typeface="Avenir Next" panose="020B0503020202020204" pitchFamily="34" charset="0"/>
              </a:rPr>
              <a:t>Travail du rôle de coach, de juge,…</a:t>
            </a:r>
          </a:p>
          <a:p>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09471" y="2456492"/>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Montre cardio-fréquencemètre</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pic>
        <p:nvPicPr>
          <p:cNvPr id="11" name="Image 10">
            <a:extLst>
              <a:ext uri="{FF2B5EF4-FFF2-40B4-BE49-F238E27FC236}">
                <a16:creationId xmlns:a16="http://schemas.microsoft.com/office/drawing/2014/main" id="{E3423971-8D8C-F442-A9E0-3DD9D50AEAC1}"/>
              </a:ext>
            </a:extLst>
          </p:cNvPr>
          <p:cNvPicPr>
            <a:picLocks noChangeAspect="1"/>
          </p:cNvPicPr>
          <p:nvPr/>
        </p:nvPicPr>
        <p:blipFill>
          <a:blip r:embed="rId11"/>
          <a:stretch>
            <a:fillRect/>
          </a:stretch>
        </p:blipFill>
        <p:spPr>
          <a:xfrm>
            <a:off x="435926" y="8421065"/>
            <a:ext cx="1417131" cy="1417131"/>
          </a:xfrm>
          <a:prstGeom prst="rect">
            <a:avLst/>
          </a:prstGeom>
        </p:spPr>
      </p:pic>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1995666" y="8419294"/>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la fréquence cardiaque de l’ensemble des élèves d’une classe portant le même capteur. Régulation de la zone d’effort en temps réel.</a:t>
            </a:r>
          </a:p>
        </p:txBody>
      </p:sp>
      <p:sp>
        <p:nvSpPr>
          <p:cNvPr id="40" name="Rectangle 39">
            <a:hlinkClick r:id="rId8"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37" name="Image 36">
            <a:hlinkClick r:id="" action="ppaction://noaction"/>
            <a:extLst>
              <a:ext uri="{FF2B5EF4-FFF2-40B4-BE49-F238E27FC236}">
                <a16:creationId xmlns:a16="http://schemas.microsoft.com/office/drawing/2014/main" id="{3BE80AC6-0175-DB4A-BD27-93CF1BDDC4C3}"/>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13079154" y="57926"/>
            <a:ext cx="711163" cy="1251286"/>
          </a:xfrm>
          <a:prstGeom prst="rect">
            <a:avLst/>
          </a:prstGeom>
        </p:spPr>
      </p:pic>
    </p:spTree>
    <p:extLst>
      <p:ext uri="{BB962C8B-B14F-4D97-AF65-F5344CB8AC3E}">
        <p14:creationId xmlns:p14="http://schemas.microsoft.com/office/powerpoint/2010/main" val="1503121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9312073"/>
            <a:ext cx="1149831" cy="1019354"/>
          </a:xfrm>
          <a:prstGeom prst="rect">
            <a:avLst/>
          </a:prstGeom>
        </p:spPr>
      </p:pic>
      <p:pic>
        <p:nvPicPr>
          <p:cNvPr id="48" name="Image 47">
            <a:extLst>
              <a:ext uri="{FF2B5EF4-FFF2-40B4-BE49-F238E27FC236}">
                <a16:creationId xmlns:a16="http://schemas.microsoft.com/office/drawing/2014/main" id="{F0F6A47D-9E56-AE4E-90A3-9AF3AA2F13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64" y="7842586"/>
            <a:ext cx="914400" cy="954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0" name="Connecteur droit 39">
            <a:extLst>
              <a:ext uri="{FF2B5EF4-FFF2-40B4-BE49-F238E27FC236}">
                <a16:creationId xmlns:a16="http://schemas.microsoft.com/office/drawing/2014/main" id="{0EE8E261-4D1E-4945-9B0C-5C946BEB3676}"/>
              </a:ext>
            </a:extLst>
          </p:cNvPr>
          <p:cNvCxnSpPr>
            <a:cxnSpLocks/>
            <a:endCxn id="29" idx="1"/>
          </p:cNvCxnSpPr>
          <p:nvPr/>
        </p:nvCxnSpPr>
        <p:spPr>
          <a:xfrm>
            <a:off x="7200107" y="1744653"/>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461989" y="9168864"/>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(vidéos de pas, de blocs complets, de carnet d’entrainement, information santé et nutrition, …). Récupération de données élèves (carnet d’entrainement, retour d’une analyse d’un élève coach (analyse d’une image, vidéo, …)</a:t>
            </a:r>
          </a:p>
        </p:txBody>
      </p:sp>
      <p:sp>
        <p:nvSpPr>
          <p:cNvPr id="50" name="Rectangle 49">
            <a:hlinkClick r:id="" action="ppaction://noaction"/>
            <a:extLst>
              <a:ext uri="{FF2B5EF4-FFF2-40B4-BE49-F238E27FC236}">
                <a16:creationId xmlns:a16="http://schemas.microsoft.com/office/drawing/2014/main" id="{C4D5944A-43AA-FF4B-B328-363C6A79684E}"/>
              </a:ext>
            </a:extLst>
          </p:cNvPr>
          <p:cNvSpPr/>
          <p:nvPr/>
        </p:nvSpPr>
        <p:spPr>
          <a:xfrm>
            <a:off x="8643578" y="1723582"/>
            <a:ext cx="166600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Synchroniser l’ensemble des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au sein d’une classe</a:t>
            </a:r>
          </a:p>
        </p:txBody>
      </p:sp>
      <p:sp>
        <p:nvSpPr>
          <p:cNvPr id="51" name="Rectangle 50">
            <a:hlinkClick r:id="" action="ppaction://noaction"/>
            <a:extLst>
              <a:ext uri="{FF2B5EF4-FFF2-40B4-BE49-F238E27FC236}">
                <a16:creationId xmlns:a16="http://schemas.microsoft.com/office/drawing/2014/main" id="{DAE4D504-72B9-AA41-A3B5-5B5C03CBA8BB}"/>
              </a:ext>
            </a:extLst>
          </p:cNvPr>
          <p:cNvSpPr/>
          <p:nvPr/>
        </p:nvSpPr>
        <p:spPr>
          <a:xfrm>
            <a:off x="1561116" y="778306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des temps d’exercices, séries, </a:t>
            </a:r>
            <a:r>
              <a:rPr lang="fr-FR" sz="1600" dirty="0" err="1">
                <a:solidFill>
                  <a:srgbClr val="2A2A2A"/>
                </a:solidFill>
                <a:latin typeface="Avenir Next" panose="020B0503020202020204" pitchFamily="34" charset="0"/>
              </a:rPr>
              <a:t>réps</a:t>
            </a:r>
            <a:r>
              <a:rPr lang="fr-FR" sz="1600" dirty="0">
                <a:solidFill>
                  <a:srgbClr val="2A2A2A"/>
                </a:solidFill>
                <a:latin typeface="Avenir Next" panose="020B0503020202020204" pitchFamily="34" charset="0"/>
              </a:rPr>
              <a:t>, récupération, …Automatisation des taches de chronométrage. Individualisation des temps de travail.</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643578" y="304622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Gestion de plusieurs chronomètres simultanément.</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7"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8"/>
          <a:srcRect/>
          <a:stretch/>
        </p:blipFill>
        <p:spPr>
          <a:xfrm>
            <a:off x="329286" y="238560"/>
            <a:ext cx="615891" cy="561146"/>
          </a:xfrm>
          <a:prstGeom prst="rect">
            <a:avLst/>
          </a:prstGeom>
        </p:spPr>
      </p:pic>
      <p:sp>
        <p:nvSpPr>
          <p:cNvPr id="22" name="Rectangle 21">
            <a:hlinkClick r:id="" action="ppaction://noaction"/>
            <a:extLst>
              <a:ext uri="{FF2B5EF4-FFF2-40B4-BE49-F238E27FC236}">
                <a16:creationId xmlns:a16="http://schemas.microsoft.com/office/drawing/2014/main" id="{6151AF78-AAEB-8C4B-9382-27EE38462C61}"/>
              </a:ext>
            </a:extLst>
          </p:cNvPr>
          <p:cNvSpPr/>
          <p:nvPr/>
        </p:nvSpPr>
        <p:spPr>
          <a:xfrm>
            <a:off x="7246020" y="27170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Polar team</a:t>
            </a:r>
          </a:p>
        </p:txBody>
      </p:sp>
      <p:sp>
        <p:nvSpPr>
          <p:cNvPr id="23" name="Rectangle 22">
            <a:hlinkClick r:id="" action="ppaction://noaction"/>
            <a:extLst>
              <a:ext uri="{FF2B5EF4-FFF2-40B4-BE49-F238E27FC236}">
                <a16:creationId xmlns:a16="http://schemas.microsoft.com/office/drawing/2014/main" id="{DC03850D-3802-534D-875F-D248C10C0C50}"/>
              </a:ext>
            </a:extLst>
          </p:cNvPr>
          <p:cNvSpPr/>
          <p:nvPr/>
        </p:nvSpPr>
        <p:spPr>
          <a:xfrm>
            <a:off x="153475" y="87059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95857" y="41726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1015736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59336" y="56227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00978" y="707892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63351" y="4545373"/>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du tonus, de la pose des pieds, de la gestuelle</a:t>
            </a:r>
          </a:p>
          <a:p>
            <a:r>
              <a:rPr lang="fr-FR" sz="1600" dirty="0">
                <a:solidFill>
                  <a:srgbClr val="2A2A2A"/>
                </a:solidFill>
                <a:latin typeface="Avenir Next" panose="020B0503020202020204" pitchFamily="34" charset="0"/>
              </a:rPr>
              <a:t>Auto-analyse de ses réalisations.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682392" y="6003173"/>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 la réalisation des pas, contenus sécuritaires?.. </a:t>
            </a:r>
          </a:p>
          <a:p>
            <a:r>
              <a:rPr lang="fr-FR" sz="1600" dirty="0">
                <a:solidFill>
                  <a:srgbClr val="2A2A2A"/>
                </a:solidFill>
                <a:latin typeface="Avenir Next" panose="020B0503020202020204" pitchFamily="34" charset="0"/>
              </a:rPr>
              <a:t>Travail du rôle de coach.</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3510813"/>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du tonus, de la pose des pieds, de la gestuelle</a:t>
            </a:r>
          </a:p>
          <a:p>
            <a:r>
              <a:rPr lang="fr-FR" sz="1600" dirty="0">
                <a:solidFill>
                  <a:srgbClr val="2A2A2A"/>
                </a:solidFill>
                <a:latin typeface="Avenir Next" panose="020B0503020202020204" pitchFamily="34" charset="0"/>
              </a:rPr>
              <a:t>Auto-analyse de ses réalisations.</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1756189"/>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 la réalisation des pas, contenus sécuritaires?.. </a:t>
            </a:r>
          </a:p>
          <a:p>
            <a:r>
              <a:rPr lang="fr-FR" sz="1600" dirty="0">
                <a:solidFill>
                  <a:srgbClr val="2A2A2A"/>
                </a:solidFill>
                <a:latin typeface="Avenir Next" panose="020B0503020202020204" pitchFamily="34" charset="0"/>
              </a:rPr>
              <a:t>Travail du rôle de coach.</a:t>
            </a:r>
          </a:p>
        </p:txBody>
      </p:sp>
      <p:pic>
        <p:nvPicPr>
          <p:cNvPr id="55" name="Image 54">
            <a:extLst>
              <a:ext uri="{FF2B5EF4-FFF2-40B4-BE49-F238E27FC236}">
                <a16:creationId xmlns:a16="http://schemas.microsoft.com/office/drawing/2014/main" id="{00000000-0008-0000-0100-000010000000}"/>
              </a:ext>
            </a:extLst>
          </p:cNvPr>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10594723" y="1856046"/>
            <a:ext cx="914389" cy="88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 name="Rectangle 55">
            <a:hlinkClick r:id="" action="ppaction://noaction"/>
            <a:extLst>
              <a:ext uri="{FF2B5EF4-FFF2-40B4-BE49-F238E27FC236}">
                <a16:creationId xmlns:a16="http://schemas.microsoft.com/office/drawing/2014/main" id="{CE3FF4B9-C6FE-4F4E-937D-6B230227AAC7}"/>
              </a:ext>
            </a:extLst>
          </p:cNvPr>
          <p:cNvSpPr/>
          <p:nvPr/>
        </p:nvSpPr>
        <p:spPr>
          <a:xfrm>
            <a:off x="10389820" y="27078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Corps humain</a:t>
            </a:r>
          </a:p>
        </p:txBody>
      </p:sp>
      <p:sp>
        <p:nvSpPr>
          <p:cNvPr id="57" name="Rectangle 56">
            <a:hlinkClick r:id="" action="ppaction://noaction"/>
            <a:extLst>
              <a:ext uri="{FF2B5EF4-FFF2-40B4-BE49-F238E27FC236}">
                <a16:creationId xmlns:a16="http://schemas.microsoft.com/office/drawing/2014/main" id="{56B04139-FEC2-654E-B2D7-24A1C753B71E}"/>
              </a:ext>
            </a:extLst>
          </p:cNvPr>
          <p:cNvSpPr/>
          <p:nvPr/>
        </p:nvSpPr>
        <p:spPr>
          <a:xfrm>
            <a:off x="11617562" y="1646532"/>
            <a:ext cx="24452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Présenter le fonctionnement de certaines parties du corps humain.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7"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7" name="Image 46">
            <a:hlinkClick r:id="" action="ppaction://noaction"/>
            <a:extLst>
              <a:ext uri="{FF2B5EF4-FFF2-40B4-BE49-F238E27FC236}">
                <a16:creationId xmlns:a16="http://schemas.microsoft.com/office/drawing/2014/main" id="{031C3917-8E94-C14A-ACCE-7D60CC9FB55F}"/>
              </a:ext>
            </a:extLst>
          </p:cNvPr>
          <p:cNvPicPr>
            <a:picLocks noChangeAspect="1"/>
          </p:cNvPicPr>
          <p:nvPr/>
        </p:nvPicPr>
        <p:blipFill>
          <a:blip r:embed="rId11">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49" name="Image 48">
            <a:hlinkClick r:id="rId12"/>
            <a:extLst>
              <a:ext uri="{FF2B5EF4-FFF2-40B4-BE49-F238E27FC236}">
                <a16:creationId xmlns:a16="http://schemas.microsoft.com/office/drawing/2014/main" id="{D6977253-F1F4-DC47-B56B-6129142C741B}"/>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Image 62">
            <a:hlinkClick r:id="rId14"/>
            <a:extLst>
              <a:ext uri="{FF2B5EF4-FFF2-40B4-BE49-F238E27FC236}">
                <a16:creationId xmlns:a16="http://schemas.microsoft.com/office/drawing/2014/main" id="{1C33FB8D-DC3E-0E4C-8CA6-7011C1A84311}"/>
              </a:ext>
            </a:extLst>
          </p:cNvPr>
          <p:cNvPicPr preferRelativeResize="0">
            <a:picLocks/>
          </p:cNvPicPr>
          <p:nvPr/>
        </p:nvPicPr>
        <p:blipFill>
          <a:blip r:embed="rId15"/>
          <a:stretch>
            <a:fillRect/>
          </a:stretch>
        </p:blipFill>
        <p:spPr>
          <a:xfrm>
            <a:off x="394564" y="3574765"/>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Image 63">
            <a:hlinkClick r:id="rId16"/>
            <a:extLst>
              <a:ext uri="{FF2B5EF4-FFF2-40B4-BE49-F238E27FC236}">
                <a16:creationId xmlns:a16="http://schemas.microsoft.com/office/drawing/2014/main" id="{6AA5847B-BCAC-3048-A867-9A7D7D91FF3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23008" y="3202017"/>
            <a:ext cx="1053427" cy="1066119"/>
          </a:xfrm>
          <a:prstGeom prst="rect">
            <a:avLst/>
          </a:prstGeom>
        </p:spPr>
      </p:pic>
      <p:pic>
        <p:nvPicPr>
          <p:cNvPr id="65" name="Image 64">
            <a:hlinkClick r:id="rId18"/>
            <a:extLst>
              <a:ext uri="{FF2B5EF4-FFF2-40B4-BE49-F238E27FC236}">
                <a16:creationId xmlns:a16="http://schemas.microsoft.com/office/drawing/2014/main" id="{A40EFA14-19B2-AD41-ADDF-39F159CC9FB8}"/>
              </a:ext>
            </a:extLst>
          </p:cNvPr>
          <p:cNvPicPr/>
          <p:nvPr/>
        </p:nvPicPr>
        <p:blipFill>
          <a:blip r:embed="rId19" cstate="screen">
            <a:extLst>
              <a:ext uri="{28A0092B-C50C-407E-A947-70E740481C1C}">
                <a14:useLocalDpi xmlns:a14="http://schemas.microsoft.com/office/drawing/2010/main"/>
              </a:ext>
            </a:extLst>
          </a:blip>
          <a:srcRect/>
          <a:stretch/>
        </p:blipFill>
        <p:spPr bwMode="auto">
          <a:xfrm>
            <a:off x="7513670" y="6181235"/>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Image 65">
            <a:hlinkClick r:id="rId20"/>
            <a:extLst>
              <a:ext uri="{FF2B5EF4-FFF2-40B4-BE49-F238E27FC236}">
                <a16:creationId xmlns:a16="http://schemas.microsoft.com/office/drawing/2014/main" id="{3F43BF45-329F-3F47-B3F6-B2DBECF580E7}"/>
              </a:ext>
            </a:extLst>
          </p:cNvPr>
          <p:cNvPicPr preferRelativeResize="0">
            <a:picLocks/>
          </p:cNvPicPr>
          <p:nvPr/>
        </p:nvPicPr>
        <p:blipFill>
          <a:blip r:embed="rId21"/>
          <a:stretch>
            <a:fillRect/>
          </a:stretch>
        </p:blipFill>
        <p:spPr>
          <a:xfrm>
            <a:off x="7534626" y="4719492"/>
            <a:ext cx="914389" cy="978610"/>
          </a:xfrm>
          <a:prstGeom prst="rect">
            <a:avLst/>
          </a:prstGeom>
        </p:spPr>
      </p:pic>
      <p:pic>
        <p:nvPicPr>
          <p:cNvPr id="67" name="Image 66">
            <a:hlinkClick r:id="rId22"/>
            <a:extLst>
              <a:ext uri="{FF2B5EF4-FFF2-40B4-BE49-F238E27FC236}">
                <a16:creationId xmlns:a16="http://schemas.microsoft.com/office/drawing/2014/main" id="{B365A824-3B10-6347-9457-AB908C0CDD0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473886" y="1823032"/>
            <a:ext cx="1053427" cy="1035496"/>
          </a:xfrm>
          <a:prstGeom prst="rect">
            <a:avLst/>
          </a:prstGeom>
        </p:spPr>
      </p:pic>
    </p:spTree>
    <p:extLst>
      <p:ext uri="{BB962C8B-B14F-4D97-AF65-F5344CB8AC3E}">
        <p14:creationId xmlns:p14="http://schemas.microsoft.com/office/powerpoint/2010/main" val="340219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permet aux élèves de construire leur chorégraphie à travers une bibliothèque de pas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référencés et présentés sous forme de courtes vidéos. </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sp>
        <p:nvSpPr>
          <p:cNvPr id="32" name="Rectangle 31">
            <a:hlinkClick r:id="" action="ppaction://noaction"/>
            <a:extLst>
              <a:ext uri="{FF2B5EF4-FFF2-40B4-BE49-F238E27FC236}">
                <a16:creationId xmlns:a16="http://schemas.microsoft.com/office/drawing/2014/main" id="{1EA6E4C6-4798-C641-AE83-93829813AA84}"/>
              </a:ext>
            </a:extLst>
          </p:cNvPr>
          <p:cNvSpPr/>
          <p:nvPr/>
        </p:nvSpPr>
        <p:spPr>
          <a:xfrm>
            <a:off x="1558202" y="3427144"/>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Apprenez les pas de base du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avec l'aide de vidéos</a:t>
            </a:r>
          </a:p>
        </p:txBody>
      </p:sp>
      <p:pic>
        <p:nvPicPr>
          <p:cNvPr id="36" name="Image 35">
            <a:hlinkClick r:id="rId7"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8"/>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44461" y="295438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STEP EPS</a:t>
            </a: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9677" y="2813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STEP EPS</a:t>
            </a:r>
          </a:p>
        </p:txBody>
      </p:sp>
      <p:pic>
        <p:nvPicPr>
          <p:cNvPr id="8" name="Image 7">
            <a:hlinkClick r:id="rId9"/>
            <a:extLst>
              <a:ext uri="{FF2B5EF4-FFF2-40B4-BE49-F238E27FC236}">
                <a16:creationId xmlns:a16="http://schemas.microsoft.com/office/drawing/2014/main" id="{995B3379-2351-C346-8173-ED3B7056B0C3}"/>
              </a:ext>
            </a:extLst>
          </p:cNvPr>
          <p:cNvPicPr>
            <a:picLocks noChangeAspect="1"/>
          </p:cNvPicPr>
          <p:nvPr/>
        </p:nvPicPr>
        <p:blipFill>
          <a:blip r:embed="rId10"/>
          <a:srcRect/>
          <a:stretch/>
        </p:blipFill>
        <p:spPr>
          <a:xfrm>
            <a:off x="325050" y="3462437"/>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hlinkClick r:id="" action="ppaction://noaction"/>
            <a:extLst>
              <a:ext uri="{FF2B5EF4-FFF2-40B4-BE49-F238E27FC236}">
                <a16:creationId xmlns:a16="http://schemas.microsoft.com/office/drawing/2014/main" id="{4E194374-25B3-EE40-AD99-0F1769E04446}"/>
              </a:ext>
            </a:extLst>
          </p:cNvPr>
          <p:cNvSpPr/>
          <p:nvPr/>
        </p:nvSpPr>
        <p:spPr>
          <a:xfrm>
            <a:off x="161891" y="466033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pas de base</a:t>
            </a:r>
          </a:p>
        </p:txBody>
      </p:sp>
      <p:pic>
        <p:nvPicPr>
          <p:cNvPr id="12" name="Image 11">
            <a:hlinkClick r:id="rId11"/>
            <a:extLst>
              <a:ext uri="{FF2B5EF4-FFF2-40B4-BE49-F238E27FC236}">
                <a16:creationId xmlns:a16="http://schemas.microsoft.com/office/drawing/2014/main" id="{3C624CA2-6E9D-0747-A6C3-3D7A1740154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47355" y="7804031"/>
            <a:ext cx="875633" cy="1590735"/>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 Application dédiée au seconde et terminal du lycée </a:t>
            </a:r>
            <a:r>
              <a:rPr lang="fr-FR" sz="1600" dirty="0" err="1">
                <a:solidFill>
                  <a:srgbClr val="2A2A2A"/>
                </a:solidFill>
                <a:latin typeface="Avenir Next" panose="020B0503020202020204" pitchFamily="34" charset="0"/>
              </a:rPr>
              <a:t>Restmeur</a:t>
            </a:r>
            <a:endParaRPr lang="fr-FR" sz="1600" dirty="0">
              <a:solidFill>
                <a:srgbClr val="2A2A2A"/>
              </a:solidFill>
              <a:latin typeface="Avenir Next" panose="020B0503020202020204" pitchFamily="34" charset="0"/>
            </a:endParaRPr>
          </a:p>
        </p:txBody>
      </p:sp>
      <p:pic>
        <p:nvPicPr>
          <p:cNvPr id="29" name="Image 28">
            <a:hlinkClick r:id="rId13"/>
            <a:extLst>
              <a:ext uri="{FF2B5EF4-FFF2-40B4-BE49-F238E27FC236}">
                <a16:creationId xmlns:a16="http://schemas.microsoft.com/office/drawing/2014/main" id="{FC804947-55F8-DB44-914E-55E5DDA9622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257662" y="8335944"/>
            <a:ext cx="1228669" cy="74189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108167" y="8512484"/>
            <a:ext cx="882282" cy="882282"/>
          </a:xfrm>
          <a:prstGeom prst="rect">
            <a:avLst/>
          </a:prstGeom>
        </p:spPr>
      </p:pic>
      <p:pic>
        <p:nvPicPr>
          <p:cNvPr id="45" name="Image 44">
            <a:hlinkClick r:id="rId16"/>
            <a:extLst>
              <a:ext uri="{FF2B5EF4-FFF2-40B4-BE49-F238E27FC236}">
                <a16:creationId xmlns:a16="http://schemas.microsoft.com/office/drawing/2014/main" id="{D1EF6B35-969F-7048-BFBB-2936866695FA}"/>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714392" y="9566538"/>
            <a:ext cx="425606" cy="751905"/>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7056" y="9613831"/>
            <a:ext cx="1077936" cy="1077936"/>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pas complexes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Il existe une multitude de chaine vidéo sur les pas, les blocs, mais souvent avec beaucoup de paroles.</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911098" y="8056526"/>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Padlet</a:t>
            </a:r>
            <a:r>
              <a:rPr lang="fr-FR" sz="1600" dirty="0">
                <a:solidFill>
                  <a:srgbClr val="2A2A2A"/>
                </a:solidFill>
                <a:latin typeface="Avenir Next" panose="020B0503020202020204" pitchFamily="34" charset="0"/>
              </a:rPr>
              <a:t> avec des pas de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sp>
        <p:nvSpPr>
          <p:cNvPr id="53" name="Rectangle 52">
            <a:hlinkClick r:id="rId7"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1" name="Image 40">
            <a:hlinkClick r:id="" action="ppaction://noaction"/>
            <a:extLst>
              <a:ext uri="{FF2B5EF4-FFF2-40B4-BE49-F238E27FC236}">
                <a16:creationId xmlns:a16="http://schemas.microsoft.com/office/drawing/2014/main" id="{EF7C551E-20EB-2C46-9B6E-D5DB7AF365DC}"/>
              </a:ext>
            </a:extLst>
          </p:cNvPr>
          <p:cNvPicPr>
            <a:picLocks noChangeAspect="1"/>
          </p:cNvPicPr>
          <p:nvPr/>
        </p:nvPicPr>
        <p:blipFill>
          <a:blip r:embed="rId20">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43" name="Image 42">
            <a:hlinkClick r:id="rId21"/>
            <a:extLst>
              <a:ext uri="{FF2B5EF4-FFF2-40B4-BE49-F238E27FC236}">
                <a16:creationId xmlns:a16="http://schemas.microsoft.com/office/drawing/2014/main" id="{62009807-1356-E24A-A341-8937EC820E98}"/>
              </a:ext>
            </a:extLst>
          </p:cNvPr>
          <p:cNvPicPr>
            <a:picLocks noChangeAspect="1"/>
          </p:cNvPicPr>
          <p:nvPr/>
        </p:nvPicPr>
        <p:blipFill>
          <a:blip r:embed="rId22"/>
          <a:srcRect/>
          <a:stretch/>
        </p:blipFill>
        <p:spPr>
          <a:xfrm>
            <a:off x="366973" y="5232194"/>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Rectangle 47">
            <a:hlinkClick r:id="" action="ppaction://noaction"/>
            <a:extLst>
              <a:ext uri="{FF2B5EF4-FFF2-40B4-BE49-F238E27FC236}">
                <a16:creationId xmlns:a16="http://schemas.microsoft.com/office/drawing/2014/main" id="{EC171E66-EF8B-D44D-9BDE-AA70D652F210}"/>
              </a:ext>
            </a:extLst>
          </p:cNvPr>
          <p:cNvSpPr/>
          <p:nvPr/>
        </p:nvSpPr>
        <p:spPr>
          <a:xfrm>
            <a:off x="203814" y="643009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sp>
        <p:nvSpPr>
          <p:cNvPr id="50" name="Rectangle 49">
            <a:hlinkClick r:id="" action="ppaction://noaction"/>
            <a:extLst>
              <a:ext uri="{FF2B5EF4-FFF2-40B4-BE49-F238E27FC236}">
                <a16:creationId xmlns:a16="http://schemas.microsoft.com/office/drawing/2014/main" id="{D7DF8D65-895E-C143-91D8-36E58C8E0360}"/>
              </a:ext>
            </a:extLst>
          </p:cNvPr>
          <p:cNvSpPr/>
          <p:nvPr/>
        </p:nvSpPr>
        <p:spPr>
          <a:xfrm>
            <a:off x="1579345" y="506555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L'application vous présente quelques pas complexes et des blocs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L'intérêt est de favoriser l'apprentissage du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aux élèves, étudiants et/ou enseignants.</a:t>
            </a:r>
          </a:p>
        </p:txBody>
      </p:sp>
      <p:pic>
        <p:nvPicPr>
          <p:cNvPr id="54" name="Image 53">
            <a:hlinkClick r:id="rId5"/>
            <a:extLst>
              <a:ext uri="{FF2B5EF4-FFF2-40B4-BE49-F238E27FC236}">
                <a16:creationId xmlns:a16="http://schemas.microsoft.com/office/drawing/2014/main" id="{45DBC89D-2928-B948-AD88-87B28E2BBC5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04943" y="1877058"/>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 name="Rectangle 54">
            <a:hlinkClick r:id="" action="ppaction://noaction"/>
            <a:extLst>
              <a:ext uri="{FF2B5EF4-FFF2-40B4-BE49-F238E27FC236}">
                <a16:creationId xmlns:a16="http://schemas.microsoft.com/office/drawing/2014/main" id="{3C20D3AC-6368-1943-B6C4-6C8E5542EFD4}"/>
              </a:ext>
            </a:extLst>
          </p:cNvPr>
          <p:cNvSpPr/>
          <p:nvPr/>
        </p:nvSpPr>
        <p:spPr>
          <a:xfrm>
            <a:off x="8549308" y="172262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permet aux élèves de construire leur chorégraphie à travers une bibliothèque de pas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référencés et présentés sous forme de courtes vidéos. </a:t>
            </a:r>
          </a:p>
        </p:txBody>
      </p:sp>
    </p:spTree>
    <p:extLst>
      <p:ext uri="{BB962C8B-B14F-4D97-AF65-F5344CB8AC3E}">
        <p14:creationId xmlns:p14="http://schemas.microsoft.com/office/powerpoint/2010/main" val="3345876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52427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Choisir son mobile d’entrainement, suivre l’évolution de sa FC, choisir ses paramètres d’exercices,  construire ses blocs, analyser sa séance</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555899" y="2243992"/>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Une expérimentation des paramètres guidée par le prof. Un ressenti exprimé graduellement. Une analyse de la FC accompagnée par un pair. Une analyse personnelle de la FC en direct</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11259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niveaux 1 et 2 : diaporama de vidéos de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a:p>
            <a:r>
              <a:rPr lang="fr-FR" sz="1600" dirty="0">
                <a:solidFill>
                  <a:srgbClr val="2A2A2A"/>
                </a:solidFill>
                <a:latin typeface="Avenir Next" panose="020B0503020202020204" pitchFamily="34" charset="0"/>
              </a:rPr>
              <a:t>L’application, disponible en version Power Point (pour PC ou Mac) ou </a:t>
            </a:r>
            <a:r>
              <a:rPr lang="fr-FR" sz="1600" dirty="0" err="1">
                <a:solidFill>
                  <a:srgbClr val="2A2A2A"/>
                </a:solidFill>
                <a:latin typeface="Avenir Next" panose="020B0503020202020204" pitchFamily="34" charset="0"/>
              </a:rPr>
              <a:t>Keynote</a:t>
            </a:r>
            <a:r>
              <a:rPr lang="fr-FR" sz="1600" dirty="0">
                <a:solidFill>
                  <a:srgbClr val="2A2A2A"/>
                </a:solidFill>
                <a:latin typeface="Avenir Next" panose="020B0503020202020204" pitchFamily="34" charset="0"/>
              </a:rPr>
              <a:t> (pour iOS et Mac) propose diverses vidéos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à travers 4 catégories (échauffement, pas simples, pas alternés, traversés).</a:t>
            </a:r>
          </a:p>
          <a:p>
            <a:r>
              <a:rPr lang="fr-FR" sz="1600" dirty="0">
                <a:solidFill>
                  <a:srgbClr val="2A2A2A"/>
                </a:solidFill>
                <a:latin typeface="Avenir Next" panose="020B0503020202020204" pitchFamily="34" charset="0"/>
              </a:rPr>
              <a:t>Chaque pas est filmé sous 3 angles différents.</a:t>
            </a:r>
          </a:p>
          <a:p>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114614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 diaporama de Chorégraphies, niveaux 1 à 4</a:t>
            </a:r>
          </a:p>
          <a:p>
            <a:r>
              <a:rPr lang="fr-FR" sz="1600" dirty="0">
                <a:solidFill>
                  <a:srgbClr val="2A2A2A"/>
                </a:solidFill>
                <a:latin typeface="Avenir Next" panose="020B0503020202020204" pitchFamily="34" charset="0"/>
              </a:rPr>
              <a:t>Diaporama interactif visant à présenter des chorégraphies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au regard des attentes des programmes. Pour chaque niveau les chorégraphies sont présentées sans les bras puis avec les bras à une allure dite « réduite » puis une dernière version existe à allure normale</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5569" y="2207946"/>
            <a:ext cx="782269" cy="925416"/>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Carnet de CC</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a:srcRect/>
          <a:stretch/>
        </p:blipFill>
        <p:spPr>
          <a:xfrm>
            <a:off x="240126" y="7405311"/>
            <a:ext cx="1302236"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5117"/>
            <a:ext cx="992555" cy="746311"/>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8" name="Image 47">
            <a:hlinkClick r:id="" action="ppaction://noaction"/>
            <a:extLst>
              <a:ext uri="{FF2B5EF4-FFF2-40B4-BE49-F238E27FC236}">
                <a16:creationId xmlns:a16="http://schemas.microsoft.com/office/drawing/2014/main" id="{5BAF35AB-03B5-DE42-B901-6694F87261F4}"/>
              </a:ext>
            </a:extLst>
          </p:cNvPr>
          <p:cNvPicPr>
            <a:picLocks noChangeAspect="1"/>
          </p:cNvPicPr>
          <p:nvPr/>
        </p:nvPicPr>
        <p:blipFill>
          <a:blip r:embed="rId15">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15" name="Image 14">
            <a:hlinkClick r:id="rId16"/>
            <a:extLst>
              <a:ext uri="{FF2B5EF4-FFF2-40B4-BE49-F238E27FC236}">
                <a16:creationId xmlns:a16="http://schemas.microsoft.com/office/drawing/2014/main" id="{C83F5D5C-B7EC-7F4C-B918-120ABD4A0DF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1220" y="2280494"/>
            <a:ext cx="998361" cy="1094357"/>
          </a:xfrm>
          <a:prstGeom prst="rect">
            <a:avLst/>
          </a:prstGeom>
        </p:spPr>
      </p:pic>
    </p:spTree>
    <p:extLst>
      <p:ext uri="{BB962C8B-B14F-4D97-AF65-F5344CB8AC3E}">
        <p14:creationId xmlns:p14="http://schemas.microsoft.com/office/powerpoint/2010/main" val="516995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Evaluations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C45EBCA-3EAA-8F45-B5F1-23F227E78B1E}"/>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DD574C9F-A717-D24F-AFD8-654519A52D2F}"/>
              </a:ext>
            </a:extLst>
          </p:cNvPr>
          <p:cNvPicPr>
            <a:picLocks noChangeAspect="1"/>
          </p:cNvPicPr>
          <p:nvPr/>
        </p:nvPicPr>
        <p:blipFill>
          <a:blip r:embed="rId4"/>
          <a:srcRect/>
          <a:stretch/>
        </p:blipFill>
        <p:spPr>
          <a:xfrm>
            <a:off x="329286" y="238560"/>
            <a:ext cx="615891" cy="561146"/>
          </a:xfrm>
          <a:prstGeom prst="rect">
            <a:avLst/>
          </a:prstGeom>
        </p:spPr>
      </p:pic>
      <p:sp>
        <p:nvSpPr>
          <p:cNvPr id="11" name="Rectangle 10">
            <a:hlinkClick r:id="rId5" action="ppaction://hlinksldjump"/>
            <a:extLst>
              <a:ext uri="{FF2B5EF4-FFF2-40B4-BE49-F238E27FC236}">
                <a16:creationId xmlns:a16="http://schemas.microsoft.com/office/drawing/2014/main" id="{0A64E067-54AE-434B-911D-A21A6603A3DB}"/>
              </a:ext>
            </a:extLst>
          </p:cNvPr>
          <p:cNvSpPr/>
          <p:nvPr/>
        </p:nvSpPr>
        <p:spPr>
          <a:xfrm>
            <a:off x="1274463" y="18686"/>
            <a:ext cx="1194557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Évaluations des actions proposées</a:t>
            </a:r>
          </a:p>
        </p:txBody>
      </p:sp>
      <p:sp>
        <p:nvSpPr>
          <p:cNvPr id="15" name="Triangle 14">
            <a:extLst>
              <a:ext uri="{FF2B5EF4-FFF2-40B4-BE49-F238E27FC236}">
                <a16:creationId xmlns:a16="http://schemas.microsoft.com/office/drawing/2014/main" id="{93CEB099-9AD1-454A-A4B8-E5D53F4D250F}"/>
              </a:ext>
            </a:extLst>
          </p:cNvPr>
          <p:cNvSpPr/>
          <p:nvPr/>
        </p:nvSpPr>
        <p:spPr>
          <a:xfrm rot="10800000">
            <a:off x="6738816" y="1066800"/>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hlinkClick r:id="" action="ppaction://noaction"/>
            <a:extLst>
              <a:ext uri="{FF2B5EF4-FFF2-40B4-BE49-F238E27FC236}">
                <a16:creationId xmlns:a16="http://schemas.microsoft.com/office/drawing/2014/main" id="{A663E859-04DA-2F4F-B182-D88DEEEE0043}"/>
              </a:ext>
            </a:extLst>
          </p:cNvPr>
          <p:cNvSpPr/>
          <p:nvPr/>
        </p:nvSpPr>
        <p:spPr>
          <a:xfrm>
            <a:off x="746510" y="2073463"/>
            <a:ext cx="2880000" cy="28800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Nombre de formations incluant du numérique</a:t>
            </a:r>
            <a:endParaRPr lang="fr-FR" sz="2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2558E50B-209E-6F47-8759-EFFD34153B8C}"/>
              </a:ext>
            </a:extLst>
          </p:cNvPr>
          <p:cNvSpPr/>
          <p:nvPr/>
        </p:nvSpPr>
        <p:spPr>
          <a:xfrm>
            <a:off x="4047693" y="2073463"/>
            <a:ext cx="2880000" cy="28800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Nombre de compte-rendu de formation diffusés</a:t>
            </a:r>
          </a:p>
        </p:txBody>
      </p:sp>
      <p:sp>
        <p:nvSpPr>
          <p:cNvPr id="26" name="Rectangle 25">
            <a:hlinkClick r:id="" action="ppaction://noaction"/>
            <a:extLst>
              <a:ext uri="{FF2B5EF4-FFF2-40B4-BE49-F238E27FC236}">
                <a16:creationId xmlns:a16="http://schemas.microsoft.com/office/drawing/2014/main" id="{7F8C48F0-F326-434B-9F6F-269930E61E79}"/>
              </a:ext>
            </a:extLst>
          </p:cNvPr>
          <p:cNvSpPr/>
          <p:nvPr/>
        </p:nvSpPr>
        <p:spPr>
          <a:xfrm>
            <a:off x="7348876" y="2073463"/>
            <a:ext cx="2880000" cy="28800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Nombre de partage de bonnes pratiques usant du numérique et autres</a:t>
            </a:r>
          </a:p>
        </p:txBody>
      </p:sp>
      <p:sp>
        <p:nvSpPr>
          <p:cNvPr id="27" name="Rectangle 26">
            <a:hlinkClick r:id="" action="ppaction://noaction"/>
            <a:extLst>
              <a:ext uri="{FF2B5EF4-FFF2-40B4-BE49-F238E27FC236}">
                <a16:creationId xmlns:a16="http://schemas.microsoft.com/office/drawing/2014/main" id="{3BE85BC0-900E-8040-81BF-8575742C724F}"/>
              </a:ext>
            </a:extLst>
          </p:cNvPr>
          <p:cNvSpPr/>
          <p:nvPr/>
        </p:nvSpPr>
        <p:spPr>
          <a:xfrm>
            <a:off x="10650059" y="2073463"/>
            <a:ext cx="2880000" cy="28800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A2A2A"/>
                </a:solidFill>
                <a:latin typeface="Avenir Next" panose="020B0503020202020204" pitchFamily="34" charset="0"/>
              </a:rPr>
              <a:t>Nombre de vues des articles du site EPS</a:t>
            </a:r>
            <a:endParaRPr lang="fr-FR" sz="2600" dirty="0">
              <a:solidFill>
                <a:srgbClr val="2A2A2A"/>
              </a:solidFill>
              <a:latin typeface="Avenir Next" panose="020B0503020202020204" pitchFamily="34" charset="0"/>
            </a:endParaRPr>
          </a:p>
        </p:txBody>
      </p:sp>
      <p:sp>
        <p:nvSpPr>
          <p:cNvPr id="12" name="ZoneTexte 11">
            <a:extLst>
              <a:ext uri="{FF2B5EF4-FFF2-40B4-BE49-F238E27FC236}">
                <a16:creationId xmlns:a16="http://schemas.microsoft.com/office/drawing/2014/main" id="{0B16EC65-CE91-2442-848C-91BA1765458A}"/>
              </a:ext>
            </a:extLst>
          </p:cNvPr>
          <p:cNvSpPr txBox="1"/>
          <p:nvPr/>
        </p:nvSpPr>
        <p:spPr>
          <a:xfrm>
            <a:off x="3001392" y="6819258"/>
            <a:ext cx="8397427" cy="1446550"/>
          </a:xfrm>
          <a:prstGeom prst="rect">
            <a:avLst/>
          </a:prstGeom>
          <a:noFill/>
        </p:spPr>
        <p:txBody>
          <a:bodyPr wrap="none" rtlCol="0">
            <a:spAutoFit/>
          </a:bodyPr>
          <a:lstStyle/>
          <a:p>
            <a:pPr algn="ctr"/>
            <a:r>
              <a:rPr lang="fr-FR" sz="4400" dirty="0">
                <a:solidFill>
                  <a:srgbClr val="2A2A2A"/>
                </a:solidFill>
                <a:latin typeface="Avenir Next" panose="020B0503020202020204" pitchFamily="34" charset="0"/>
              </a:rPr>
              <a:t>Proposition d’autres indicateurs </a:t>
            </a:r>
          </a:p>
          <a:p>
            <a:pPr algn="ctr"/>
            <a:r>
              <a:rPr lang="fr-FR" sz="4400" dirty="0">
                <a:solidFill>
                  <a:srgbClr val="2A2A2A"/>
                </a:solidFill>
                <a:latin typeface="Avenir Next" panose="020B0503020202020204" pitchFamily="34" charset="0"/>
              </a:rPr>
              <a:t>par les membres de la CPA ?</a:t>
            </a:r>
          </a:p>
        </p:txBody>
      </p:sp>
    </p:spTree>
    <p:extLst>
      <p:ext uri="{BB962C8B-B14F-4D97-AF65-F5344CB8AC3E}">
        <p14:creationId xmlns:p14="http://schemas.microsoft.com/office/powerpoint/2010/main" val="1033336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ACCUEIL</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hlinkClick r:id="rId5" action="ppaction://hlinksldjump"/>
            <a:extLst>
              <a:ext uri="{FF2B5EF4-FFF2-40B4-BE49-F238E27FC236}">
                <a16:creationId xmlns:a16="http://schemas.microsoft.com/office/drawing/2014/main" id="{3084131B-F939-8844-98DE-F89C77D58068}"/>
              </a:ext>
            </a:extLst>
          </p:cNvPr>
          <p:cNvSpPr/>
          <p:nvPr/>
        </p:nvSpPr>
        <p:spPr>
          <a:xfrm>
            <a:off x="1512621" y="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9D2B25"/>
                </a:solidFill>
                <a:latin typeface="Avenir Next" panose="020B0503020202020204" pitchFamily="34" charset="0"/>
              </a:rPr>
              <a:t>Diagnostics</a:t>
            </a:r>
          </a:p>
        </p:txBody>
      </p:sp>
      <p:sp>
        <p:nvSpPr>
          <p:cNvPr id="10" name="Rectangle 9">
            <a:hlinkClick r:id="rId6" action="ppaction://hlinksldjump"/>
            <a:extLst>
              <a:ext uri="{FF2B5EF4-FFF2-40B4-BE49-F238E27FC236}">
                <a16:creationId xmlns:a16="http://schemas.microsoft.com/office/drawing/2014/main" id="{798194A0-39B2-174D-8867-02A4E53E2379}"/>
              </a:ext>
            </a:extLst>
          </p:cNvPr>
          <p:cNvSpPr/>
          <p:nvPr/>
        </p:nvSpPr>
        <p:spPr>
          <a:xfrm>
            <a:off x="4042611" y="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FFEA90"/>
                </a:solidFill>
                <a:latin typeface="Avenir Next" panose="020B0503020202020204" pitchFamily="34" charset="0"/>
              </a:rPr>
              <a:t>Objectifs</a:t>
            </a:r>
          </a:p>
        </p:txBody>
      </p:sp>
      <p:sp>
        <p:nvSpPr>
          <p:cNvPr id="11" name="Rectangle 10">
            <a:hlinkClick r:id="rId6" action="ppaction://hlinksldjump"/>
            <a:extLst>
              <a:ext uri="{FF2B5EF4-FFF2-40B4-BE49-F238E27FC236}">
                <a16:creationId xmlns:a16="http://schemas.microsoft.com/office/drawing/2014/main" id="{D2027B69-0CE7-7542-9D2D-9C3BF7578A40}"/>
              </a:ext>
            </a:extLst>
          </p:cNvPr>
          <p:cNvSpPr/>
          <p:nvPr/>
        </p:nvSpPr>
        <p:spPr>
          <a:xfrm>
            <a:off x="6530113" y="276631"/>
            <a:ext cx="2518178" cy="486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B6E4C9"/>
                </a:solidFill>
                <a:latin typeface="Avenir Next" panose="020B0503020202020204" pitchFamily="34" charset="0"/>
              </a:rPr>
              <a:t>Actions</a:t>
            </a:r>
          </a:p>
        </p:txBody>
      </p:sp>
      <p:sp>
        <p:nvSpPr>
          <p:cNvPr id="12" name="Rectangle 11">
            <a:hlinkClick r:id="rId7" action="ppaction://hlinksldjump"/>
            <a:extLst>
              <a:ext uri="{FF2B5EF4-FFF2-40B4-BE49-F238E27FC236}">
                <a16:creationId xmlns:a16="http://schemas.microsoft.com/office/drawing/2014/main" id="{70F1C75E-9DFE-E641-A35B-989AE9C052E8}"/>
              </a:ext>
            </a:extLst>
          </p:cNvPr>
          <p:cNvSpPr/>
          <p:nvPr/>
        </p:nvSpPr>
        <p:spPr>
          <a:xfrm>
            <a:off x="11619152" y="45720"/>
            <a:ext cx="251817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CFC8D8"/>
                </a:solidFill>
                <a:latin typeface="Avenir Next" panose="020B0503020202020204" pitchFamily="34" charset="0"/>
              </a:rPr>
              <a:t>Évaluations</a:t>
            </a:r>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3308986" y="1374422"/>
            <a:ext cx="8048935" cy="830997"/>
          </a:xfrm>
          <a:prstGeom prst="rect">
            <a:avLst/>
          </a:prstGeom>
          <a:noFill/>
        </p:spPr>
        <p:txBody>
          <a:bodyPr wrap="none" rtlCol="0">
            <a:spAutoFit/>
          </a:bodyPr>
          <a:lstStyle/>
          <a:p>
            <a:r>
              <a:rPr lang="fr-FR" sz="4800" b="1" dirty="0">
                <a:solidFill>
                  <a:srgbClr val="2A2A2A"/>
                </a:solidFill>
                <a:latin typeface="Avenir Next" panose="020B0503020202020204" pitchFamily="34" charset="0"/>
              </a:rPr>
              <a:t>FORMATION NUMERIQUE</a:t>
            </a:r>
          </a:p>
        </p:txBody>
      </p:sp>
      <p:sp>
        <p:nvSpPr>
          <p:cNvPr id="23" name="ZoneTexte 22">
            <a:hlinkClick r:id="" action="ppaction://noaction"/>
            <a:extLst>
              <a:ext uri="{FF2B5EF4-FFF2-40B4-BE49-F238E27FC236}">
                <a16:creationId xmlns:a16="http://schemas.microsoft.com/office/drawing/2014/main" id="{D52C05AB-D644-5245-BC7C-9D32FB58C65D}"/>
              </a:ext>
            </a:extLst>
          </p:cNvPr>
          <p:cNvSpPr txBox="1"/>
          <p:nvPr/>
        </p:nvSpPr>
        <p:spPr>
          <a:xfrm>
            <a:off x="6287333" y="2180665"/>
            <a:ext cx="2092239" cy="461665"/>
          </a:xfrm>
          <a:prstGeom prst="rect">
            <a:avLst/>
          </a:prstGeom>
          <a:noFill/>
        </p:spPr>
        <p:txBody>
          <a:bodyPr wrap="none" rtlCol="0">
            <a:spAutoFit/>
          </a:bodyPr>
          <a:lstStyle/>
          <a:p>
            <a:r>
              <a:rPr lang="fr-FR" sz="2400" b="1" dirty="0">
                <a:solidFill>
                  <a:srgbClr val="2A2A2A"/>
                </a:solidFill>
                <a:latin typeface="Avenir Next" panose="020B0503020202020204" pitchFamily="34" charset="0"/>
              </a:rPr>
              <a:t>22 juin 2021</a:t>
            </a:r>
          </a:p>
        </p:txBody>
      </p:sp>
      <p:grpSp>
        <p:nvGrpSpPr>
          <p:cNvPr id="24" name="Groupe 23">
            <a:extLst>
              <a:ext uri="{FF2B5EF4-FFF2-40B4-BE49-F238E27FC236}">
                <a16:creationId xmlns:a16="http://schemas.microsoft.com/office/drawing/2014/main" id="{64C1F476-CCA9-0846-9337-02AF263D823D}"/>
              </a:ext>
            </a:extLst>
          </p:cNvPr>
          <p:cNvGrpSpPr/>
          <p:nvPr/>
        </p:nvGrpSpPr>
        <p:grpSpPr>
          <a:xfrm>
            <a:off x="0" y="8833389"/>
            <a:ext cx="14400214" cy="2146693"/>
            <a:chOff x="0" y="211"/>
            <a:chExt cx="7698740" cy="1022660"/>
          </a:xfrm>
        </p:grpSpPr>
        <p:sp>
          <p:nvSpPr>
            <p:cNvPr id="25" name="Rectangle 24">
              <a:extLst>
                <a:ext uri="{FF2B5EF4-FFF2-40B4-BE49-F238E27FC236}">
                  <a16:creationId xmlns:a16="http://schemas.microsoft.com/office/drawing/2014/main" id="{D22E2B92-CE4D-E64E-A369-1DC05F5B3B03}"/>
                </a:ext>
              </a:extLst>
            </p:cNvPr>
            <p:cNvSpPr/>
            <p:nvPr/>
          </p:nvSpPr>
          <p:spPr>
            <a:xfrm>
              <a:off x="0" y="266409"/>
              <a:ext cx="7698740" cy="685373"/>
            </a:xfrm>
            <a:prstGeom prst="rect">
              <a:avLst/>
            </a:prstGeom>
            <a:solidFill>
              <a:srgbClr val="57575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Zone de texte 98">
              <a:extLst>
                <a:ext uri="{FF2B5EF4-FFF2-40B4-BE49-F238E27FC236}">
                  <a16:creationId xmlns:a16="http://schemas.microsoft.com/office/drawing/2014/main" id="{3D2A044F-FC0E-A046-A231-FF162342523B}"/>
                </a:ext>
              </a:extLst>
            </p:cNvPr>
            <p:cNvSpPr txBox="1"/>
            <p:nvPr/>
          </p:nvSpPr>
          <p:spPr>
            <a:xfrm>
              <a:off x="959504" y="211"/>
              <a:ext cx="5816009" cy="1022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3600" spc="100" dirty="0">
                  <a:solidFill>
                    <a:srgbClr val="000000"/>
                  </a:solidFill>
                  <a:effectLst/>
                  <a:latin typeface="Avenir Next" panose="020B0503020202020204" pitchFamily="34" charset="0"/>
                  <a:ea typeface="Times New Roman" panose="02020603050405020304" pitchFamily="18" charset="0"/>
                  <a:cs typeface="Times New Roman (Corps CS)"/>
                </a:rPr>
                <a:t>Groupe Numérique EPS – Académie de Lyon</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050" u="none" strike="noStrike" spc="100" dirty="0">
                  <a:solidFill>
                    <a:srgbClr val="575757"/>
                  </a:solidFill>
                  <a:effectLst/>
                  <a:latin typeface="Avenir Next" panose="020B0503020202020204" pitchFamily="34" charset="0"/>
                  <a:ea typeface="Times New Roman" panose="02020603050405020304" pitchFamily="18" charset="0"/>
                  <a:cs typeface="Times New Roman (Corps CS)"/>
                </a:rPr>
                <a:t> </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Philippe BOUZONNET – </a:t>
              </a: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Gérald</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BACHELET - Yannick BUSTOS</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Mickaël</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DA COSTA – Pierre DRIVOT – </a:t>
              </a: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Ludovic</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GUYARD</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IA-IPR : Marc ESTEVENY</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Image 15">
            <a:extLst>
              <a:ext uri="{FF2B5EF4-FFF2-40B4-BE49-F238E27FC236}">
                <a16:creationId xmlns:a16="http://schemas.microsoft.com/office/drawing/2014/main" id="{66DAE695-2BF6-2D4F-B906-78F7D8EE42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745" y="9393490"/>
            <a:ext cx="2136870" cy="1438685"/>
          </a:xfrm>
          <a:prstGeom prst="rect">
            <a:avLst/>
          </a:prstGeom>
        </p:spPr>
      </p:pic>
      <p:pic>
        <p:nvPicPr>
          <p:cNvPr id="27" name="Image 26">
            <a:extLst>
              <a:ext uri="{FF2B5EF4-FFF2-40B4-BE49-F238E27FC236}">
                <a16:creationId xmlns:a16="http://schemas.microsoft.com/office/drawing/2014/main" id="{1BBC44D0-7FFF-7744-8701-2B0B2CC95ECA}"/>
              </a:ext>
            </a:extLst>
          </p:cNvPr>
          <p:cNvPicPr/>
          <p:nvPr/>
        </p:nvPicPr>
        <p:blipFill>
          <a:blip r:embed="rId9" cstate="screen">
            <a:extLst>
              <a:ext uri="{28A0092B-C50C-407E-A947-70E740481C1C}">
                <a14:useLocalDpi xmlns:a14="http://schemas.microsoft.com/office/drawing/2010/main"/>
              </a:ext>
            </a:extLst>
          </a:blip>
          <a:stretch>
            <a:fillRect/>
          </a:stretch>
        </p:blipFill>
        <p:spPr>
          <a:xfrm>
            <a:off x="12878241" y="9526503"/>
            <a:ext cx="1172818" cy="1170022"/>
          </a:xfrm>
          <a:prstGeom prst="rect">
            <a:avLst/>
          </a:prstGeom>
        </p:spPr>
      </p:pic>
      <p:pic>
        <p:nvPicPr>
          <p:cNvPr id="29" name="Image 28">
            <a:extLst>
              <a:ext uri="{FF2B5EF4-FFF2-40B4-BE49-F238E27FC236}">
                <a16:creationId xmlns:a16="http://schemas.microsoft.com/office/drawing/2014/main" id="{9F821D91-D19F-AD42-BC68-35B1017977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86600" y="2652777"/>
            <a:ext cx="8227012" cy="6031387"/>
          </a:xfrm>
          <a:prstGeom prst="rect">
            <a:avLst/>
          </a:prstGeom>
        </p:spPr>
      </p:pic>
      <p:sp>
        <p:nvSpPr>
          <p:cNvPr id="28" name="Rectangle 27">
            <a:hlinkClick r:id="rId11" action="ppaction://hlinksldjump"/>
            <a:extLst>
              <a:ext uri="{FF2B5EF4-FFF2-40B4-BE49-F238E27FC236}">
                <a16:creationId xmlns:a16="http://schemas.microsoft.com/office/drawing/2014/main" id="{C2CB67C5-5B07-3F4E-94D9-4C3D16472BF3}"/>
              </a:ext>
            </a:extLst>
          </p:cNvPr>
          <p:cNvSpPr/>
          <p:nvPr/>
        </p:nvSpPr>
        <p:spPr>
          <a:xfrm>
            <a:off x="8837431" y="9660"/>
            <a:ext cx="2520000" cy="1080000"/>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B6E4C9"/>
                </a:solidFill>
                <a:effectLst/>
                <a:uLnTx/>
                <a:uFillTx/>
                <a:latin typeface="Avenir Next" panose="020B0503020202020204" pitchFamily="34" charset="0"/>
                <a:ea typeface="Calibri" panose="020F0502020204030204" pitchFamily="34" charset="0"/>
                <a:cs typeface="Arial" panose="020B0604020202020204" pitchFamily="34" charset="0"/>
              </a:rPr>
              <a:t>Les fiches APSA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B6E4C9"/>
                </a:solidFill>
                <a:effectLst/>
                <a:uLnTx/>
                <a:uFillTx/>
                <a:latin typeface="Avenir Next" panose="020B0503020202020204" pitchFamily="34" charset="0"/>
                <a:ea typeface="Calibri" panose="020F0502020204030204" pitchFamily="34" charset="0"/>
                <a:cs typeface="Arial" panose="020B0604020202020204" pitchFamily="34" charset="0"/>
              </a:rPr>
              <a:t>&amp; numérique</a:t>
            </a:r>
            <a:endParaRPr kumimoji="0" lang="fr-FR" sz="2000" i="0" u="none" strike="noStrike" kern="0" cap="none" spc="0" normalizeH="0" baseline="0" noProof="0" dirty="0">
              <a:ln>
                <a:noFill/>
              </a:ln>
              <a:solidFill>
                <a:srgbClr val="B6E4C9"/>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30" name="ZoneTexte 29">
            <a:extLst>
              <a:ext uri="{FF2B5EF4-FFF2-40B4-BE49-F238E27FC236}">
                <a16:creationId xmlns:a16="http://schemas.microsoft.com/office/drawing/2014/main" id="{DBFAE4F4-2CF7-B946-B848-076B5C7ED749}"/>
              </a:ext>
            </a:extLst>
          </p:cNvPr>
          <p:cNvSpPr txBox="1"/>
          <p:nvPr/>
        </p:nvSpPr>
        <p:spPr>
          <a:xfrm>
            <a:off x="3762667" y="4614752"/>
            <a:ext cx="6942734" cy="1754326"/>
          </a:xfrm>
          <a:prstGeom prst="rect">
            <a:avLst/>
          </a:prstGeom>
          <a:noFill/>
        </p:spPr>
        <p:txBody>
          <a:bodyPr wrap="none" rtlCol="0">
            <a:spAutoFit/>
          </a:bodyPr>
          <a:lstStyle/>
          <a:p>
            <a:pPr algn="ctr"/>
            <a:r>
              <a:rPr lang="fr-FR" sz="5400" b="1" dirty="0">
                <a:solidFill>
                  <a:srgbClr val="2A2A2A"/>
                </a:solidFill>
                <a:latin typeface="Avenir Next" panose="020B0503020202020204" pitchFamily="34" charset="0"/>
              </a:rPr>
              <a:t>MERCI </a:t>
            </a:r>
          </a:p>
          <a:p>
            <a:pPr algn="ctr"/>
            <a:r>
              <a:rPr lang="fr-FR" sz="5400" b="1" dirty="0">
                <a:solidFill>
                  <a:srgbClr val="2A2A2A"/>
                </a:solidFill>
                <a:latin typeface="Avenir Next" panose="020B0503020202020204" pitchFamily="34" charset="0"/>
              </a:rPr>
              <a:t>pour votre attention</a:t>
            </a:r>
          </a:p>
        </p:txBody>
      </p:sp>
    </p:spTree>
    <p:extLst>
      <p:ext uri="{BB962C8B-B14F-4D97-AF65-F5344CB8AC3E}">
        <p14:creationId xmlns:p14="http://schemas.microsoft.com/office/powerpoint/2010/main" val="6159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Objectifs et actions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E8A48E3-B9BD-7348-B954-59B4EBC30154}"/>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E075AB21-CF11-9749-A397-61374578E58B}"/>
              </a:ext>
            </a:extLst>
          </p:cNvPr>
          <p:cNvPicPr>
            <a:picLocks noChangeAspect="1"/>
          </p:cNvPicPr>
          <p:nvPr/>
        </p:nvPicPr>
        <p:blipFill>
          <a:blip r:embed="rId4"/>
          <a:srcRect/>
          <a:stretch/>
        </p:blipFill>
        <p:spPr>
          <a:xfrm>
            <a:off x="329286" y="238560"/>
            <a:ext cx="615891" cy="561146"/>
          </a:xfrm>
          <a:prstGeom prst="rect">
            <a:avLst/>
          </a:prstGeom>
        </p:spPr>
      </p:pic>
      <p:sp>
        <p:nvSpPr>
          <p:cNvPr id="9" name="Rectangle 8">
            <a:hlinkClick r:id="rId5" action="ppaction://hlinksldjump"/>
            <a:extLst>
              <a:ext uri="{FF2B5EF4-FFF2-40B4-BE49-F238E27FC236}">
                <a16:creationId xmlns:a16="http://schemas.microsoft.com/office/drawing/2014/main" id="{C83DA14F-C4CF-7441-B463-D3C201D2D5DC}"/>
              </a:ext>
            </a:extLst>
          </p:cNvPr>
          <p:cNvSpPr/>
          <p:nvPr/>
        </p:nvSpPr>
        <p:spPr>
          <a:xfrm>
            <a:off x="1331620" y="0"/>
            <a:ext cx="1240425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Objectifs et actions possibles du groupe numérique EPS</a:t>
            </a:r>
          </a:p>
        </p:txBody>
      </p:sp>
      <p:sp>
        <p:nvSpPr>
          <p:cNvPr id="15" name="Triangle 14">
            <a:extLst>
              <a:ext uri="{FF2B5EF4-FFF2-40B4-BE49-F238E27FC236}">
                <a16:creationId xmlns:a16="http://schemas.microsoft.com/office/drawing/2014/main" id="{81676B70-B11C-704F-91E3-A9A75783E942}"/>
              </a:ext>
            </a:extLst>
          </p:cNvPr>
          <p:cNvSpPr/>
          <p:nvPr/>
        </p:nvSpPr>
        <p:spPr>
          <a:xfrm rot="10800000">
            <a:off x="6927693" y="1064767"/>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hlinkClick r:id="" action="ppaction://noaction"/>
            <a:extLst>
              <a:ext uri="{FF2B5EF4-FFF2-40B4-BE49-F238E27FC236}">
                <a16:creationId xmlns:a16="http://schemas.microsoft.com/office/drawing/2014/main" id="{6740D315-C75D-2B4C-9EF5-49AF2CD05C6F}"/>
              </a:ext>
            </a:extLst>
          </p:cNvPr>
          <p:cNvSpPr/>
          <p:nvPr/>
        </p:nvSpPr>
        <p:spPr>
          <a:xfrm>
            <a:off x="726870" y="1852476"/>
            <a:ext cx="2880000" cy="28800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Proposer des formations au PAF (volet numérique et volet EPS)</a:t>
            </a:r>
          </a:p>
        </p:txBody>
      </p:sp>
      <p:sp>
        <p:nvSpPr>
          <p:cNvPr id="18" name="Rectangle 17">
            <a:hlinkClick r:id="" action="ppaction://noaction"/>
            <a:extLst>
              <a:ext uri="{FF2B5EF4-FFF2-40B4-BE49-F238E27FC236}">
                <a16:creationId xmlns:a16="http://schemas.microsoft.com/office/drawing/2014/main" id="{AFB273ED-D567-EC4F-A6F6-58AF2E457CCB}"/>
              </a:ext>
            </a:extLst>
          </p:cNvPr>
          <p:cNvSpPr/>
          <p:nvPr/>
        </p:nvSpPr>
        <p:spPr>
          <a:xfrm>
            <a:off x="4028053" y="1852476"/>
            <a:ext cx="2880000" cy="28800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Un volet numérique dans chaque formation</a:t>
            </a:r>
          </a:p>
        </p:txBody>
      </p:sp>
      <p:sp>
        <p:nvSpPr>
          <p:cNvPr id="19" name="Rectangle 18">
            <a:hlinkClick r:id="" action="ppaction://noaction"/>
            <a:extLst>
              <a:ext uri="{FF2B5EF4-FFF2-40B4-BE49-F238E27FC236}">
                <a16:creationId xmlns:a16="http://schemas.microsoft.com/office/drawing/2014/main" id="{18CBA5A0-A193-4748-A137-5A62C75BB42D}"/>
              </a:ext>
            </a:extLst>
          </p:cNvPr>
          <p:cNvSpPr/>
          <p:nvPr/>
        </p:nvSpPr>
        <p:spPr>
          <a:xfrm>
            <a:off x="7329236" y="1852476"/>
            <a:ext cx="2880000" cy="28800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Partager les </a:t>
            </a:r>
            <a:r>
              <a:rPr lang="fr-FR" sz="2600" dirty="0" err="1">
                <a:solidFill>
                  <a:srgbClr val="2A2A2A"/>
                </a:solidFill>
                <a:latin typeface="Avenir Next" panose="020B0503020202020204" pitchFamily="34" charset="0"/>
              </a:rPr>
              <a:t>comptes-rendus</a:t>
            </a:r>
            <a:r>
              <a:rPr lang="fr-FR" sz="2600" dirty="0">
                <a:solidFill>
                  <a:srgbClr val="2A2A2A"/>
                </a:solidFill>
                <a:latin typeface="Avenir Next" panose="020B0503020202020204" pitchFamily="34" charset="0"/>
              </a:rPr>
              <a:t> des stages de formation</a:t>
            </a:r>
          </a:p>
        </p:txBody>
      </p:sp>
      <p:sp>
        <p:nvSpPr>
          <p:cNvPr id="20" name="Rectangle 19">
            <a:hlinkClick r:id="" action="ppaction://noaction"/>
            <a:extLst>
              <a:ext uri="{FF2B5EF4-FFF2-40B4-BE49-F238E27FC236}">
                <a16:creationId xmlns:a16="http://schemas.microsoft.com/office/drawing/2014/main" id="{5AAD89EC-6D83-3940-A643-0BA7D6F78275}"/>
              </a:ext>
            </a:extLst>
          </p:cNvPr>
          <p:cNvSpPr/>
          <p:nvPr/>
        </p:nvSpPr>
        <p:spPr>
          <a:xfrm>
            <a:off x="10630419" y="1852476"/>
            <a:ext cx="2880000" cy="28800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Impulser et recenser les bonnes pratiques faisant usage du numérique éducatif</a:t>
            </a:r>
          </a:p>
        </p:txBody>
      </p:sp>
      <p:sp>
        <p:nvSpPr>
          <p:cNvPr id="22" name="Rectangle 21">
            <a:hlinkClick r:id="" action="ppaction://noaction"/>
            <a:extLst>
              <a:ext uri="{FF2B5EF4-FFF2-40B4-BE49-F238E27FC236}">
                <a16:creationId xmlns:a16="http://schemas.microsoft.com/office/drawing/2014/main" id="{646C9794-B3CF-024E-B984-9F90FB4A0F52}"/>
              </a:ext>
            </a:extLst>
          </p:cNvPr>
          <p:cNvSpPr/>
          <p:nvPr/>
        </p:nvSpPr>
        <p:spPr>
          <a:xfrm>
            <a:off x="705361" y="5463687"/>
            <a:ext cx="2881948" cy="2276217"/>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Excel</a:t>
            </a:r>
          </a:p>
          <a:p>
            <a:pPr algn="ctr"/>
            <a:r>
              <a:rPr lang="fr-FR" sz="2000" dirty="0">
                <a:solidFill>
                  <a:srgbClr val="2A2A2A"/>
                </a:solidFill>
                <a:latin typeface="Avenir Next" panose="020B0503020202020204" pitchFamily="34" charset="0"/>
              </a:rPr>
              <a:t>Tablette</a:t>
            </a:r>
          </a:p>
          <a:p>
            <a:pPr algn="ctr"/>
            <a:r>
              <a:rPr lang="fr-FR" sz="2000" dirty="0">
                <a:solidFill>
                  <a:srgbClr val="2A2A2A"/>
                </a:solidFill>
                <a:latin typeface="Avenir Next" panose="020B0503020202020204" pitchFamily="34" charset="0"/>
              </a:rPr>
              <a:t>Glide</a:t>
            </a:r>
          </a:p>
          <a:p>
            <a:pPr algn="ctr"/>
            <a:r>
              <a:rPr lang="fr-FR" sz="2000" dirty="0">
                <a:solidFill>
                  <a:srgbClr val="2A2A2A"/>
                </a:solidFill>
                <a:latin typeface="Avenir Next" panose="020B0503020202020204" pitchFamily="34" charset="0"/>
              </a:rPr>
              <a:t>Outils académiques</a:t>
            </a:r>
          </a:p>
          <a:p>
            <a:pPr algn="ctr"/>
            <a:r>
              <a:rPr lang="fr-FR" sz="2000" dirty="0">
                <a:solidFill>
                  <a:srgbClr val="2A2A2A"/>
                </a:solidFill>
                <a:latin typeface="Avenir Next" panose="020B0503020202020204" pitchFamily="34" charset="0"/>
              </a:rPr>
              <a:t>Forum EPS</a:t>
            </a:r>
          </a:p>
          <a:p>
            <a:pPr algn="ctr"/>
            <a:r>
              <a:rPr lang="fr-FR" sz="1400" dirty="0">
                <a:solidFill>
                  <a:srgbClr val="2A2A2A"/>
                </a:solidFill>
                <a:latin typeface="Avenir Next" panose="020B0503020202020204" pitchFamily="34" charset="0"/>
              </a:rPr>
              <a:t>(proposé par le Groupe numérique EPS)</a:t>
            </a:r>
          </a:p>
        </p:txBody>
      </p:sp>
      <p:sp>
        <p:nvSpPr>
          <p:cNvPr id="25" name="Rectangle 24">
            <a:hlinkClick r:id="" action="ppaction://noaction"/>
            <a:extLst>
              <a:ext uri="{FF2B5EF4-FFF2-40B4-BE49-F238E27FC236}">
                <a16:creationId xmlns:a16="http://schemas.microsoft.com/office/drawing/2014/main" id="{72D61B55-C67A-3443-8475-562FB0BB3E95}"/>
              </a:ext>
            </a:extLst>
          </p:cNvPr>
          <p:cNvSpPr/>
          <p:nvPr/>
        </p:nvSpPr>
        <p:spPr>
          <a:xfrm>
            <a:off x="4001461" y="5495308"/>
            <a:ext cx="2879999"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Le groupe numérique comme </a:t>
            </a:r>
            <a:r>
              <a:rPr lang="fr-FR" sz="2400" b="1" dirty="0">
                <a:solidFill>
                  <a:srgbClr val="2A2A2A"/>
                </a:solidFill>
                <a:latin typeface="Avenir Next" panose="020B0503020202020204" pitchFamily="34" charset="0"/>
              </a:rPr>
              <a:t>aide</a:t>
            </a:r>
          </a:p>
        </p:txBody>
      </p:sp>
      <p:sp>
        <p:nvSpPr>
          <p:cNvPr id="26" name="Rectangle 25">
            <a:hlinkClick r:id="" action="ppaction://noaction"/>
            <a:extLst>
              <a:ext uri="{FF2B5EF4-FFF2-40B4-BE49-F238E27FC236}">
                <a16:creationId xmlns:a16="http://schemas.microsoft.com/office/drawing/2014/main" id="{FB33627F-5220-6740-94D0-B68A065E006E}"/>
              </a:ext>
            </a:extLst>
          </p:cNvPr>
          <p:cNvSpPr/>
          <p:nvPr/>
        </p:nvSpPr>
        <p:spPr>
          <a:xfrm>
            <a:off x="7309675" y="5463688"/>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Les documents personnels du formateur</a:t>
            </a:r>
          </a:p>
        </p:txBody>
      </p:sp>
      <p:sp>
        <p:nvSpPr>
          <p:cNvPr id="27" name="Rectangle 26">
            <a:hlinkClick r:id="" action="ppaction://noaction"/>
            <a:extLst>
              <a:ext uri="{FF2B5EF4-FFF2-40B4-BE49-F238E27FC236}">
                <a16:creationId xmlns:a16="http://schemas.microsoft.com/office/drawing/2014/main" id="{30AA4195-17D9-6344-A63D-8A400AA21ED7}"/>
              </a:ext>
            </a:extLst>
          </p:cNvPr>
          <p:cNvSpPr/>
          <p:nvPr/>
        </p:nvSpPr>
        <p:spPr>
          <a:xfrm>
            <a:off x="7294255" y="6650471"/>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Un format proposé sur le site</a:t>
            </a:r>
          </a:p>
        </p:txBody>
      </p:sp>
      <p:sp>
        <p:nvSpPr>
          <p:cNvPr id="28" name="Rectangle 27">
            <a:hlinkClick r:id="" action="ppaction://noaction"/>
            <a:extLst>
              <a:ext uri="{FF2B5EF4-FFF2-40B4-BE49-F238E27FC236}">
                <a16:creationId xmlns:a16="http://schemas.microsoft.com/office/drawing/2014/main" id="{CE714257-161A-5B4B-AFE9-DDD648D0798E}"/>
              </a:ext>
            </a:extLst>
          </p:cNvPr>
          <p:cNvSpPr/>
          <p:nvPr/>
        </p:nvSpPr>
        <p:spPr>
          <a:xfrm>
            <a:off x="10605775" y="5501506"/>
            <a:ext cx="2879997"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a:solidFill>
                  <a:srgbClr val="2A2A2A"/>
                </a:solidFill>
                <a:latin typeface="Avenir Next" panose="020B0503020202020204" pitchFamily="34" charset="0"/>
              </a:rPr>
              <a:t>Le réflexe </a:t>
            </a:r>
            <a:r>
              <a:rPr lang="fr-FR" sz="2300" b="1" dirty="0">
                <a:solidFill>
                  <a:srgbClr val="2A2A2A"/>
                </a:solidFill>
                <a:latin typeface="Avenir Next" panose="020B0503020202020204" pitchFamily="34" charset="0"/>
              </a:rPr>
              <a:t>Site EPS </a:t>
            </a:r>
            <a:r>
              <a:rPr lang="fr-FR" sz="2300" dirty="0">
                <a:solidFill>
                  <a:srgbClr val="2A2A2A"/>
                </a:solidFill>
                <a:latin typeface="Avenir Next" panose="020B0503020202020204" pitchFamily="34" charset="0"/>
              </a:rPr>
              <a:t>pour trouver une info</a:t>
            </a:r>
          </a:p>
        </p:txBody>
      </p:sp>
      <p:sp>
        <p:nvSpPr>
          <p:cNvPr id="30" name="Rectangle 29">
            <a:hlinkClick r:id="" action="ppaction://noaction"/>
            <a:extLst>
              <a:ext uri="{FF2B5EF4-FFF2-40B4-BE49-F238E27FC236}">
                <a16:creationId xmlns:a16="http://schemas.microsoft.com/office/drawing/2014/main" id="{B6D92074-1BD6-F64E-BE52-F4A5C6A23C79}"/>
              </a:ext>
            </a:extLst>
          </p:cNvPr>
          <p:cNvSpPr/>
          <p:nvPr/>
        </p:nvSpPr>
        <p:spPr>
          <a:xfrm>
            <a:off x="3982735" y="9039663"/>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2A2A2A"/>
                </a:solidFill>
                <a:latin typeface="Avenir Next" panose="020B0503020202020204" pitchFamily="34" charset="0"/>
              </a:rPr>
              <a:t>Veille</a:t>
            </a:r>
            <a:r>
              <a:rPr lang="fr-FR" sz="2000" dirty="0">
                <a:solidFill>
                  <a:srgbClr val="2A2A2A"/>
                </a:solidFill>
                <a:latin typeface="Avenir Next" panose="020B0503020202020204" pitchFamily="34" charset="0"/>
              </a:rPr>
              <a:t> numérique du formateur en lien avec sa thématique</a:t>
            </a:r>
          </a:p>
        </p:txBody>
      </p:sp>
      <p:sp>
        <p:nvSpPr>
          <p:cNvPr id="35" name="Rectangle 34">
            <a:hlinkClick r:id="" action="ppaction://noaction"/>
            <a:extLst>
              <a:ext uri="{FF2B5EF4-FFF2-40B4-BE49-F238E27FC236}">
                <a16:creationId xmlns:a16="http://schemas.microsoft.com/office/drawing/2014/main" id="{2B445FAB-165D-5140-AF59-D83AC62A252D}"/>
              </a:ext>
            </a:extLst>
          </p:cNvPr>
          <p:cNvSpPr/>
          <p:nvPr/>
        </p:nvSpPr>
        <p:spPr>
          <a:xfrm>
            <a:off x="7294255" y="7842816"/>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Mise en ligne des </a:t>
            </a:r>
            <a:r>
              <a:rPr lang="fr-FR" sz="2000" dirty="0" err="1">
                <a:solidFill>
                  <a:srgbClr val="2A2A2A"/>
                </a:solidFill>
                <a:latin typeface="Avenir Next" panose="020B0503020202020204" pitchFamily="34" charset="0"/>
              </a:rPr>
              <a:t>comptes-rendus</a:t>
            </a:r>
            <a:r>
              <a:rPr lang="fr-FR" sz="2000" dirty="0">
                <a:solidFill>
                  <a:srgbClr val="2A2A2A"/>
                </a:solidFill>
                <a:latin typeface="Avenir Next" panose="020B0503020202020204" pitchFamily="34" charset="0"/>
              </a:rPr>
              <a:t> sur le </a:t>
            </a:r>
            <a:r>
              <a:rPr lang="fr-FR" sz="2000" b="1" dirty="0">
                <a:solidFill>
                  <a:srgbClr val="2A2A2A"/>
                </a:solidFill>
                <a:latin typeface="Avenir Next" panose="020B0503020202020204" pitchFamily="34" charset="0"/>
              </a:rPr>
              <a:t>site EPS - </a:t>
            </a:r>
            <a:r>
              <a:rPr lang="fr-FR" sz="2000" b="1" dirty="0" err="1">
                <a:solidFill>
                  <a:srgbClr val="2A2A2A"/>
                </a:solidFill>
                <a:latin typeface="Avenir Next" panose="020B0503020202020204" pitchFamily="34" charset="0"/>
              </a:rPr>
              <a:t>Peertube</a:t>
            </a:r>
            <a:endParaRPr lang="fr-FR" sz="2000" b="1" dirty="0">
              <a:solidFill>
                <a:srgbClr val="2A2A2A"/>
              </a:solidFill>
              <a:latin typeface="Avenir Next" panose="020B0503020202020204" pitchFamily="34" charset="0"/>
            </a:endParaRPr>
          </a:p>
        </p:txBody>
      </p:sp>
      <p:sp>
        <p:nvSpPr>
          <p:cNvPr id="38" name="Rectangle 37">
            <a:hlinkClick r:id="" action="ppaction://noaction"/>
            <a:extLst>
              <a:ext uri="{FF2B5EF4-FFF2-40B4-BE49-F238E27FC236}">
                <a16:creationId xmlns:a16="http://schemas.microsoft.com/office/drawing/2014/main" id="{27892203-C851-3641-B797-39BD57AEA55C}"/>
              </a:ext>
            </a:extLst>
          </p:cNvPr>
          <p:cNvSpPr/>
          <p:nvPr/>
        </p:nvSpPr>
        <p:spPr>
          <a:xfrm>
            <a:off x="10605775" y="6707638"/>
            <a:ext cx="2879997"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Partager</a:t>
            </a:r>
            <a:r>
              <a:rPr lang="fr-FR" sz="2400" dirty="0">
                <a:solidFill>
                  <a:srgbClr val="2A2A2A"/>
                </a:solidFill>
                <a:latin typeface="Avenir Next" panose="020B0503020202020204" pitchFamily="34" charset="0"/>
              </a:rPr>
              <a:t> sa pratique</a:t>
            </a:r>
          </a:p>
        </p:txBody>
      </p:sp>
      <p:sp>
        <p:nvSpPr>
          <p:cNvPr id="40" name="Rectangle 39">
            <a:hlinkClick r:id="" action="ppaction://noaction"/>
            <a:extLst>
              <a:ext uri="{FF2B5EF4-FFF2-40B4-BE49-F238E27FC236}">
                <a16:creationId xmlns:a16="http://schemas.microsoft.com/office/drawing/2014/main" id="{B953EBDD-2482-EA47-9DE6-BE38E8632A11}"/>
              </a:ext>
            </a:extLst>
          </p:cNvPr>
          <p:cNvSpPr/>
          <p:nvPr/>
        </p:nvSpPr>
        <p:spPr>
          <a:xfrm>
            <a:off x="10605775" y="7913770"/>
            <a:ext cx="2879997"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Le coup d’œil à la Lettre numérique</a:t>
            </a:r>
          </a:p>
        </p:txBody>
      </p:sp>
      <p:sp>
        <p:nvSpPr>
          <p:cNvPr id="42" name="Rectangle 41">
            <a:hlinkClick r:id="" action="ppaction://noaction"/>
            <a:extLst>
              <a:ext uri="{FF2B5EF4-FFF2-40B4-BE49-F238E27FC236}">
                <a16:creationId xmlns:a16="http://schemas.microsoft.com/office/drawing/2014/main" id="{0BD416B6-DE8C-8549-9595-7A6A4CE46C4C}"/>
              </a:ext>
            </a:extLst>
          </p:cNvPr>
          <p:cNvSpPr/>
          <p:nvPr/>
        </p:nvSpPr>
        <p:spPr>
          <a:xfrm>
            <a:off x="7294255" y="9026820"/>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Partage via la </a:t>
            </a:r>
            <a:r>
              <a:rPr lang="fr-FR" sz="2400" b="1" dirty="0">
                <a:solidFill>
                  <a:srgbClr val="2A2A2A"/>
                </a:solidFill>
                <a:latin typeface="Avenir Next" panose="020B0503020202020204" pitchFamily="34" charset="0"/>
              </a:rPr>
              <a:t>lettre </a:t>
            </a:r>
            <a:r>
              <a:rPr lang="fr-FR" sz="2400" dirty="0">
                <a:solidFill>
                  <a:srgbClr val="2A2A2A"/>
                </a:solidFill>
                <a:latin typeface="Avenir Next" panose="020B0503020202020204" pitchFamily="34" charset="0"/>
              </a:rPr>
              <a:t>numérique EPS</a:t>
            </a:r>
          </a:p>
        </p:txBody>
      </p:sp>
      <p:sp>
        <p:nvSpPr>
          <p:cNvPr id="45" name="Rectangle 44">
            <a:hlinkClick r:id="" action="ppaction://noaction"/>
            <a:extLst>
              <a:ext uri="{FF2B5EF4-FFF2-40B4-BE49-F238E27FC236}">
                <a16:creationId xmlns:a16="http://schemas.microsoft.com/office/drawing/2014/main" id="{12DDCA9A-EC7F-6E42-8E61-60851CB1DEFD}"/>
              </a:ext>
            </a:extLst>
          </p:cNvPr>
          <p:cNvSpPr/>
          <p:nvPr/>
        </p:nvSpPr>
        <p:spPr>
          <a:xfrm>
            <a:off x="720781" y="7861512"/>
            <a:ext cx="288194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APSA et </a:t>
            </a:r>
            <a:r>
              <a:rPr lang="fr-FR" dirty="0">
                <a:solidFill>
                  <a:srgbClr val="2A2A2A"/>
                </a:solidFill>
                <a:latin typeface="Avenir Next" panose="020B0503020202020204" pitchFamily="34" charset="0"/>
              </a:rPr>
              <a:t>numérique</a:t>
            </a:r>
          </a:p>
          <a:p>
            <a:pPr algn="ctr"/>
            <a:r>
              <a:rPr lang="fr-FR" dirty="0">
                <a:solidFill>
                  <a:srgbClr val="2A2A2A"/>
                </a:solidFill>
                <a:latin typeface="Avenir Next" panose="020B0503020202020204" pitchFamily="34" charset="0"/>
              </a:rPr>
              <a:t>(proposé par un bassin)</a:t>
            </a:r>
          </a:p>
        </p:txBody>
      </p:sp>
      <p:sp>
        <p:nvSpPr>
          <p:cNvPr id="36" name="Rectangle 35">
            <a:hlinkClick r:id="rId5" action="ppaction://hlinksldjump"/>
            <a:extLst>
              <a:ext uri="{FF2B5EF4-FFF2-40B4-BE49-F238E27FC236}">
                <a16:creationId xmlns:a16="http://schemas.microsoft.com/office/drawing/2014/main" id="{6825A144-EB82-7042-B16A-CCCACC7FD1B7}"/>
              </a:ext>
            </a:extLst>
          </p:cNvPr>
          <p:cNvSpPr/>
          <p:nvPr/>
        </p:nvSpPr>
        <p:spPr>
          <a:xfrm>
            <a:off x="997977" y="987581"/>
            <a:ext cx="1240425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EA90"/>
                </a:solidFill>
                <a:latin typeface="Avenir Next" panose="020B0503020202020204" pitchFamily="34" charset="0"/>
              </a:rPr>
              <a:t>Objectifs</a:t>
            </a:r>
          </a:p>
        </p:txBody>
      </p:sp>
      <p:sp>
        <p:nvSpPr>
          <p:cNvPr id="37" name="Rectangle 36">
            <a:hlinkClick r:id="rId5" action="ppaction://hlinksldjump"/>
            <a:extLst>
              <a:ext uri="{FF2B5EF4-FFF2-40B4-BE49-F238E27FC236}">
                <a16:creationId xmlns:a16="http://schemas.microsoft.com/office/drawing/2014/main" id="{1DADDD26-AA72-1340-903C-6A9F8DDD7957}"/>
              </a:ext>
            </a:extLst>
          </p:cNvPr>
          <p:cNvSpPr/>
          <p:nvPr/>
        </p:nvSpPr>
        <p:spPr>
          <a:xfrm>
            <a:off x="945177" y="4853213"/>
            <a:ext cx="12404257" cy="586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B6E4C9"/>
                </a:solidFill>
                <a:latin typeface="Avenir Next" panose="020B0503020202020204" pitchFamily="34" charset="0"/>
              </a:rPr>
              <a:t>Actions</a:t>
            </a:r>
          </a:p>
        </p:txBody>
      </p:sp>
      <p:sp>
        <p:nvSpPr>
          <p:cNvPr id="41" name="Rectangle 40">
            <a:hlinkClick r:id="" action="ppaction://noaction"/>
            <a:extLst>
              <a:ext uri="{FF2B5EF4-FFF2-40B4-BE49-F238E27FC236}">
                <a16:creationId xmlns:a16="http://schemas.microsoft.com/office/drawing/2014/main" id="{4C499557-AD8F-4E4F-BC2E-8C47B89931D4}"/>
              </a:ext>
            </a:extLst>
          </p:cNvPr>
          <p:cNvSpPr/>
          <p:nvPr/>
        </p:nvSpPr>
        <p:spPr>
          <a:xfrm>
            <a:off x="10605775" y="9119902"/>
            <a:ext cx="2879997"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rPr>
              <a:t>Utiliser les </a:t>
            </a:r>
            <a:r>
              <a:rPr lang="fr-FR" sz="2400" b="1" dirty="0">
                <a:solidFill>
                  <a:srgbClr val="2A2A2A"/>
                </a:solidFill>
                <a:latin typeface="Avenir Next" panose="020B0503020202020204" pitchFamily="34" charset="0"/>
              </a:rPr>
              <a:t>Outils académiques </a:t>
            </a:r>
            <a:r>
              <a:rPr lang="fr-FR" sz="2400" dirty="0">
                <a:solidFill>
                  <a:srgbClr val="2A2A2A"/>
                </a:solidFill>
                <a:latin typeface="Avenir Next" panose="020B0503020202020204" pitchFamily="34" charset="0"/>
              </a:rPr>
              <a:t>(RGPD)</a:t>
            </a:r>
          </a:p>
        </p:txBody>
      </p:sp>
      <p:sp>
        <p:nvSpPr>
          <p:cNvPr id="43" name="Rectangle 42">
            <a:hlinkClick r:id="rId5" action="ppaction://hlinksldjump"/>
            <a:extLst>
              <a:ext uri="{FF2B5EF4-FFF2-40B4-BE49-F238E27FC236}">
                <a16:creationId xmlns:a16="http://schemas.microsoft.com/office/drawing/2014/main" id="{E4965345-E67C-4844-951E-C4D1E29923EA}"/>
              </a:ext>
            </a:extLst>
          </p:cNvPr>
          <p:cNvSpPr/>
          <p:nvPr/>
        </p:nvSpPr>
        <p:spPr>
          <a:xfrm>
            <a:off x="403558" y="5431246"/>
            <a:ext cx="3597903" cy="54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Next" panose="020B0503020202020204" pitchFamily="34" charset="0"/>
              </a:rPr>
              <a:t>Volet numérique</a:t>
            </a:r>
          </a:p>
        </p:txBody>
      </p:sp>
      <p:sp>
        <p:nvSpPr>
          <p:cNvPr id="44" name="Rectangle 43">
            <a:hlinkClick r:id="rId5" action="ppaction://hlinksldjump"/>
            <a:extLst>
              <a:ext uri="{FF2B5EF4-FFF2-40B4-BE49-F238E27FC236}">
                <a16:creationId xmlns:a16="http://schemas.microsoft.com/office/drawing/2014/main" id="{0D157610-00C7-FC4F-BDD9-C7982CDB917C}"/>
              </a:ext>
            </a:extLst>
          </p:cNvPr>
          <p:cNvSpPr/>
          <p:nvPr/>
        </p:nvSpPr>
        <p:spPr>
          <a:xfrm>
            <a:off x="1468210" y="7855361"/>
            <a:ext cx="1387090" cy="54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venir Next" panose="020B0503020202020204" pitchFamily="34" charset="0"/>
              </a:rPr>
              <a:t>Volet EPS</a:t>
            </a:r>
          </a:p>
        </p:txBody>
      </p:sp>
      <p:sp>
        <p:nvSpPr>
          <p:cNvPr id="47" name="Rectangle 46">
            <a:hlinkClick r:id="" action="ppaction://noaction"/>
            <a:extLst>
              <a:ext uri="{FF2B5EF4-FFF2-40B4-BE49-F238E27FC236}">
                <a16:creationId xmlns:a16="http://schemas.microsoft.com/office/drawing/2014/main" id="{75A146D6-D2EC-5048-830B-4405854BD9F0}"/>
              </a:ext>
            </a:extLst>
          </p:cNvPr>
          <p:cNvSpPr/>
          <p:nvPr/>
        </p:nvSpPr>
        <p:spPr>
          <a:xfrm>
            <a:off x="3982735" y="6669062"/>
            <a:ext cx="2879998" cy="41449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Sollicitation par mail, appel, </a:t>
            </a:r>
          </a:p>
        </p:txBody>
      </p:sp>
      <p:sp>
        <p:nvSpPr>
          <p:cNvPr id="48" name="Rectangle 47">
            <a:hlinkClick r:id="" action="ppaction://noaction"/>
            <a:extLst>
              <a:ext uri="{FF2B5EF4-FFF2-40B4-BE49-F238E27FC236}">
                <a16:creationId xmlns:a16="http://schemas.microsoft.com/office/drawing/2014/main" id="{236227F8-927B-724D-9ADD-A8A75B9C4108}"/>
              </a:ext>
            </a:extLst>
          </p:cNvPr>
          <p:cNvSpPr/>
          <p:nvPr/>
        </p:nvSpPr>
        <p:spPr>
          <a:xfrm>
            <a:off x="3982735" y="7167872"/>
            <a:ext cx="2879997" cy="410572"/>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Intervention ponctuelle dans la formation</a:t>
            </a:r>
          </a:p>
        </p:txBody>
      </p:sp>
      <p:sp>
        <p:nvSpPr>
          <p:cNvPr id="49" name="Rectangle 48">
            <a:hlinkClick r:id="" action="ppaction://noaction"/>
            <a:extLst>
              <a:ext uri="{FF2B5EF4-FFF2-40B4-BE49-F238E27FC236}">
                <a16:creationId xmlns:a16="http://schemas.microsoft.com/office/drawing/2014/main" id="{8FE7EA5C-CCD5-B349-80C3-470A3BDFC8C9}"/>
              </a:ext>
            </a:extLst>
          </p:cNvPr>
          <p:cNvSpPr/>
          <p:nvPr/>
        </p:nvSpPr>
        <p:spPr>
          <a:xfrm>
            <a:off x="3993073" y="7666021"/>
            <a:ext cx="2879997" cy="410572"/>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Proposition de formation</a:t>
            </a:r>
          </a:p>
        </p:txBody>
      </p:sp>
      <p:sp>
        <p:nvSpPr>
          <p:cNvPr id="31" name="Rectangle 30">
            <a:hlinkClick r:id="" action="ppaction://noaction"/>
            <a:extLst>
              <a:ext uri="{FF2B5EF4-FFF2-40B4-BE49-F238E27FC236}">
                <a16:creationId xmlns:a16="http://schemas.microsoft.com/office/drawing/2014/main" id="{4542BBF6-C103-9D48-A866-73CD0ACE6177}"/>
              </a:ext>
            </a:extLst>
          </p:cNvPr>
          <p:cNvSpPr/>
          <p:nvPr/>
        </p:nvSpPr>
        <p:spPr>
          <a:xfrm>
            <a:off x="722731" y="9072554"/>
            <a:ext cx="2879998" cy="1089434"/>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A2A2A"/>
                </a:solidFill>
                <a:latin typeface="Avenir Next" panose="020B0503020202020204" pitchFamily="34" charset="0"/>
              </a:rPr>
              <a:t>Parcours </a:t>
            </a:r>
            <a:r>
              <a:rPr lang="fr-FR" b="1" dirty="0" err="1">
                <a:solidFill>
                  <a:srgbClr val="2A2A2A"/>
                </a:solidFill>
                <a:latin typeface="Avenir Next" panose="020B0503020202020204" pitchFamily="34" charset="0"/>
              </a:rPr>
              <a:t>m@gistère</a:t>
            </a:r>
            <a:r>
              <a:rPr lang="fr-FR" b="1" dirty="0">
                <a:solidFill>
                  <a:srgbClr val="2A2A2A"/>
                </a:solidFill>
                <a:latin typeface="Avenir Next" panose="020B0503020202020204" pitchFamily="34" charset="0"/>
              </a:rPr>
              <a:t> </a:t>
            </a:r>
            <a:r>
              <a:rPr lang="fr-FR" dirty="0">
                <a:solidFill>
                  <a:srgbClr val="2A2A2A"/>
                </a:solidFill>
                <a:latin typeface="Avenir Next" panose="020B0503020202020204" pitchFamily="34" charset="0"/>
              </a:rPr>
              <a:t>en lien avec le numérique disponibles : Excel, Tablettes, Acrosport</a:t>
            </a:r>
          </a:p>
        </p:txBody>
      </p:sp>
      <p:sp>
        <p:nvSpPr>
          <p:cNvPr id="32" name="Rectangle 31">
            <a:hlinkClick r:id="" action="ppaction://noaction"/>
            <a:extLst>
              <a:ext uri="{FF2B5EF4-FFF2-40B4-BE49-F238E27FC236}">
                <a16:creationId xmlns:a16="http://schemas.microsoft.com/office/drawing/2014/main" id="{B491AAE1-A021-4544-8011-6C707CE48B23}"/>
              </a:ext>
            </a:extLst>
          </p:cNvPr>
          <p:cNvSpPr/>
          <p:nvPr/>
        </p:nvSpPr>
        <p:spPr>
          <a:xfrm>
            <a:off x="4001461" y="8200943"/>
            <a:ext cx="2879997" cy="410572"/>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Aide création applis </a:t>
            </a:r>
          </a:p>
          <a:p>
            <a:pPr algn="ctr"/>
            <a:r>
              <a:rPr lang="fr-FR" sz="1600" dirty="0">
                <a:solidFill>
                  <a:srgbClr val="2A2A2A"/>
                </a:solidFill>
                <a:latin typeface="Avenir Next" panose="020B0503020202020204" pitchFamily="34" charset="0"/>
              </a:rPr>
              <a:t>Tableurs et Diaporamas</a:t>
            </a:r>
          </a:p>
        </p:txBody>
      </p:sp>
    </p:spTree>
    <p:extLst>
      <p:ext uri="{BB962C8B-B14F-4D97-AF65-F5344CB8AC3E}">
        <p14:creationId xmlns:p14="http://schemas.microsoft.com/office/powerpoint/2010/main" val="117367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Moyens </a:t>
            </a:r>
            <a:r>
              <a:rPr lang="fr-FR" dirty="0" err="1">
                <a:latin typeface="Avenir Next" panose="020B0503020202020204" pitchFamily="34" charset="0"/>
              </a:rPr>
              <a:t>pr</a:t>
            </a:r>
            <a:r>
              <a:rPr lang="fr-FR" dirty="0">
                <a:latin typeface="Avenir Next" panose="020B0503020202020204" pitchFamily="34" charset="0"/>
              </a:rPr>
              <a:t> partager</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10" name="Rectangle 9">
            <a:hlinkClick r:id="" action="ppaction://noaction"/>
            <a:extLst>
              <a:ext uri="{FF2B5EF4-FFF2-40B4-BE49-F238E27FC236}">
                <a16:creationId xmlns:a16="http://schemas.microsoft.com/office/drawing/2014/main" id="{8FD96AEF-714D-1C42-9954-7683D716A72B}"/>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les moyens pour partager vos pratiques</a:t>
            </a:r>
          </a:p>
        </p:txBody>
      </p:sp>
      <p:sp>
        <p:nvSpPr>
          <p:cNvPr id="15" name="Triangle 14">
            <a:extLst>
              <a:ext uri="{FF2B5EF4-FFF2-40B4-BE49-F238E27FC236}">
                <a16:creationId xmlns:a16="http://schemas.microsoft.com/office/drawing/2014/main" id="{BD6790D9-233B-2A46-A5F6-9444EFAFDFAD}"/>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hlinkClick r:id="" action="ppaction://noaction"/>
            <a:extLst>
              <a:ext uri="{FF2B5EF4-FFF2-40B4-BE49-F238E27FC236}">
                <a16:creationId xmlns:a16="http://schemas.microsoft.com/office/drawing/2014/main" id="{A0AFBED8-445F-F042-BD08-06A323EAB4A9}"/>
              </a:ext>
            </a:extLst>
          </p:cNvPr>
          <p:cNvSpPr/>
          <p:nvPr/>
        </p:nvSpPr>
        <p:spPr>
          <a:xfrm>
            <a:off x="945177" y="1775344"/>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Le site EPS</a:t>
            </a:r>
          </a:p>
          <a:p>
            <a:pPr algn="ctr"/>
            <a:r>
              <a:rPr lang="fr-FR" sz="2400" dirty="0">
                <a:solidFill>
                  <a:srgbClr val="2A2A2A"/>
                </a:solidFill>
                <a:latin typeface="Avenir Next" panose="020B0503020202020204" pitchFamily="34" charset="0"/>
              </a:rPr>
              <a:t>Académie de Lyon</a:t>
            </a:r>
          </a:p>
        </p:txBody>
      </p:sp>
      <p:sp>
        <p:nvSpPr>
          <p:cNvPr id="17" name="Rectangle 16">
            <a:hlinkClick r:id="" action="ppaction://noaction"/>
            <a:extLst>
              <a:ext uri="{FF2B5EF4-FFF2-40B4-BE49-F238E27FC236}">
                <a16:creationId xmlns:a16="http://schemas.microsoft.com/office/drawing/2014/main" id="{92530FA2-65A5-714B-8B87-D21A46D9591B}"/>
              </a:ext>
            </a:extLst>
          </p:cNvPr>
          <p:cNvSpPr/>
          <p:nvPr/>
        </p:nvSpPr>
        <p:spPr>
          <a:xfrm>
            <a:off x="7379321" y="1775344"/>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err="1">
                <a:solidFill>
                  <a:srgbClr val="2A2A2A"/>
                </a:solidFill>
                <a:latin typeface="Avenir Next" panose="020B0503020202020204" pitchFamily="34" charset="0"/>
              </a:rPr>
              <a:t>Peertube</a:t>
            </a:r>
            <a:endParaRPr lang="fr-FR" sz="2600" dirty="0">
              <a:solidFill>
                <a:srgbClr val="2A2A2A"/>
              </a:solidFill>
              <a:latin typeface="Avenir Next" panose="020B0503020202020204" pitchFamily="34" charset="0"/>
            </a:endParaRPr>
          </a:p>
        </p:txBody>
      </p:sp>
      <p:sp>
        <p:nvSpPr>
          <p:cNvPr id="18" name="Rectangle 17">
            <a:hlinkClick r:id="" action="ppaction://noaction"/>
            <a:extLst>
              <a:ext uri="{FF2B5EF4-FFF2-40B4-BE49-F238E27FC236}">
                <a16:creationId xmlns:a16="http://schemas.microsoft.com/office/drawing/2014/main" id="{CF8B46F4-6276-0545-BCEB-A427C7E3C105}"/>
              </a:ext>
            </a:extLst>
          </p:cNvPr>
          <p:cNvSpPr/>
          <p:nvPr/>
        </p:nvSpPr>
        <p:spPr>
          <a:xfrm>
            <a:off x="4162249" y="1775344"/>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Les lettres numériques EPS</a:t>
            </a:r>
          </a:p>
        </p:txBody>
      </p:sp>
      <p:sp>
        <p:nvSpPr>
          <p:cNvPr id="19" name="Rectangle 18">
            <a:hlinkClick r:id="" action="ppaction://noaction"/>
            <a:extLst>
              <a:ext uri="{FF2B5EF4-FFF2-40B4-BE49-F238E27FC236}">
                <a16:creationId xmlns:a16="http://schemas.microsoft.com/office/drawing/2014/main" id="{0A6F3644-A084-B840-82E7-5532E7F5917F}"/>
              </a:ext>
            </a:extLst>
          </p:cNvPr>
          <p:cNvSpPr/>
          <p:nvPr/>
        </p:nvSpPr>
        <p:spPr>
          <a:xfrm>
            <a:off x="10596393" y="1775344"/>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L’adresse </a:t>
            </a:r>
            <a:r>
              <a:rPr lang="fr-FR" sz="2600" dirty="0" err="1">
                <a:solidFill>
                  <a:srgbClr val="2A2A2A"/>
                </a:solidFill>
                <a:latin typeface="Avenir Next" panose="020B0503020202020204" pitchFamily="34" charset="0"/>
              </a:rPr>
              <a:t>ian</a:t>
            </a:r>
            <a:endParaRPr lang="fr-FR" sz="2600" dirty="0">
              <a:solidFill>
                <a:srgbClr val="2A2A2A"/>
              </a:solidFill>
              <a:latin typeface="Avenir Next" panose="020B0503020202020204" pitchFamily="34" charset="0"/>
            </a:endParaRPr>
          </a:p>
        </p:txBody>
      </p:sp>
      <p:sp>
        <p:nvSpPr>
          <p:cNvPr id="20" name="Rectangle 19">
            <a:hlinkClick r:id="" action="ppaction://noaction"/>
            <a:extLst>
              <a:ext uri="{FF2B5EF4-FFF2-40B4-BE49-F238E27FC236}">
                <a16:creationId xmlns:a16="http://schemas.microsoft.com/office/drawing/2014/main" id="{87E50023-9065-9645-B58C-A6CF3856119C}"/>
              </a:ext>
            </a:extLst>
          </p:cNvPr>
          <p:cNvSpPr/>
          <p:nvPr/>
        </p:nvSpPr>
        <p:spPr>
          <a:xfrm>
            <a:off x="945177" y="4968656"/>
            <a:ext cx="2880000" cy="4940888"/>
          </a:xfrm>
          <a:prstGeom prst="rect">
            <a:avLst/>
          </a:prstGeom>
          <a:no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A2A2A"/>
                </a:solidFill>
                <a:latin typeface="Avenir Next" panose="020B0503020202020204" pitchFamily="34" charset="0"/>
              </a:rPr>
              <a:t>Mis à jour régulièrement avec toutes les actualités du moment</a:t>
            </a:r>
          </a:p>
          <a:p>
            <a:pPr algn="ctr"/>
            <a:endParaRPr lang="fr-FR" dirty="0">
              <a:solidFill>
                <a:srgbClr val="2A2A2A"/>
              </a:solidFill>
              <a:latin typeface="Avenir Next" panose="020B0503020202020204" pitchFamily="34" charset="0"/>
            </a:endParaRPr>
          </a:p>
          <a:p>
            <a:pPr algn="ctr"/>
            <a:r>
              <a:rPr lang="fr-FR" dirty="0">
                <a:solidFill>
                  <a:srgbClr val="2A2A2A"/>
                </a:solidFill>
                <a:latin typeface="Avenir Next" panose="020B0503020202020204" pitchFamily="34" charset="0"/>
              </a:rPr>
              <a:t>Utilisation du moteur de recherche</a:t>
            </a:r>
          </a:p>
          <a:p>
            <a:pPr algn="ctr"/>
            <a:endParaRPr lang="fr-FR" dirty="0">
              <a:solidFill>
                <a:srgbClr val="2A2A2A"/>
              </a:solidFill>
              <a:latin typeface="Avenir Next" panose="020B0503020202020204" pitchFamily="34" charset="0"/>
            </a:endParaRPr>
          </a:p>
          <a:p>
            <a:pPr algn="ctr"/>
            <a:r>
              <a:rPr lang="fr-FR" dirty="0">
                <a:solidFill>
                  <a:srgbClr val="2A2A2A"/>
                </a:solidFill>
                <a:latin typeface="Avenir Next" panose="020B0503020202020204" pitchFamily="34" charset="0"/>
              </a:rPr>
              <a:t>Réflexe pour rechercher une info</a:t>
            </a:r>
          </a:p>
          <a:p>
            <a:pPr algn="ctr"/>
            <a:endParaRPr lang="fr-FR" sz="2000" dirty="0">
              <a:solidFill>
                <a:srgbClr val="2A2A2A"/>
              </a:solidFill>
              <a:latin typeface="Avenir Next" panose="020B0503020202020204" pitchFamily="34" charset="0"/>
            </a:endParaRPr>
          </a:p>
          <a:p>
            <a:pPr algn="ctr"/>
            <a:r>
              <a:rPr lang="fr-FR" sz="2000" b="1" dirty="0">
                <a:solidFill>
                  <a:srgbClr val="2A2A2A"/>
                </a:solidFill>
                <a:latin typeface="Avenir Next" panose="020B0503020202020204" pitchFamily="34" charset="0"/>
              </a:rPr>
              <a:t>Les rubriques</a:t>
            </a:r>
          </a:p>
          <a:p>
            <a:pPr algn="ctr"/>
            <a:r>
              <a:rPr lang="fr-FR" dirty="0">
                <a:solidFill>
                  <a:srgbClr val="2A2A2A"/>
                </a:solidFill>
                <a:latin typeface="Avenir Next" panose="020B0503020202020204" pitchFamily="34" charset="0"/>
              </a:rPr>
              <a:t>Ressources - Numérique</a:t>
            </a:r>
          </a:p>
          <a:p>
            <a:pPr algn="ctr"/>
            <a:r>
              <a:rPr lang="fr-FR" dirty="0">
                <a:solidFill>
                  <a:srgbClr val="2A2A2A"/>
                </a:solidFill>
                <a:latin typeface="Avenir Next" panose="020B0503020202020204" pitchFamily="34" charset="0"/>
              </a:rPr>
              <a:t>Examens - Officiel</a:t>
            </a:r>
          </a:p>
          <a:p>
            <a:pPr algn="ctr"/>
            <a:r>
              <a:rPr lang="fr-FR" dirty="0">
                <a:solidFill>
                  <a:srgbClr val="2A2A2A"/>
                </a:solidFill>
                <a:latin typeface="Avenir Next" panose="020B0503020202020204" pitchFamily="34" charset="0"/>
              </a:rPr>
              <a:t>EPS adaptée</a:t>
            </a:r>
          </a:p>
          <a:p>
            <a:pPr algn="ctr"/>
            <a:r>
              <a:rPr lang="fr-FR" dirty="0">
                <a:solidFill>
                  <a:srgbClr val="2A2A2A"/>
                </a:solidFill>
                <a:latin typeface="Avenir Next" panose="020B0503020202020204" pitchFamily="34" charset="0"/>
              </a:rPr>
              <a:t>EPS et sport</a:t>
            </a:r>
          </a:p>
          <a:p>
            <a:pPr algn="ctr"/>
            <a:r>
              <a:rPr lang="fr-FR" dirty="0">
                <a:solidFill>
                  <a:srgbClr val="2A2A2A"/>
                </a:solidFill>
                <a:latin typeface="Avenir Next" panose="020B0503020202020204" pitchFamily="34" charset="0"/>
              </a:rPr>
              <a:t>Enseignant d’EPS</a:t>
            </a:r>
          </a:p>
        </p:txBody>
      </p:sp>
      <p:sp>
        <p:nvSpPr>
          <p:cNvPr id="21" name="Rectangle 20">
            <a:hlinkClick r:id="" action="ppaction://noaction"/>
            <a:extLst>
              <a:ext uri="{FF2B5EF4-FFF2-40B4-BE49-F238E27FC236}">
                <a16:creationId xmlns:a16="http://schemas.microsoft.com/office/drawing/2014/main" id="{728FC551-F37A-A54B-B2B1-E1E3DE8CA7D5}"/>
              </a:ext>
            </a:extLst>
          </p:cNvPr>
          <p:cNvSpPr/>
          <p:nvPr/>
        </p:nvSpPr>
        <p:spPr>
          <a:xfrm>
            <a:off x="4162249" y="4986084"/>
            <a:ext cx="2880000" cy="4940888"/>
          </a:xfrm>
          <a:prstGeom prst="rect">
            <a:avLst/>
          </a:prstGeom>
          <a:no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Diffusée dans vos boites académiques (entre 2 et 4 par an) </a:t>
            </a:r>
          </a:p>
          <a:p>
            <a:pPr algn="ctr"/>
            <a:br>
              <a:rPr lang="fr-FR" sz="2000" dirty="0">
                <a:solidFill>
                  <a:srgbClr val="2A2A2A"/>
                </a:solidFill>
                <a:latin typeface="Avenir Next" panose="020B0503020202020204" pitchFamily="34" charset="0"/>
              </a:rPr>
            </a:br>
            <a:r>
              <a:rPr lang="fr-FR" sz="2000" dirty="0">
                <a:solidFill>
                  <a:srgbClr val="2A2A2A"/>
                </a:solidFill>
                <a:latin typeface="Avenir Next" panose="020B0503020202020204" pitchFamily="34" charset="0"/>
              </a:rPr>
              <a:t>Mise en valeur des articles rédigés par les collègues</a:t>
            </a:r>
          </a:p>
          <a:p>
            <a:pPr algn="ct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Partage de contenus</a:t>
            </a:r>
          </a:p>
          <a:p>
            <a:pPr algn="ctr"/>
            <a:endParaRPr lang="fr-FR" sz="2000" dirty="0">
              <a:solidFill>
                <a:srgbClr val="2A2A2A"/>
              </a:solidFill>
              <a:latin typeface="Avenir Next" panose="020B0503020202020204" pitchFamily="34" charset="0"/>
            </a:endParaRPr>
          </a:p>
          <a:p>
            <a:pPr algn="ctr"/>
            <a:r>
              <a:rPr lang="fr-FR" sz="2000" b="1" dirty="0">
                <a:solidFill>
                  <a:srgbClr val="2A2A2A"/>
                </a:solidFill>
                <a:latin typeface="Avenir Next" panose="020B0503020202020204" pitchFamily="34" charset="0"/>
              </a:rPr>
              <a:t>4 parties </a:t>
            </a:r>
          </a:p>
          <a:p>
            <a:pPr algn="ctr"/>
            <a:r>
              <a:rPr lang="fr-FR" sz="2000" dirty="0">
                <a:solidFill>
                  <a:srgbClr val="2A2A2A"/>
                </a:solidFill>
                <a:latin typeface="Avenir Next" panose="020B0503020202020204" pitchFamily="34" charset="0"/>
              </a:rPr>
              <a:t>Numérique et </a:t>
            </a:r>
            <a:r>
              <a:rPr lang="fr-FR" sz="2000" dirty="0" err="1">
                <a:solidFill>
                  <a:srgbClr val="2A2A2A"/>
                </a:solidFill>
                <a:latin typeface="Avenir Next" panose="020B0503020202020204" pitchFamily="34" charset="0"/>
              </a:rPr>
              <a:t>péda</a:t>
            </a: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Numérique et gestion</a:t>
            </a:r>
          </a:p>
          <a:p>
            <a:pPr algn="ctr"/>
            <a:r>
              <a:rPr lang="fr-FR" sz="2000" dirty="0">
                <a:solidFill>
                  <a:srgbClr val="2A2A2A"/>
                </a:solidFill>
                <a:latin typeface="Avenir Next" panose="020B0503020202020204" pitchFamily="34" charset="0"/>
              </a:rPr>
              <a:t>Applis et matériels</a:t>
            </a:r>
          </a:p>
          <a:p>
            <a:pPr algn="ctr"/>
            <a:r>
              <a:rPr lang="fr-FR" sz="2000" dirty="0">
                <a:solidFill>
                  <a:srgbClr val="2A2A2A"/>
                </a:solidFill>
                <a:latin typeface="Avenir Next" panose="020B0503020202020204" pitchFamily="34" charset="0"/>
              </a:rPr>
              <a:t>Actualités et site EPS</a:t>
            </a:r>
          </a:p>
        </p:txBody>
      </p:sp>
      <p:sp>
        <p:nvSpPr>
          <p:cNvPr id="22" name="Rectangle 21">
            <a:hlinkClick r:id="" action="ppaction://noaction"/>
            <a:extLst>
              <a:ext uri="{FF2B5EF4-FFF2-40B4-BE49-F238E27FC236}">
                <a16:creationId xmlns:a16="http://schemas.microsoft.com/office/drawing/2014/main" id="{5D97CE1A-983A-9549-9627-10341EBB36B0}"/>
              </a:ext>
            </a:extLst>
          </p:cNvPr>
          <p:cNvSpPr/>
          <p:nvPr/>
        </p:nvSpPr>
        <p:spPr>
          <a:xfrm>
            <a:off x="7379321" y="4986084"/>
            <a:ext cx="2880000" cy="4940888"/>
          </a:xfrm>
          <a:prstGeom prst="rect">
            <a:avLst/>
          </a:prstGeom>
          <a:no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2A2A2A"/>
                </a:solidFill>
                <a:latin typeface="Avenir Next" panose="020B0503020202020204" pitchFamily="34" charset="0"/>
              </a:rPr>
              <a:t>Diffuser des vidéos</a:t>
            </a:r>
          </a:p>
          <a:p>
            <a:pPr algn="ct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Autorisation de droit à l’image validée</a:t>
            </a:r>
          </a:p>
          <a:p>
            <a:pPr algn="ctr"/>
            <a:endParaRPr lang="fr-FR" sz="2000" dirty="0">
              <a:solidFill>
                <a:srgbClr val="2A2A2A"/>
              </a:solidFill>
              <a:latin typeface="Avenir Next" panose="020B0503020202020204" pitchFamily="34" charset="0"/>
            </a:endParaRPr>
          </a:p>
          <a:p>
            <a:pPr algn="ctr"/>
            <a:r>
              <a:rPr lang="fr-FR" sz="2000" dirty="0">
                <a:solidFill>
                  <a:srgbClr val="2A2A2A"/>
                </a:solidFill>
                <a:latin typeface="Avenir Next" panose="020B0503020202020204" pitchFamily="34" charset="0"/>
              </a:rPr>
              <a:t>Contenus personnels</a:t>
            </a:r>
          </a:p>
          <a:p>
            <a:pPr algn="ctr"/>
            <a:br>
              <a:rPr lang="fr-FR" sz="2600" dirty="0">
                <a:solidFill>
                  <a:srgbClr val="2A2A2A"/>
                </a:solidFill>
                <a:latin typeface="Avenir Next" panose="020B0503020202020204" pitchFamily="34" charset="0"/>
              </a:rPr>
            </a:br>
            <a:r>
              <a:rPr lang="fr-FR" sz="2000" b="1" dirty="0">
                <a:solidFill>
                  <a:srgbClr val="2A2A2A"/>
                </a:solidFill>
                <a:latin typeface="Avenir Next" panose="020B0503020202020204" pitchFamily="34" charset="0"/>
              </a:rPr>
              <a:t>12 chaines vidéos </a:t>
            </a:r>
            <a:r>
              <a:rPr lang="fr-FR" sz="2000" dirty="0">
                <a:solidFill>
                  <a:srgbClr val="2A2A2A"/>
                </a:solidFill>
                <a:latin typeface="Avenir Next" panose="020B0503020202020204" pitchFamily="34" charset="0"/>
              </a:rPr>
              <a:t>(</a:t>
            </a:r>
            <a:r>
              <a:rPr lang="fr-FR" sz="2000" dirty="0" err="1">
                <a:solidFill>
                  <a:srgbClr val="2A2A2A"/>
                </a:solidFill>
                <a:latin typeface="Avenir Next" panose="020B0503020202020204" pitchFamily="34" charset="0"/>
              </a:rPr>
              <a:t>excel</a:t>
            </a:r>
            <a:r>
              <a:rPr lang="fr-FR" sz="2000" dirty="0">
                <a:solidFill>
                  <a:srgbClr val="2A2A2A"/>
                </a:solidFill>
                <a:latin typeface="Avenir Next" panose="020B0503020202020204" pitchFamily="34" charset="0"/>
              </a:rPr>
              <a:t>, CO, </a:t>
            </a:r>
            <a:r>
              <a:rPr lang="fr-FR" sz="2000" dirty="0" err="1">
                <a:solidFill>
                  <a:srgbClr val="2A2A2A"/>
                </a:solidFill>
                <a:latin typeface="Avenir Next" panose="020B0503020202020204" pitchFamily="34" charset="0"/>
              </a:rPr>
              <a:t>iDocéo</a:t>
            </a:r>
            <a:r>
              <a:rPr lang="fr-FR" sz="2000" dirty="0">
                <a:solidFill>
                  <a:srgbClr val="2A2A2A"/>
                </a:solidFill>
                <a:latin typeface="Avenir Next" panose="020B0503020202020204" pitchFamily="34" charset="0"/>
              </a:rPr>
              <a:t>, processus artistique, outils académiques,…)</a:t>
            </a:r>
            <a:endParaRPr lang="fr-FR" sz="2600" dirty="0">
              <a:solidFill>
                <a:srgbClr val="2A2A2A"/>
              </a:solidFill>
              <a:latin typeface="Avenir Next" panose="020B0503020202020204" pitchFamily="34" charset="0"/>
            </a:endParaRPr>
          </a:p>
        </p:txBody>
      </p:sp>
      <p:sp>
        <p:nvSpPr>
          <p:cNvPr id="23" name="Rectangle 22">
            <a:hlinkClick r:id="" action="ppaction://noaction"/>
            <a:extLst>
              <a:ext uri="{FF2B5EF4-FFF2-40B4-BE49-F238E27FC236}">
                <a16:creationId xmlns:a16="http://schemas.microsoft.com/office/drawing/2014/main" id="{8BB7C459-9F47-DA4D-947B-124F724FC98F}"/>
              </a:ext>
            </a:extLst>
          </p:cNvPr>
          <p:cNvSpPr/>
          <p:nvPr/>
        </p:nvSpPr>
        <p:spPr>
          <a:xfrm>
            <a:off x="10575036" y="4968656"/>
            <a:ext cx="2880000" cy="4940888"/>
          </a:xfrm>
          <a:prstGeom prst="rect">
            <a:avLst/>
          </a:prstGeom>
          <a:no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Pour envoyer vos productions</a:t>
            </a:r>
          </a:p>
          <a:p>
            <a:pPr algn="ctr"/>
            <a:endParaRPr lang="fr-FR" sz="2600" dirty="0">
              <a:solidFill>
                <a:srgbClr val="2A2A2A"/>
              </a:solidFill>
              <a:latin typeface="Avenir Next" panose="020B0503020202020204" pitchFamily="34" charset="0"/>
            </a:endParaRPr>
          </a:p>
          <a:p>
            <a:pPr algn="ctr"/>
            <a:r>
              <a:rPr lang="fr-FR" sz="2600" dirty="0">
                <a:solidFill>
                  <a:srgbClr val="2A2A2A"/>
                </a:solidFill>
                <a:latin typeface="Avenir Next" panose="020B0503020202020204" pitchFamily="34" charset="0"/>
              </a:rPr>
              <a:t>Pour poser une question en lien avec le numérique</a:t>
            </a:r>
          </a:p>
        </p:txBody>
      </p:sp>
      <p:sp>
        <p:nvSpPr>
          <p:cNvPr id="24" name="Rectangle 23">
            <a:hlinkClick r:id="" action="ppaction://noaction"/>
            <a:extLst>
              <a:ext uri="{FF2B5EF4-FFF2-40B4-BE49-F238E27FC236}">
                <a16:creationId xmlns:a16="http://schemas.microsoft.com/office/drawing/2014/main" id="{9E822D53-FA52-D24C-8C44-7F6A850D8EA6}"/>
              </a:ext>
            </a:extLst>
          </p:cNvPr>
          <p:cNvSpPr/>
          <p:nvPr/>
        </p:nvSpPr>
        <p:spPr>
          <a:xfrm>
            <a:off x="923820" y="4185390"/>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hlinkClick r:id="rId5"/>
              </a:rPr>
              <a:t>lien</a:t>
            </a:r>
            <a:endParaRPr lang="fr-FR" sz="2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DCF35E2A-EDB4-2045-B168-E87D9464F0A0}"/>
              </a:ext>
            </a:extLst>
          </p:cNvPr>
          <p:cNvSpPr/>
          <p:nvPr/>
        </p:nvSpPr>
        <p:spPr>
          <a:xfrm>
            <a:off x="7286985" y="4185389"/>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hlinkClick r:id="rId6"/>
              </a:rPr>
              <a:t>lien</a:t>
            </a:r>
            <a:endParaRPr lang="fr-FR" sz="2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86CBF1B8-89BC-224C-A64A-94F6F8312CA7}"/>
              </a:ext>
            </a:extLst>
          </p:cNvPr>
          <p:cNvSpPr/>
          <p:nvPr/>
        </p:nvSpPr>
        <p:spPr>
          <a:xfrm>
            <a:off x="10482700" y="4185389"/>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2A2A2A"/>
                </a:solidFill>
                <a:latin typeface="Avenir Next" panose="020B0503020202020204" pitchFamily="34" charset="0"/>
                <a:hlinkClick r:id="rId7"/>
              </a:rPr>
              <a:t>ian-eps@ac-lyon.fr</a:t>
            </a:r>
            <a:endParaRPr lang="fr-FR" sz="2400" dirty="0">
              <a:solidFill>
                <a:srgbClr val="2A2A2A"/>
              </a:solidFill>
              <a:latin typeface="Avenir Next" panose="020B0503020202020204" pitchFamily="34" charset="0"/>
            </a:endParaRPr>
          </a:p>
        </p:txBody>
      </p:sp>
      <p:sp>
        <p:nvSpPr>
          <p:cNvPr id="27" name="Rectangle 26">
            <a:hlinkClick r:id="" action="ppaction://noaction"/>
            <a:extLst>
              <a:ext uri="{FF2B5EF4-FFF2-40B4-BE49-F238E27FC236}">
                <a16:creationId xmlns:a16="http://schemas.microsoft.com/office/drawing/2014/main" id="{8DB8621C-7828-2E49-9877-38E1BB5EC847}"/>
              </a:ext>
            </a:extLst>
          </p:cNvPr>
          <p:cNvSpPr/>
          <p:nvPr/>
        </p:nvSpPr>
        <p:spPr>
          <a:xfrm>
            <a:off x="4080828" y="4185388"/>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hlinkClick r:id="rId8"/>
              </a:rPr>
              <a:t>lien</a:t>
            </a:r>
            <a:endParaRPr lang="fr-FR" sz="2600" dirty="0">
              <a:solidFill>
                <a:srgbClr val="2A2A2A"/>
              </a:solidFill>
              <a:latin typeface="Avenir Next" panose="020B0503020202020204" pitchFamily="34" charset="0"/>
            </a:endParaRPr>
          </a:p>
        </p:txBody>
      </p:sp>
    </p:spTree>
    <p:extLst>
      <p:ext uri="{BB962C8B-B14F-4D97-AF65-F5344CB8AC3E}">
        <p14:creationId xmlns:p14="http://schemas.microsoft.com/office/powerpoint/2010/main" val="249435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Docs </a:t>
            </a:r>
            <a:r>
              <a:rPr lang="fr-FR" dirty="0" err="1">
                <a:latin typeface="Avenir Next" panose="020B0503020202020204" pitchFamily="34" charset="0"/>
              </a:rPr>
              <a:t>pr</a:t>
            </a:r>
            <a:r>
              <a:rPr lang="fr-FR" dirty="0">
                <a:latin typeface="Avenir Next" panose="020B0503020202020204" pitchFamily="34" charset="0"/>
              </a:rPr>
              <a:t> partager</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35" name="Rectangle 34">
            <a:hlinkClick r:id="" action="ppaction://noaction"/>
            <a:extLst>
              <a:ext uri="{FF2B5EF4-FFF2-40B4-BE49-F238E27FC236}">
                <a16:creationId xmlns:a16="http://schemas.microsoft.com/office/drawing/2014/main" id="{AC370748-58B6-EF42-AA2F-E1508F45BC0E}"/>
              </a:ext>
            </a:extLst>
          </p:cNvPr>
          <p:cNvSpPr/>
          <p:nvPr/>
        </p:nvSpPr>
        <p:spPr>
          <a:xfrm>
            <a:off x="5748828" y="1578188"/>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Les documents personnels</a:t>
            </a:r>
          </a:p>
        </p:txBody>
      </p:sp>
      <p:sp>
        <p:nvSpPr>
          <p:cNvPr id="17" name="Rectangle 16">
            <a:hlinkClick r:id="" action="ppaction://noaction"/>
            <a:extLst>
              <a:ext uri="{FF2B5EF4-FFF2-40B4-BE49-F238E27FC236}">
                <a16:creationId xmlns:a16="http://schemas.microsoft.com/office/drawing/2014/main" id="{C8142056-7931-214F-869D-834669B5F0CF}"/>
              </a:ext>
            </a:extLst>
          </p:cNvPr>
          <p:cNvSpPr/>
          <p:nvPr/>
        </p:nvSpPr>
        <p:spPr>
          <a:xfrm>
            <a:off x="1037513" y="1578188"/>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Proposition de mise en forme de scénario pédagogique</a:t>
            </a:r>
          </a:p>
        </p:txBody>
      </p:sp>
      <p:sp>
        <p:nvSpPr>
          <p:cNvPr id="18" name="Rectangle 17">
            <a:hlinkClick r:id="" action="ppaction://noaction"/>
            <a:extLst>
              <a:ext uri="{FF2B5EF4-FFF2-40B4-BE49-F238E27FC236}">
                <a16:creationId xmlns:a16="http://schemas.microsoft.com/office/drawing/2014/main" id="{1354C4EA-E7BC-E74E-9DCF-FF8414188554}"/>
              </a:ext>
            </a:extLst>
          </p:cNvPr>
          <p:cNvSpPr/>
          <p:nvPr/>
        </p:nvSpPr>
        <p:spPr>
          <a:xfrm>
            <a:off x="10367807" y="1578188"/>
            <a:ext cx="2880000" cy="28800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Proposition de mise en forme de compte-rendu de stage</a:t>
            </a:r>
          </a:p>
        </p:txBody>
      </p:sp>
      <p:sp>
        <p:nvSpPr>
          <p:cNvPr id="19" name="Rectangle 18">
            <a:hlinkClick r:id="" action="ppaction://noaction"/>
            <a:extLst>
              <a:ext uri="{FF2B5EF4-FFF2-40B4-BE49-F238E27FC236}">
                <a16:creationId xmlns:a16="http://schemas.microsoft.com/office/drawing/2014/main" id="{AA47A2A1-D457-6944-BC2C-1E75C976E81E}"/>
              </a:ext>
            </a:extLst>
          </p:cNvPr>
          <p:cNvSpPr/>
          <p:nvPr/>
        </p:nvSpPr>
        <p:spPr>
          <a:xfrm>
            <a:off x="945177" y="3781352"/>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hlinkClick r:id="rId5"/>
              </a:rPr>
              <a:t>lien</a:t>
            </a:r>
            <a:endParaRPr lang="fr-FR" sz="2600" dirty="0">
              <a:solidFill>
                <a:srgbClr val="2A2A2A"/>
              </a:solidFill>
              <a:latin typeface="Avenir Next" panose="020B0503020202020204" pitchFamily="34" charset="0"/>
            </a:endParaRPr>
          </a:p>
        </p:txBody>
      </p:sp>
      <p:sp>
        <p:nvSpPr>
          <p:cNvPr id="20" name="Rectangle 19">
            <a:hlinkClick r:id="" action="ppaction://noaction"/>
            <a:extLst>
              <a:ext uri="{FF2B5EF4-FFF2-40B4-BE49-F238E27FC236}">
                <a16:creationId xmlns:a16="http://schemas.microsoft.com/office/drawing/2014/main" id="{02747380-39E3-2741-831A-CE4714E70719}"/>
              </a:ext>
            </a:extLst>
          </p:cNvPr>
          <p:cNvSpPr/>
          <p:nvPr/>
        </p:nvSpPr>
        <p:spPr>
          <a:xfrm>
            <a:off x="10367807" y="3781352"/>
            <a:ext cx="3064672" cy="46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hlinkClick r:id="rId6"/>
              </a:rPr>
              <a:t>lien</a:t>
            </a:r>
            <a:endParaRPr lang="fr-FR" sz="2600" dirty="0">
              <a:solidFill>
                <a:srgbClr val="2A2A2A"/>
              </a:solidFill>
              <a:latin typeface="Avenir Next" panose="020B0503020202020204" pitchFamily="34" charset="0"/>
            </a:endParaRPr>
          </a:p>
        </p:txBody>
      </p:sp>
      <p:sp>
        <p:nvSpPr>
          <p:cNvPr id="21" name="Rectangle 20">
            <a:hlinkClick r:id="" action="ppaction://noaction"/>
            <a:extLst>
              <a:ext uri="{FF2B5EF4-FFF2-40B4-BE49-F238E27FC236}">
                <a16:creationId xmlns:a16="http://schemas.microsoft.com/office/drawing/2014/main" id="{A2D142C3-6D63-164D-B0D2-5C909FDF35B7}"/>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les documents pour partager vos pratiques</a:t>
            </a:r>
          </a:p>
        </p:txBody>
      </p:sp>
      <p:sp>
        <p:nvSpPr>
          <p:cNvPr id="22" name="Triangle 21">
            <a:extLst>
              <a:ext uri="{FF2B5EF4-FFF2-40B4-BE49-F238E27FC236}">
                <a16:creationId xmlns:a16="http://schemas.microsoft.com/office/drawing/2014/main" id="{6B2E6BB0-19E7-6C41-90B4-825B257E7E19}"/>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9A1F0457-E45B-D541-AFA7-25135177F0E7}"/>
              </a:ext>
            </a:extLst>
          </p:cNvPr>
          <p:cNvPicPr>
            <a:picLocks noChangeAspect="1"/>
          </p:cNvPicPr>
          <p:nvPr/>
        </p:nvPicPr>
        <p:blipFill>
          <a:blip r:embed="rId7"/>
          <a:stretch>
            <a:fillRect/>
          </a:stretch>
        </p:blipFill>
        <p:spPr>
          <a:xfrm>
            <a:off x="998815" y="5203576"/>
            <a:ext cx="3011034" cy="4248000"/>
          </a:xfrm>
          <a:prstGeom prst="rect">
            <a:avLst/>
          </a:prstGeom>
          <a:ln>
            <a:solidFill>
              <a:schemeClr val="bg1">
                <a:lumMod val="50000"/>
              </a:schemeClr>
            </a:solidFill>
          </a:ln>
        </p:spPr>
      </p:pic>
      <p:pic>
        <p:nvPicPr>
          <p:cNvPr id="23" name="Image 22">
            <a:extLst>
              <a:ext uri="{FF2B5EF4-FFF2-40B4-BE49-F238E27FC236}">
                <a16:creationId xmlns:a16="http://schemas.microsoft.com/office/drawing/2014/main" id="{32A27DCE-2061-7242-9F58-F6BC8BBC850D}"/>
              </a:ext>
            </a:extLst>
          </p:cNvPr>
          <p:cNvPicPr>
            <a:picLocks noChangeAspect="1"/>
          </p:cNvPicPr>
          <p:nvPr/>
        </p:nvPicPr>
        <p:blipFill>
          <a:blip r:embed="rId8"/>
          <a:stretch>
            <a:fillRect/>
          </a:stretch>
        </p:blipFill>
        <p:spPr>
          <a:xfrm>
            <a:off x="10333745" y="5203576"/>
            <a:ext cx="3000253" cy="4248000"/>
          </a:xfrm>
          <a:prstGeom prst="rect">
            <a:avLst/>
          </a:prstGeom>
          <a:ln>
            <a:solidFill>
              <a:schemeClr val="bg1">
                <a:lumMod val="50000"/>
              </a:schemeClr>
            </a:solidFill>
          </a:ln>
        </p:spPr>
      </p:pic>
      <p:cxnSp>
        <p:nvCxnSpPr>
          <p:cNvPr id="25" name="Connecteur droit avec flèche 24">
            <a:extLst>
              <a:ext uri="{FF2B5EF4-FFF2-40B4-BE49-F238E27FC236}">
                <a16:creationId xmlns:a16="http://schemas.microsoft.com/office/drawing/2014/main" id="{62FD23E3-D93E-2A4A-92DA-3B1306DCFCE9}"/>
              </a:ext>
            </a:extLst>
          </p:cNvPr>
          <p:cNvCxnSpPr/>
          <p:nvPr/>
        </p:nvCxnSpPr>
        <p:spPr>
          <a:xfrm>
            <a:off x="3917513" y="4447576"/>
            <a:ext cx="1188000" cy="1152000"/>
          </a:xfrm>
          <a:prstGeom prst="straightConnector1">
            <a:avLst/>
          </a:prstGeom>
          <a:ln w="57150">
            <a:solidFill>
              <a:srgbClr val="B6E4C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F0B3B186-B267-8F4F-BC40-4B04BFAEEEBE}"/>
              </a:ext>
            </a:extLst>
          </p:cNvPr>
          <p:cNvCxnSpPr>
            <a:cxnSpLocks/>
          </p:cNvCxnSpPr>
          <p:nvPr/>
        </p:nvCxnSpPr>
        <p:spPr>
          <a:xfrm flipH="1">
            <a:off x="8962123" y="4447576"/>
            <a:ext cx="1428242" cy="1152000"/>
          </a:xfrm>
          <a:prstGeom prst="straightConnector1">
            <a:avLst/>
          </a:prstGeom>
          <a:ln w="57150">
            <a:solidFill>
              <a:srgbClr val="B6E4C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F076D697-EAEF-FE48-B32B-5B61D726C103}"/>
              </a:ext>
            </a:extLst>
          </p:cNvPr>
          <p:cNvCxnSpPr>
            <a:cxnSpLocks/>
          </p:cNvCxnSpPr>
          <p:nvPr/>
        </p:nvCxnSpPr>
        <p:spPr>
          <a:xfrm>
            <a:off x="7160239" y="4178529"/>
            <a:ext cx="0" cy="1152000"/>
          </a:xfrm>
          <a:prstGeom prst="straightConnector1">
            <a:avLst/>
          </a:prstGeom>
          <a:ln w="57150">
            <a:solidFill>
              <a:srgbClr val="B6E4C9"/>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8592292C-5DF8-C149-A272-B837AABEE96D}"/>
              </a:ext>
            </a:extLst>
          </p:cNvPr>
          <p:cNvSpPr/>
          <p:nvPr/>
        </p:nvSpPr>
        <p:spPr>
          <a:xfrm>
            <a:off x="5760107" y="5618529"/>
            <a:ext cx="2880000" cy="2880000"/>
          </a:xfrm>
          <a:prstGeom prst="rect">
            <a:avLst/>
          </a:prstGeom>
          <a:no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lumMod val="85000"/>
                    <a:lumOff val="15000"/>
                  </a:schemeClr>
                </a:solidFill>
                <a:latin typeface="Avenir Next" panose="020B0503020202020204" pitchFamily="34" charset="0"/>
              </a:rPr>
              <a:t>Documents partagés via :</a:t>
            </a:r>
          </a:p>
          <a:p>
            <a:pPr algn="ctr"/>
            <a:endParaRPr lang="fr-FR" sz="2600" dirty="0">
              <a:solidFill>
                <a:schemeClr val="tx1">
                  <a:lumMod val="85000"/>
                  <a:lumOff val="15000"/>
                </a:schemeClr>
              </a:solidFill>
              <a:latin typeface="Avenir Next" panose="020B0503020202020204" pitchFamily="34" charset="0"/>
            </a:endParaRPr>
          </a:p>
          <a:p>
            <a:pPr algn="ctr"/>
            <a:r>
              <a:rPr lang="fr-FR" sz="2400" dirty="0">
                <a:solidFill>
                  <a:schemeClr val="tx1">
                    <a:lumMod val="85000"/>
                    <a:lumOff val="15000"/>
                  </a:schemeClr>
                </a:solidFill>
                <a:latin typeface="Avenir Next" panose="020B0503020202020204" pitchFamily="34" charset="0"/>
              </a:rPr>
              <a:t>Le site EPS</a:t>
            </a:r>
          </a:p>
          <a:p>
            <a:pPr algn="ctr"/>
            <a:r>
              <a:rPr lang="fr-FR" sz="2400" dirty="0" err="1">
                <a:solidFill>
                  <a:schemeClr val="tx1">
                    <a:lumMod val="85000"/>
                    <a:lumOff val="15000"/>
                  </a:schemeClr>
                </a:solidFill>
                <a:latin typeface="Avenir Next" panose="020B0503020202020204" pitchFamily="34" charset="0"/>
              </a:rPr>
              <a:t>Peertube</a:t>
            </a:r>
            <a:endParaRPr lang="fr-FR" sz="2400" dirty="0">
              <a:solidFill>
                <a:schemeClr val="tx1">
                  <a:lumMod val="85000"/>
                  <a:lumOff val="15000"/>
                </a:schemeClr>
              </a:solidFill>
              <a:latin typeface="Avenir Next" panose="020B0503020202020204" pitchFamily="34" charset="0"/>
            </a:endParaRPr>
          </a:p>
          <a:p>
            <a:pPr algn="ctr"/>
            <a:r>
              <a:rPr lang="fr-FR" sz="2400" dirty="0">
                <a:solidFill>
                  <a:schemeClr val="tx1">
                    <a:lumMod val="85000"/>
                    <a:lumOff val="15000"/>
                  </a:schemeClr>
                </a:solidFill>
                <a:latin typeface="Avenir Next" panose="020B0503020202020204" pitchFamily="34" charset="0"/>
              </a:rPr>
              <a:t>La lettre numérique EPS</a:t>
            </a:r>
          </a:p>
        </p:txBody>
      </p:sp>
    </p:spTree>
    <p:extLst>
      <p:ext uri="{BB962C8B-B14F-4D97-AF65-F5344CB8AC3E}">
        <p14:creationId xmlns:p14="http://schemas.microsoft.com/office/powerpoint/2010/main" val="280090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Les outils académiques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17" name="Rectangle 16">
            <a:hlinkClick r:id="" action="ppaction://noaction"/>
            <a:extLst>
              <a:ext uri="{FF2B5EF4-FFF2-40B4-BE49-F238E27FC236}">
                <a16:creationId xmlns:a16="http://schemas.microsoft.com/office/drawing/2014/main" id="{2C280249-EEA9-9F43-BC90-E3D21A244666}"/>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les outils académiques comme point de départ de vos formations</a:t>
            </a:r>
          </a:p>
        </p:txBody>
      </p:sp>
      <p:sp>
        <p:nvSpPr>
          <p:cNvPr id="18" name="Rectangle 17">
            <a:hlinkClick r:id="" action="ppaction://noaction"/>
            <a:extLst>
              <a:ext uri="{FF2B5EF4-FFF2-40B4-BE49-F238E27FC236}">
                <a16:creationId xmlns:a16="http://schemas.microsoft.com/office/drawing/2014/main" id="{73405D5B-6C24-0F43-9204-9116E27392C5}"/>
              </a:ext>
            </a:extLst>
          </p:cNvPr>
          <p:cNvSpPr/>
          <p:nvPr/>
        </p:nvSpPr>
        <p:spPr>
          <a:xfrm>
            <a:off x="5208204" y="3088370"/>
            <a:ext cx="4024701" cy="1739113"/>
          </a:xfrm>
          <a:prstGeom prst="rect">
            <a:avLst/>
          </a:prstGeom>
          <a:solidFill>
            <a:srgbClr val="92D05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solidFill>
                  <a:srgbClr val="2A2A2A"/>
                </a:solidFill>
                <a:latin typeface="Avenir Next" panose="020B0503020202020204" pitchFamily="34" charset="0"/>
              </a:rPr>
              <a:t>UNE FINALITE</a:t>
            </a:r>
            <a:r>
              <a:rPr lang="fr-FR" sz="2000" b="1" dirty="0">
                <a:solidFill>
                  <a:srgbClr val="2A2A2A"/>
                </a:solidFill>
                <a:latin typeface="Avenir Next" panose="020B0503020202020204" pitchFamily="34" charset="0"/>
              </a:rPr>
              <a:t>:</a:t>
            </a:r>
          </a:p>
          <a:p>
            <a:pPr algn="ctr"/>
            <a:endParaRPr lang="fr-FR" sz="600" b="1" dirty="0">
              <a:solidFill>
                <a:srgbClr val="2A2A2A"/>
              </a:solidFill>
              <a:latin typeface="Avenir Next" panose="020B0503020202020204" pitchFamily="34" charset="0"/>
            </a:endParaRPr>
          </a:p>
          <a:p>
            <a:pPr algn="ctr"/>
            <a:r>
              <a:rPr lang="fr-FR" sz="3200" b="1" dirty="0">
                <a:solidFill>
                  <a:srgbClr val="2A2A2A"/>
                </a:solidFill>
                <a:latin typeface="Avenir Next" panose="020B0503020202020204" pitchFamily="34" charset="0"/>
              </a:rPr>
              <a:t>PARTAGER A GRANDE ECHELLE</a:t>
            </a:r>
          </a:p>
        </p:txBody>
      </p:sp>
      <p:sp>
        <p:nvSpPr>
          <p:cNvPr id="19" name="Triangle 18">
            <a:extLst>
              <a:ext uri="{FF2B5EF4-FFF2-40B4-BE49-F238E27FC236}">
                <a16:creationId xmlns:a16="http://schemas.microsoft.com/office/drawing/2014/main" id="{FAB0A3F5-47B7-A946-8A71-35032772DF1E}"/>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hlinkClick r:id="" action="ppaction://noaction"/>
            <a:extLst>
              <a:ext uri="{FF2B5EF4-FFF2-40B4-BE49-F238E27FC236}">
                <a16:creationId xmlns:a16="http://schemas.microsoft.com/office/drawing/2014/main" id="{06BF3567-5341-9D42-8882-F670C6DECDAB}"/>
              </a:ext>
            </a:extLst>
          </p:cNvPr>
          <p:cNvSpPr/>
          <p:nvPr/>
        </p:nvSpPr>
        <p:spPr>
          <a:xfrm>
            <a:off x="298930" y="1304327"/>
            <a:ext cx="13802349" cy="128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 </a:t>
            </a:r>
            <a:r>
              <a:rPr lang="fr-FR" sz="2000" b="1" i="1" u="sng" dirty="0">
                <a:solidFill>
                  <a:srgbClr val="2A2A2A"/>
                </a:solidFill>
                <a:latin typeface="Avenir Next" panose="020B0503020202020204" pitchFamily="34" charset="0"/>
              </a:rPr>
              <a:t>MON ANALYSE </a:t>
            </a:r>
            <a:r>
              <a:rPr lang="fr-FR" sz="2000" dirty="0">
                <a:solidFill>
                  <a:srgbClr val="2A2A2A"/>
                </a:solidFill>
                <a:latin typeface="Avenir Next" panose="020B0503020202020204" pitchFamily="34" charset="0"/>
              </a:rPr>
              <a:t>: - chaque A.F ne concerne qu’un nombre restreint de collègues, sur une durée plus ou moins longue.</a:t>
            </a:r>
          </a:p>
          <a:p>
            <a:pPr algn="ctr"/>
            <a:r>
              <a:rPr lang="fr-FR" sz="2000" dirty="0">
                <a:solidFill>
                  <a:srgbClr val="2A2A2A"/>
                </a:solidFill>
                <a:latin typeface="Avenir Next" panose="020B0503020202020204" pitchFamily="34" charset="0"/>
              </a:rPr>
              <a:t> - la diffusion au sein des équipes EPS est bénéfique mais peut aussi demeurer très restreinte,</a:t>
            </a:r>
          </a:p>
          <a:p>
            <a:pPr algn="ctr"/>
            <a:r>
              <a:rPr lang="fr-FR" sz="2000" dirty="0">
                <a:solidFill>
                  <a:srgbClr val="2A2A2A"/>
                </a:solidFill>
                <a:latin typeface="Avenir Next" panose="020B0503020202020204" pitchFamily="34" charset="0"/>
              </a:rPr>
              <a:t>- </a:t>
            </a:r>
            <a:r>
              <a:rPr lang="fr-FR" sz="2000" b="1" i="1" u="sng" dirty="0">
                <a:solidFill>
                  <a:srgbClr val="2A2A2A"/>
                </a:solidFill>
                <a:latin typeface="Avenir Next" panose="020B0503020202020204" pitchFamily="34" charset="0"/>
              </a:rPr>
              <a:t>LE CLES EN MAINS </a:t>
            </a:r>
            <a:r>
              <a:rPr lang="fr-FR" sz="2000" dirty="0">
                <a:solidFill>
                  <a:srgbClr val="2A2A2A"/>
                </a:solidFill>
                <a:latin typeface="Avenir Next" panose="020B0503020202020204" pitchFamily="34" charset="0"/>
              </a:rPr>
              <a:t>: Les stagiaires courent toujours après le formateurs avec une clé USB pour récupérer le plus de documents possibles.</a:t>
            </a:r>
          </a:p>
        </p:txBody>
      </p:sp>
      <p:cxnSp>
        <p:nvCxnSpPr>
          <p:cNvPr id="22" name="Connecteur droit avec flèche 21">
            <a:extLst>
              <a:ext uri="{FF2B5EF4-FFF2-40B4-BE49-F238E27FC236}">
                <a16:creationId xmlns:a16="http://schemas.microsoft.com/office/drawing/2014/main" id="{505E2DAA-E5DB-124D-8381-122E81F92B5D}"/>
              </a:ext>
            </a:extLst>
          </p:cNvPr>
          <p:cNvCxnSpPr>
            <a:cxnSpLocks/>
            <a:stCxn id="18" idx="2"/>
          </p:cNvCxnSpPr>
          <p:nvPr/>
        </p:nvCxnSpPr>
        <p:spPr>
          <a:xfrm>
            <a:off x="7220555" y="4827483"/>
            <a:ext cx="0" cy="518728"/>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hlinkClick r:id="" action="ppaction://noaction"/>
            <a:extLst>
              <a:ext uri="{FF2B5EF4-FFF2-40B4-BE49-F238E27FC236}">
                <a16:creationId xmlns:a16="http://schemas.microsoft.com/office/drawing/2014/main" id="{73405D5B-6C24-0F43-9204-9116E27392C5}"/>
              </a:ext>
            </a:extLst>
          </p:cNvPr>
          <p:cNvSpPr/>
          <p:nvPr/>
        </p:nvSpPr>
        <p:spPr>
          <a:xfrm>
            <a:off x="360346" y="5306572"/>
            <a:ext cx="4396209" cy="1404533"/>
          </a:xfrm>
          <a:prstGeom prst="rect">
            <a:avLst/>
          </a:prstGeom>
          <a:solidFill>
            <a:srgbClr val="FFC00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n°1</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ACCEDER</a:t>
            </a:r>
          </a:p>
        </p:txBody>
      </p:sp>
      <p:sp>
        <p:nvSpPr>
          <p:cNvPr id="24" name="Rectangle 23">
            <a:hlinkClick r:id="" action="ppaction://noaction"/>
            <a:extLst>
              <a:ext uri="{FF2B5EF4-FFF2-40B4-BE49-F238E27FC236}">
                <a16:creationId xmlns:a16="http://schemas.microsoft.com/office/drawing/2014/main" id="{73405D5B-6C24-0F43-9204-9116E27392C5}"/>
              </a:ext>
            </a:extLst>
          </p:cNvPr>
          <p:cNvSpPr/>
          <p:nvPr/>
        </p:nvSpPr>
        <p:spPr>
          <a:xfrm>
            <a:off x="4984389" y="5312643"/>
            <a:ext cx="4472329" cy="1404533"/>
          </a:xfrm>
          <a:prstGeom prst="rect">
            <a:avLst/>
          </a:prstGeom>
          <a:solidFill>
            <a:srgbClr val="00B0F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n°2</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DIFFUSER</a:t>
            </a:r>
          </a:p>
        </p:txBody>
      </p:sp>
      <p:sp>
        <p:nvSpPr>
          <p:cNvPr id="27" name="Rectangle 26">
            <a:hlinkClick r:id="" action="ppaction://noaction"/>
            <a:extLst>
              <a:ext uri="{FF2B5EF4-FFF2-40B4-BE49-F238E27FC236}">
                <a16:creationId xmlns:a16="http://schemas.microsoft.com/office/drawing/2014/main" id="{73405D5B-6C24-0F43-9204-9116E27392C5}"/>
              </a:ext>
            </a:extLst>
          </p:cNvPr>
          <p:cNvSpPr/>
          <p:nvPr/>
        </p:nvSpPr>
        <p:spPr>
          <a:xfrm>
            <a:off x="9769087" y="5306573"/>
            <a:ext cx="4253329" cy="1404533"/>
          </a:xfrm>
          <a:prstGeom prst="rect">
            <a:avLst/>
          </a:prstGeom>
          <a:solidFill>
            <a:srgbClr val="FF66CC"/>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n°3</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ENRICHIR</a:t>
            </a:r>
          </a:p>
        </p:txBody>
      </p:sp>
      <p:cxnSp>
        <p:nvCxnSpPr>
          <p:cNvPr id="31" name="Connecteur droit avec flèche 30">
            <a:extLst>
              <a:ext uri="{FF2B5EF4-FFF2-40B4-BE49-F238E27FC236}">
                <a16:creationId xmlns:a16="http://schemas.microsoft.com/office/drawing/2014/main" id="{505E2DAA-E5DB-124D-8381-122E81F92B5D}"/>
              </a:ext>
            </a:extLst>
          </p:cNvPr>
          <p:cNvCxnSpPr>
            <a:cxnSpLocks/>
          </p:cNvCxnSpPr>
          <p:nvPr/>
        </p:nvCxnSpPr>
        <p:spPr>
          <a:xfrm flipH="1">
            <a:off x="4672020" y="4801226"/>
            <a:ext cx="546232" cy="537675"/>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505E2DAA-E5DB-124D-8381-122E81F92B5D}"/>
              </a:ext>
            </a:extLst>
          </p:cNvPr>
          <p:cNvCxnSpPr>
            <a:cxnSpLocks/>
          </p:cNvCxnSpPr>
          <p:nvPr/>
        </p:nvCxnSpPr>
        <p:spPr>
          <a:xfrm>
            <a:off x="9237296" y="4751960"/>
            <a:ext cx="548877" cy="565967"/>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505E2DAA-E5DB-124D-8381-122E81F92B5D}"/>
              </a:ext>
            </a:extLst>
          </p:cNvPr>
          <p:cNvCxnSpPr>
            <a:cxnSpLocks/>
          </p:cNvCxnSpPr>
          <p:nvPr/>
        </p:nvCxnSpPr>
        <p:spPr>
          <a:xfrm>
            <a:off x="7220553" y="2593722"/>
            <a:ext cx="0" cy="506385"/>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hlinkClick r:id="" action="ppaction://noaction"/>
            <a:extLst>
              <a:ext uri="{FF2B5EF4-FFF2-40B4-BE49-F238E27FC236}">
                <a16:creationId xmlns:a16="http://schemas.microsoft.com/office/drawing/2014/main" id="{06BF3567-5341-9D42-8882-F670C6DECDAB}"/>
              </a:ext>
            </a:extLst>
          </p:cNvPr>
          <p:cNvSpPr/>
          <p:nvPr/>
        </p:nvSpPr>
        <p:spPr>
          <a:xfrm>
            <a:off x="329286" y="6834701"/>
            <a:ext cx="4396209" cy="352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CENTRALISATION des contenus et des ressources de manière pérenne</a:t>
            </a:r>
          </a:p>
          <a:p>
            <a:pPr algn="ctr"/>
            <a:endParaRPr lang="fr-FR" sz="900" b="1" i="1" dirty="0">
              <a:solidFill>
                <a:srgbClr val="FF0000"/>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a:t>
            </a:r>
            <a:r>
              <a:rPr lang="fr-FR" sz="2000" b="1"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 formateur</a:t>
            </a:r>
            <a:r>
              <a:rPr lang="fr-FR" sz="2000" b="1" dirty="0">
                <a:solidFill>
                  <a:schemeClr val="tx1"/>
                </a:solidFill>
                <a:latin typeface="Avenir Next" panose="020B0503020202020204" pitchFamily="34" charset="0"/>
                <a:sym typeface="Wingdings" panose="05000000000000000000" pitchFamily="2" charset="2"/>
              </a:rPr>
              <a:t>:</a:t>
            </a:r>
            <a:r>
              <a:rPr lang="fr-FR" sz="2000" b="1" dirty="0">
                <a:solidFill>
                  <a:srgbClr val="0033CC"/>
                </a:solidFill>
                <a:latin typeface="Avenir Next" panose="020B0503020202020204" pitchFamily="34" charset="0"/>
                <a:sym typeface="Wingdings" panose="05000000000000000000" pitchFamily="2" charset="2"/>
              </a:rPr>
              <a:t> </a:t>
            </a:r>
            <a:r>
              <a:rPr lang="fr-FR" sz="2000" b="1" dirty="0">
                <a:solidFill>
                  <a:schemeClr val="tx1"/>
                </a:solidFill>
                <a:latin typeface="Avenir Next" panose="020B0503020202020204" pitchFamily="34" charset="0"/>
                <a:sym typeface="Wingdings" panose="05000000000000000000" pitchFamily="2" charset="2"/>
              </a:rPr>
              <a:t>PRODUIRE</a:t>
            </a:r>
            <a:r>
              <a:rPr lang="fr-FR" sz="2000" dirty="0">
                <a:solidFill>
                  <a:schemeClr val="tx1"/>
                </a:solidFill>
                <a:latin typeface="Avenir Next" panose="020B0503020202020204" pitchFamily="34" charset="0"/>
                <a:sym typeface="Wingdings" panose="05000000000000000000" pitchFamily="2" charset="2"/>
              </a:rPr>
              <a:t> dans un  </a:t>
            </a:r>
            <a:r>
              <a:rPr lang="fr-FR" sz="2000" b="1" dirty="0">
                <a:solidFill>
                  <a:schemeClr val="tx1"/>
                </a:solidFill>
                <a:latin typeface="Avenir Next" panose="020B0503020202020204" pitchFamily="34" charset="0"/>
                <a:sym typeface="Wingdings" panose="05000000000000000000" pitchFamily="2" charset="2"/>
              </a:rPr>
              <a:t>espace numérique de travail sécurisé</a:t>
            </a:r>
            <a:r>
              <a:rPr lang="fr-FR" sz="2000" dirty="0">
                <a:solidFill>
                  <a:schemeClr val="tx1"/>
                </a:solidFill>
                <a:latin typeface="Avenir Next" panose="020B0503020202020204" pitchFamily="34" charset="0"/>
                <a:sym typeface="Wingdings" panose="05000000000000000000" pitchFamily="2" charset="2"/>
              </a:rPr>
              <a:t>, </a:t>
            </a:r>
            <a:r>
              <a:rPr lang="fr-FR" sz="2000" b="1" dirty="0">
                <a:solidFill>
                  <a:schemeClr val="tx1"/>
                </a:solidFill>
                <a:latin typeface="Avenir Next" panose="020B0503020202020204" pitchFamily="34" charset="0"/>
                <a:sym typeface="Wingdings" panose="05000000000000000000" pitchFamily="2" charset="2"/>
              </a:rPr>
              <a:t>personnel</a:t>
            </a:r>
            <a:r>
              <a:rPr lang="fr-FR" sz="2000" dirty="0">
                <a:solidFill>
                  <a:schemeClr val="tx1"/>
                </a:solidFill>
                <a:latin typeface="Avenir Next" panose="020B0503020202020204" pitchFamily="34" charset="0"/>
                <a:sym typeface="Wingdings" panose="05000000000000000000" pitchFamily="2" charset="2"/>
              </a:rPr>
              <a:t> mais aussi </a:t>
            </a:r>
            <a:r>
              <a:rPr lang="fr-FR" sz="2000" b="1" dirty="0">
                <a:solidFill>
                  <a:schemeClr val="tx1"/>
                </a:solidFill>
                <a:latin typeface="Avenir Next" panose="020B0503020202020204" pitchFamily="34" charset="0"/>
                <a:sym typeface="Wingdings" panose="05000000000000000000" pitchFamily="2" charset="2"/>
              </a:rPr>
              <a:t>collectif</a:t>
            </a:r>
            <a:r>
              <a:rPr lang="fr-FR" sz="2000" dirty="0">
                <a:solidFill>
                  <a:schemeClr val="tx1"/>
                </a:solidFill>
                <a:latin typeface="Avenir Next" panose="020B0503020202020204" pitchFamily="34" charset="0"/>
                <a:sym typeface="Wingdings" panose="05000000000000000000" pitchFamily="2" charset="2"/>
              </a:rPr>
              <a:t>, </a:t>
            </a:r>
          </a:p>
          <a:p>
            <a:endParaRPr lang="fr-FR" sz="900"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les stagiaires</a:t>
            </a:r>
            <a:r>
              <a:rPr lang="fr-FR" sz="2000" b="1" dirty="0">
                <a:solidFill>
                  <a:schemeClr val="tx1"/>
                </a:solidFill>
                <a:latin typeface="Avenir Next" panose="020B0503020202020204" pitchFamily="34" charset="0"/>
                <a:sym typeface="Wingdings" panose="05000000000000000000" pitchFamily="2" charset="2"/>
              </a:rPr>
              <a:t>: VISUALISER, RECUPERER </a:t>
            </a:r>
            <a:r>
              <a:rPr lang="fr-FR" sz="2000" dirty="0">
                <a:solidFill>
                  <a:schemeClr val="tx1"/>
                </a:solidFill>
                <a:latin typeface="Avenir Next" panose="020B0503020202020204" pitchFamily="34" charset="0"/>
                <a:sym typeface="Wingdings" panose="05000000000000000000" pitchFamily="2" charset="2"/>
              </a:rPr>
              <a:t>des documents dans un espace numérique de travail sécurisé,</a:t>
            </a:r>
          </a:p>
          <a:p>
            <a:endParaRPr lang="fr-FR" sz="2000" dirty="0">
              <a:solidFill>
                <a:schemeClr val="tx1"/>
              </a:solidFill>
              <a:latin typeface="Avenir Next" panose="020B0503020202020204" pitchFamily="34" charset="0"/>
            </a:endParaRPr>
          </a:p>
        </p:txBody>
      </p:sp>
      <p:sp>
        <p:nvSpPr>
          <p:cNvPr id="47" name="Rectangle 46">
            <a:hlinkClick r:id="" action="ppaction://noaction"/>
            <a:extLst>
              <a:ext uri="{FF2B5EF4-FFF2-40B4-BE49-F238E27FC236}">
                <a16:creationId xmlns:a16="http://schemas.microsoft.com/office/drawing/2014/main" id="{06BF3567-5341-9D42-8882-F670C6DECDAB}"/>
              </a:ext>
            </a:extLst>
          </p:cNvPr>
          <p:cNvSpPr/>
          <p:nvPr/>
        </p:nvSpPr>
        <p:spPr>
          <a:xfrm>
            <a:off x="5070362" y="6815093"/>
            <a:ext cx="4396209" cy="385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Des contenus et des ressources pérennes, protégées et facilement ACCESSIBLES</a:t>
            </a:r>
          </a:p>
          <a:p>
            <a:pPr algn="ctr"/>
            <a:endParaRPr lang="fr-FR" sz="900" b="1" i="1" dirty="0">
              <a:solidFill>
                <a:srgbClr val="FF0000"/>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a:t>
            </a:r>
            <a:r>
              <a:rPr lang="fr-FR" sz="2000" b="1"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 formateur</a:t>
            </a:r>
            <a:r>
              <a:rPr lang="fr-FR" sz="2000" b="1" dirty="0">
                <a:solidFill>
                  <a:schemeClr val="tx1"/>
                </a:solidFill>
                <a:latin typeface="Avenir Next" panose="020B0503020202020204" pitchFamily="34" charset="0"/>
                <a:sym typeface="Wingdings" panose="05000000000000000000" pitchFamily="2" charset="2"/>
              </a:rPr>
              <a:t>:</a:t>
            </a:r>
            <a:r>
              <a:rPr lang="fr-FR" sz="2000" b="1" dirty="0">
                <a:solidFill>
                  <a:srgbClr val="0033CC"/>
                </a:solidFill>
                <a:latin typeface="Avenir Next" panose="020B0503020202020204" pitchFamily="34" charset="0"/>
                <a:sym typeface="Wingdings" panose="05000000000000000000" pitchFamily="2" charset="2"/>
              </a:rPr>
              <a:t> </a:t>
            </a:r>
            <a:r>
              <a:rPr lang="fr-FR" sz="2000" b="1" dirty="0">
                <a:solidFill>
                  <a:schemeClr val="tx1"/>
                </a:solidFill>
                <a:latin typeface="Avenir Next" panose="020B0503020202020204" pitchFamily="34" charset="0"/>
                <a:sym typeface="Wingdings" panose="05000000000000000000" pitchFamily="2" charset="2"/>
              </a:rPr>
              <a:t>RENDRE ACCESSIBLE ses contenus dans un espace numérique sécurisé et centrale</a:t>
            </a:r>
            <a:endParaRPr lang="fr-FR" sz="2000" dirty="0">
              <a:solidFill>
                <a:schemeClr val="tx1"/>
              </a:solidFill>
              <a:latin typeface="Avenir Next" panose="020B0503020202020204" pitchFamily="34" charset="0"/>
              <a:sym typeface="Wingdings" panose="05000000000000000000" pitchFamily="2" charset="2"/>
            </a:endParaRPr>
          </a:p>
          <a:p>
            <a:endParaRPr lang="fr-FR" sz="900"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les stagiaires</a:t>
            </a:r>
            <a:r>
              <a:rPr lang="fr-FR" sz="2000" b="1" dirty="0">
                <a:solidFill>
                  <a:schemeClr val="tx1"/>
                </a:solidFill>
                <a:latin typeface="Avenir Next" panose="020B0503020202020204" pitchFamily="34" charset="0"/>
                <a:sym typeface="Wingdings" panose="05000000000000000000" pitchFamily="2" charset="2"/>
              </a:rPr>
              <a:t>: ACCEDER aux ressources dans un espace numérique sécurisé et centralisé</a:t>
            </a:r>
            <a:endParaRPr lang="fr-FR" sz="2000" dirty="0">
              <a:solidFill>
                <a:schemeClr val="tx1"/>
              </a:solidFill>
              <a:latin typeface="Avenir Next" panose="020B0503020202020204" pitchFamily="34" charset="0"/>
              <a:sym typeface="Wingdings" panose="05000000000000000000" pitchFamily="2" charset="2"/>
            </a:endParaRPr>
          </a:p>
          <a:p>
            <a:endParaRPr lang="fr-FR" sz="2000" dirty="0">
              <a:solidFill>
                <a:schemeClr val="tx1"/>
              </a:solidFill>
              <a:latin typeface="Avenir Next" panose="020B0503020202020204" pitchFamily="34" charset="0"/>
            </a:endParaRPr>
          </a:p>
        </p:txBody>
      </p:sp>
      <p:sp>
        <p:nvSpPr>
          <p:cNvPr id="48" name="Rectangle 47">
            <a:hlinkClick r:id="" action="ppaction://noaction"/>
            <a:extLst>
              <a:ext uri="{FF2B5EF4-FFF2-40B4-BE49-F238E27FC236}">
                <a16:creationId xmlns:a16="http://schemas.microsoft.com/office/drawing/2014/main" id="{06BF3567-5341-9D42-8882-F670C6DECDAB}"/>
              </a:ext>
            </a:extLst>
          </p:cNvPr>
          <p:cNvSpPr/>
          <p:nvPr/>
        </p:nvSpPr>
        <p:spPr>
          <a:xfrm>
            <a:off x="9769087" y="6815093"/>
            <a:ext cx="4396209" cy="390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Des contenus et des ressources pérennes, protégées QUI GRANDISSENT</a:t>
            </a:r>
          </a:p>
          <a:p>
            <a:pPr algn="ctr"/>
            <a:endParaRPr lang="fr-FR" sz="900" b="1" i="1" dirty="0">
              <a:solidFill>
                <a:srgbClr val="FF0000"/>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a:t>
            </a:r>
            <a:r>
              <a:rPr lang="fr-FR" sz="2000" b="1"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 formateur</a:t>
            </a:r>
            <a:r>
              <a:rPr lang="fr-FR" sz="2000" b="1" dirty="0">
                <a:solidFill>
                  <a:schemeClr val="tx1"/>
                </a:solidFill>
                <a:latin typeface="Avenir Next" panose="020B0503020202020204" pitchFamily="34" charset="0"/>
                <a:sym typeface="Wingdings" panose="05000000000000000000" pitchFamily="2" charset="2"/>
              </a:rPr>
              <a:t>:</a:t>
            </a:r>
            <a:r>
              <a:rPr lang="fr-FR" sz="2000" b="1" dirty="0">
                <a:solidFill>
                  <a:srgbClr val="0033CC"/>
                </a:solidFill>
                <a:latin typeface="Avenir Next" panose="020B0503020202020204" pitchFamily="34" charset="0"/>
                <a:sym typeface="Wingdings" panose="05000000000000000000" pitchFamily="2" charset="2"/>
              </a:rPr>
              <a:t> </a:t>
            </a:r>
            <a:r>
              <a:rPr lang="fr-FR" sz="2000" b="1" dirty="0">
                <a:solidFill>
                  <a:schemeClr val="tx1"/>
                </a:solidFill>
                <a:latin typeface="Avenir Next" panose="020B0503020202020204" pitchFamily="34" charset="0"/>
                <a:sym typeface="Wingdings" panose="05000000000000000000" pitchFamily="2" charset="2"/>
              </a:rPr>
              <a:t>ENRICHIR et FAIRE EVOLUER ses contenus dans un espace numérique sécurisé collaboratif</a:t>
            </a:r>
            <a:endParaRPr lang="fr-FR" sz="2000" dirty="0">
              <a:solidFill>
                <a:schemeClr val="tx1"/>
              </a:solidFill>
              <a:latin typeface="Avenir Next" panose="020B0503020202020204" pitchFamily="34" charset="0"/>
              <a:sym typeface="Wingdings" panose="05000000000000000000" pitchFamily="2" charset="2"/>
            </a:endParaRPr>
          </a:p>
          <a:p>
            <a:endParaRPr lang="fr-FR" sz="900"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u="sng" dirty="0">
                <a:solidFill>
                  <a:srgbClr val="0033CC"/>
                </a:solidFill>
                <a:latin typeface="Avenir Next" panose="020B0503020202020204" pitchFamily="34" charset="0"/>
                <a:sym typeface="Wingdings" panose="05000000000000000000" pitchFamily="2" charset="2"/>
              </a:rPr>
              <a:t>Pour les stagiaires</a:t>
            </a:r>
            <a:r>
              <a:rPr lang="fr-FR" sz="2000" b="1" dirty="0">
                <a:solidFill>
                  <a:schemeClr val="tx1"/>
                </a:solidFill>
                <a:latin typeface="Avenir Next" panose="020B0503020202020204" pitchFamily="34" charset="0"/>
                <a:sym typeface="Wingdings" panose="05000000000000000000" pitchFamily="2" charset="2"/>
              </a:rPr>
              <a:t>: APPORTER des retours d’expériences, de nouvelles connaissances, de nouvelles approches didactiques et pédagogiques…</a:t>
            </a:r>
            <a:endParaRPr lang="fr-FR" sz="2000" dirty="0">
              <a:solidFill>
                <a:schemeClr val="tx1"/>
              </a:solidFill>
              <a:latin typeface="Avenir Next" panose="020B0503020202020204" pitchFamily="34" charset="0"/>
              <a:sym typeface="Wingdings" panose="05000000000000000000" pitchFamily="2" charset="2"/>
            </a:endParaRPr>
          </a:p>
          <a:p>
            <a:endParaRPr lang="fr-FR" sz="2000" dirty="0">
              <a:solidFill>
                <a:schemeClr val="tx1"/>
              </a:solidFill>
              <a:latin typeface="Avenir Next" panose="020B0503020202020204" pitchFamily="34" charset="0"/>
            </a:endParaRPr>
          </a:p>
        </p:txBody>
      </p:sp>
    </p:spTree>
    <p:extLst>
      <p:ext uri="{BB962C8B-B14F-4D97-AF65-F5344CB8AC3E}">
        <p14:creationId xmlns:p14="http://schemas.microsoft.com/office/powerpoint/2010/main" val="209745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Les outils académiques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17" name="Rectangle 16">
            <a:hlinkClick r:id="" action="ppaction://noaction"/>
            <a:extLst>
              <a:ext uri="{FF2B5EF4-FFF2-40B4-BE49-F238E27FC236}">
                <a16:creationId xmlns:a16="http://schemas.microsoft.com/office/drawing/2014/main" id="{2C280249-EEA9-9F43-BC90-E3D21A244666}"/>
              </a:ext>
            </a:extLst>
          </p:cNvPr>
          <p:cNvSpPr/>
          <p:nvPr/>
        </p:nvSpPr>
        <p:spPr>
          <a:xfrm>
            <a:off x="1202936" y="57786"/>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Actions : QUELS outils académiques pour QUEL OBJECTIF ?</a:t>
            </a:r>
          </a:p>
        </p:txBody>
      </p:sp>
      <p:sp>
        <p:nvSpPr>
          <p:cNvPr id="18" name="Rectangle 17">
            <a:hlinkClick r:id="" action="ppaction://noaction"/>
            <a:extLst>
              <a:ext uri="{FF2B5EF4-FFF2-40B4-BE49-F238E27FC236}">
                <a16:creationId xmlns:a16="http://schemas.microsoft.com/office/drawing/2014/main" id="{73405D5B-6C24-0F43-9204-9116E27392C5}"/>
              </a:ext>
            </a:extLst>
          </p:cNvPr>
          <p:cNvSpPr/>
          <p:nvPr/>
        </p:nvSpPr>
        <p:spPr>
          <a:xfrm>
            <a:off x="2932148" y="1337057"/>
            <a:ext cx="8913667" cy="1087653"/>
          </a:xfrm>
          <a:prstGeom prst="rect">
            <a:avLst/>
          </a:prstGeom>
          <a:solidFill>
            <a:srgbClr val="92D05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2A2A2A"/>
                </a:solidFill>
                <a:latin typeface="Avenir Next" panose="020B0503020202020204" pitchFamily="34" charset="0"/>
              </a:rPr>
              <a:t>UNE FINALITE : </a:t>
            </a:r>
          </a:p>
          <a:p>
            <a:pPr algn="ctr"/>
            <a:r>
              <a:rPr lang="fr-FR" sz="4000" b="1" dirty="0">
                <a:solidFill>
                  <a:srgbClr val="2A2A2A"/>
                </a:solidFill>
                <a:latin typeface="Avenir Next" panose="020B0503020202020204" pitchFamily="34" charset="0"/>
              </a:rPr>
              <a:t>PARTAGER A GRANDE ECHELLE</a:t>
            </a:r>
          </a:p>
        </p:txBody>
      </p:sp>
      <p:sp>
        <p:nvSpPr>
          <p:cNvPr id="19" name="Triangle 18">
            <a:extLst>
              <a:ext uri="{FF2B5EF4-FFF2-40B4-BE49-F238E27FC236}">
                <a16:creationId xmlns:a16="http://schemas.microsoft.com/office/drawing/2014/main" id="{FAB0A3F5-47B7-A946-8A71-35032772DF1E}"/>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hlinkClick r:id="" action="ppaction://noaction"/>
            <a:extLst>
              <a:ext uri="{FF2B5EF4-FFF2-40B4-BE49-F238E27FC236}">
                <a16:creationId xmlns:a16="http://schemas.microsoft.com/office/drawing/2014/main" id="{73405D5B-6C24-0F43-9204-9116E27392C5}"/>
              </a:ext>
            </a:extLst>
          </p:cNvPr>
          <p:cNvSpPr/>
          <p:nvPr/>
        </p:nvSpPr>
        <p:spPr>
          <a:xfrm>
            <a:off x="329285" y="2809593"/>
            <a:ext cx="4396209" cy="1404533"/>
          </a:xfrm>
          <a:prstGeom prst="rect">
            <a:avLst/>
          </a:prstGeom>
          <a:solidFill>
            <a:srgbClr val="FFC00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n°1</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ACCEDER</a:t>
            </a:r>
          </a:p>
        </p:txBody>
      </p:sp>
      <p:sp>
        <p:nvSpPr>
          <p:cNvPr id="24" name="Rectangle 23">
            <a:hlinkClick r:id="" action="ppaction://noaction"/>
            <a:extLst>
              <a:ext uri="{FF2B5EF4-FFF2-40B4-BE49-F238E27FC236}">
                <a16:creationId xmlns:a16="http://schemas.microsoft.com/office/drawing/2014/main" id="{73405D5B-6C24-0F43-9204-9116E27392C5}"/>
              </a:ext>
            </a:extLst>
          </p:cNvPr>
          <p:cNvSpPr/>
          <p:nvPr/>
        </p:nvSpPr>
        <p:spPr>
          <a:xfrm>
            <a:off x="5097291" y="2803592"/>
            <a:ext cx="4472329" cy="1404533"/>
          </a:xfrm>
          <a:prstGeom prst="rect">
            <a:avLst/>
          </a:prstGeom>
          <a:solidFill>
            <a:srgbClr val="00B0F0"/>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n°2</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DIFFUSER</a:t>
            </a:r>
          </a:p>
        </p:txBody>
      </p:sp>
      <p:sp>
        <p:nvSpPr>
          <p:cNvPr id="27" name="Rectangle 26">
            <a:hlinkClick r:id="" action="ppaction://noaction"/>
            <a:extLst>
              <a:ext uri="{FF2B5EF4-FFF2-40B4-BE49-F238E27FC236}">
                <a16:creationId xmlns:a16="http://schemas.microsoft.com/office/drawing/2014/main" id="{73405D5B-6C24-0F43-9204-9116E27392C5}"/>
              </a:ext>
            </a:extLst>
          </p:cNvPr>
          <p:cNvSpPr/>
          <p:nvPr/>
        </p:nvSpPr>
        <p:spPr>
          <a:xfrm>
            <a:off x="9941417" y="2745791"/>
            <a:ext cx="4253329" cy="1404533"/>
          </a:xfrm>
          <a:prstGeom prst="rect">
            <a:avLst/>
          </a:prstGeom>
          <a:solidFill>
            <a:srgbClr val="FF66CC"/>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rgbClr val="2A2A2A"/>
                </a:solidFill>
                <a:latin typeface="Avenir Next" panose="020B0503020202020204" pitchFamily="34" charset="0"/>
              </a:rPr>
              <a:t>OBJECTIF n°3</a:t>
            </a:r>
            <a:r>
              <a:rPr lang="fr-FR" sz="2600" b="1" dirty="0">
                <a:solidFill>
                  <a:srgbClr val="2A2A2A"/>
                </a:solidFill>
                <a:latin typeface="Avenir Next" panose="020B0503020202020204" pitchFamily="34" charset="0"/>
              </a:rPr>
              <a:t>:</a:t>
            </a:r>
          </a:p>
          <a:p>
            <a:pPr algn="ctr"/>
            <a:endParaRPr lang="fr-FR" sz="800" b="1" dirty="0">
              <a:solidFill>
                <a:srgbClr val="2A2A2A"/>
              </a:solidFill>
              <a:latin typeface="Avenir Next" panose="020B0503020202020204" pitchFamily="34" charset="0"/>
            </a:endParaRPr>
          </a:p>
          <a:p>
            <a:pPr algn="ctr"/>
            <a:r>
              <a:rPr lang="fr-FR" sz="3600" b="1" dirty="0">
                <a:solidFill>
                  <a:srgbClr val="2A2A2A"/>
                </a:solidFill>
                <a:latin typeface="Avenir Next" panose="020B0503020202020204" pitchFamily="34" charset="0"/>
              </a:rPr>
              <a:t>ENRICHIR</a:t>
            </a:r>
          </a:p>
        </p:txBody>
      </p:sp>
      <p:cxnSp>
        <p:nvCxnSpPr>
          <p:cNvPr id="31" name="Connecteur droit avec flèche 30">
            <a:extLst>
              <a:ext uri="{FF2B5EF4-FFF2-40B4-BE49-F238E27FC236}">
                <a16:creationId xmlns:a16="http://schemas.microsoft.com/office/drawing/2014/main" id="{505E2DAA-E5DB-124D-8381-122E81F92B5D}"/>
              </a:ext>
            </a:extLst>
          </p:cNvPr>
          <p:cNvCxnSpPr>
            <a:cxnSpLocks/>
          </p:cNvCxnSpPr>
          <p:nvPr/>
        </p:nvCxnSpPr>
        <p:spPr>
          <a:xfrm flipH="1">
            <a:off x="4551059" y="2409574"/>
            <a:ext cx="546232" cy="537675"/>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505E2DAA-E5DB-124D-8381-122E81F92B5D}"/>
              </a:ext>
            </a:extLst>
          </p:cNvPr>
          <p:cNvCxnSpPr>
            <a:cxnSpLocks/>
          </p:cNvCxnSpPr>
          <p:nvPr/>
        </p:nvCxnSpPr>
        <p:spPr>
          <a:xfrm>
            <a:off x="9575514" y="2405021"/>
            <a:ext cx="540338" cy="542228"/>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hlinkClick r:id="" action="ppaction://noaction"/>
            <a:extLst>
              <a:ext uri="{FF2B5EF4-FFF2-40B4-BE49-F238E27FC236}">
                <a16:creationId xmlns:a16="http://schemas.microsoft.com/office/drawing/2014/main" id="{06BF3567-5341-9D42-8882-F670C6DECDAB}"/>
              </a:ext>
            </a:extLst>
          </p:cNvPr>
          <p:cNvSpPr/>
          <p:nvPr/>
        </p:nvSpPr>
        <p:spPr>
          <a:xfrm>
            <a:off x="329286" y="4424010"/>
            <a:ext cx="4396209" cy="5987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CENTRALISATION des contenus et des ressources de manière pérenne</a:t>
            </a:r>
          </a:p>
          <a:p>
            <a:pPr algn="ctr"/>
            <a:endParaRPr lang="fr-FR" sz="900" b="1" i="1" dirty="0">
              <a:solidFill>
                <a:srgbClr val="FF0000"/>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dirty="0">
                <a:solidFill>
                  <a:schemeClr val="tx1"/>
                </a:solidFill>
                <a:latin typeface="Avenir Next" panose="020B0503020202020204" pitchFamily="34" charset="0"/>
                <a:sym typeface="Wingdings" panose="05000000000000000000" pitchFamily="2" charset="2"/>
                <a:hlinkClick r:id="rId5"/>
              </a:rPr>
              <a:t>SITE EPS LYON</a:t>
            </a:r>
            <a:endParaRPr lang="fr-FR" sz="2000" b="1" i="1" dirty="0">
              <a:solidFill>
                <a:schemeClr val="tx1"/>
              </a:solidFill>
              <a:latin typeface="Avenir Next" panose="020B0503020202020204" pitchFamily="34" charset="0"/>
              <a:sym typeface="Wingdings" panose="05000000000000000000" pitchFamily="2" charset="2"/>
            </a:endParaRPr>
          </a:p>
          <a:p>
            <a:endParaRPr lang="fr-FR" sz="900" b="1" i="1" dirty="0">
              <a:solidFill>
                <a:schemeClr val="tx1"/>
              </a:solidFill>
              <a:latin typeface="Avenir Next" panose="020B0503020202020204" pitchFamily="34" charset="0"/>
              <a:sym typeface="Wingdings" panose="05000000000000000000" pitchFamily="2" charset="2"/>
            </a:endParaRPr>
          </a:p>
          <a:p>
            <a:pPr marL="342900" indent="-342900">
              <a:buFont typeface="Wingdings" panose="05000000000000000000" pitchFamily="2" charset="2"/>
              <a:buChar char="Ä"/>
            </a:pPr>
            <a:r>
              <a:rPr lang="fr-FR" sz="2000" b="1" i="1" u="sng" dirty="0">
                <a:solidFill>
                  <a:schemeClr val="tx1"/>
                </a:solidFill>
                <a:latin typeface="Avenir Next" panose="020B0503020202020204" pitchFamily="34" charset="0"/>
                <a:sym typeface="Wingdings" panose="05000000000000000000" pitchFamily="2" charset="2"/>
              </a:rPr>
              <a:t>Plateforme de streaming vidéo </a:t>
            </a:r>
            <a:r>
              <a:rPr lang="fr-FR" sz="2000" dirty="0">
                <a:solidFill>
                  <a:schemeClr val="tx1"/>
                </a:solidFill>
                <a:latin typeface="Avenir Next" panose="020B0503020202020204" pitchFamily="34" charset="0"/>
                <a:sym typeface="Wingdings" panose="05000000000000000000" pitchFamily="2" charset="2"/>
              </a:rPr>
              <a:t>: </a:t>
            </a:r>
            <a:r>
              <a:rPr lang="fr-FR" sz="2000" b="1" i="1" dirty="0">
                <a:solidFill>
                  <a:schemeClr val="tx1"/>
                </a:solidFill>
                <a:latin typeface="Avenir Next" panose="020B0503020202020204" pitchFamily="34" charset="0"/>
                <a:sym typeface="Wingdings" panose="05000000000000000000" pitchFamily="2" charset="2"/>
                <a:hlinkClick r:id="rId6"/>
              </a:rPr>
              <a:t>PEERTUBE EPS LYON</a:t>
            </a:r>
            <a:endParaRPr lang="fr-FR" sz="2000" b="1" i="1" dirty="0">
              <a:solidFill>
                <a:schemeClr val="tx1"/>
              </a:solidFill>
              <a:latin typeface="Avenir Next" panose="020B0503020202020204" pitchFamily="34" charset="0"/>
              <a:sym typeface="Wingdings" panose="05000000000000000000" pitchFamily="2" charset="2"/>
            </a:endParaRPr>
          </a:p>
          <a:p>
            <a:endParaRPr lang="fr-FR" sz="900" b="1" i="1"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TRIBU</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espace collaboratif de travail  (suite bureautique intégrée) et de stockage</a:t>
            </a:r>
            <a:r>
              <a:rPr lang="fr-FR" sz="2000" b="1" dirty="0">
                <a:solidFill>
                  <a:schemeClr val="tx1"/>
                </a:solidFill>
                <a:latin typeface="Avenir Next" panose="020B0503020202020204" pitchFamily="34" charset="0"/>
                <a:sym typeface="Wingdings" panose="05000000000000000000" pitchFamily="2" charset="2"/>
              </a:rPr>
              <a:t> multi-format.</a:t>
            </a:r>
            <a:endParaRPr lang="fr-FR" sz="2000" b="1" i="1" dirty="0">
              <a:solidFill>
                <a:schemeClr val="tx1"/>
              </a:solidFill>
              <a:latin typeface="Avenir Next" panose="020B0503020202020204" pitchFamily="34" charset="0"/>
              <a:sym typeface="Wingdings" panose="05000000000000000000" pitchFamily="2" charset="2"/>
            </a:endParaRPr>
          </a:p>
          <a:p>
            <a:endParaRPr lang="fr-FR" sz="900" b="1" i="1"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NEXT CLOUD</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drive personnel professionnel (10Go), sécurisé et partageable</a:t>
            </a:r>
          </a:p>
          <a:p>
            <a:endParaRPr lang="fr-FR" sz="900" b="1" i="1" dirty="0">
              <a:solidFill>
                <a:schemeClr val="tx1"/>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FILE SENDER</a:t>
            </a:r>
            <a:r>
              <a:rPr lang="fr-FR" sz="2000" b="1" dirty="0">
                <a:solidFill>
                  <a:schemeClr val="tx1"/>
                </a:solidFill>
                <a:latin typeface="Avenir Next" panose="020B0503020202020204" pitchFamily="34" charset="0"/>
                <a:sym typeface="Wingdings" panose="05000000000000000000" pitchFamily="2" charset="2"/>
              </a:rPr>
              <a:t>: pour échanger ou récupérer des fichiers volumineux</a:t>
            </a:r>
            <a:endParaRPr lang="fr-FR" sz="2000" b="1" i="1" dirty="0">
              <a:solidFill>
                <a:schemeClr val="tx1"/>
              </a:solidFill>
              <a:latin typeface="Avenir Next" panose="020B0503020202020204" pitchFamily="34" charset="0"/>
              <a:sym typeface="Wingdings" panose="05000000000000000000" pitchFamily="2" charset="2"/>
            </a:endParaRPr>
          </a:p>
          <a:p>
            <a:endParaRPr lang="fr-FR" sz="2000" b="1" i="1" dirty="0">
              <a:solidFill>
                <a:schemeClr val="tx1"/>
              </a:solidFill>
              <a:latin typeface="Avenir Next" panose="020B0503020202020204" pitchFamily="34" charset="0"/>
            </a:endParaRPr>
          </a:p>
        </p:txBody>
      </p:sp>
      <p:sp>
        <p:nvSpPr>
          <p:cNvPr id="47" name="Rectangle 46">
            <a:hlinkClick r:id="" action="ppaction://noaction"/>
            <a:extLst>
              <a:ext uri="{FF2B5EF4-FFF2-40B4-BE49-F238E27FC236}">
                <a16:creationId xmlns:a16="http://schemas.microsoft.com/office/drawing/2014/main" id="{06BF3567-5341-9D42-8882-F670C6DECDAB}"/>
              </a:ext>
            </a:extLst>
          </p:cNvPr>
          <p:cNvSpPr/>
          <p:nvPr/>
        </p:nvSpPr>
        <p:spPr>
          <a:xfrm>
            <a:off x="5097291" y="4401885"/>
            <a:ext cx="4396209" cy="6176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Des contenus et des ressources pérennes, protégées et facilement ACCESSIBLES</a:t>
            </a:r>
          </a:p>
          <a:p>
            <a:pPr algn="ctr"/>
            <a:endParaRPr lang="fr-FR" sz="900" b="1" i="1" dirty="0">
              <a:solidFill>
                <a:srgbClr val="FF0000"/>
              </a:solidFill>
              <a:latin typeface="Avenir Next" panose="020B0503020202020204" pitchFamily="34" charset="0"/>
            </a:endParaRPr>
          </a:p>
          <a:p>
            <a:pPr marL="342900" indent="-342900">
              <a:buFont typeface="Wingdings" panose="05000000000000000000" pitchFamily="2" charset="2"/>
              <a:buChar char="Ä"/>
            </a:pPr>
            <a:r>
              <a:rPr lang="fr-FR" sz="2000" b="1" i="1" dirty="0">
                <a:solidFill>
                  <a:schemeClr val="tx1"/>
                </a:solidFill>
                <a:latin typeface="Avenir Next" panose="020B0503020202020204" pitchFamily="34" charset="0"/>
                <a:sym typeface="Wingdings" panose="05000000000000000000" pitchFamily="2" charset="2"/>
                <a:hlinkClick r:id="rId5"/>
              </a:rPr>
              <a:t>SITE EPS LYON</a:t>
            </a:r>
            <a:r>
              <a:rPr lang="fr-FR" sz="2000" b="1" i="1" dirty="0">
                <a:solidFill>
                  <a:schemeClr val="tx1"/>
                </a:solidFill>
                <a:latin typeface="Avenir Next" panose="020B0503020202020204" pitchFamily="34" charset="0"/>
                <a:sym typeface="Wingdings" panose="05000000000000000000" pitchFamily="2" charset="2"/>
              </a:rPr>
              <a:t> avec l’aide du Groupe Numérique EPS</a:t>
            </a:r>
          </a:p>
          <a:p>
            <a:endParaRPr lang="fr-FR" sz="700" b="1" i="1" dirty="0">
              <a:solidFill>
                <a:schemeClr val="tx1"/>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u="sng" dirty="0">
                <a:solidFill>
                  <a:schemeClr val="tx1"/>
                </a:solidFill>
                <a:latin typeface="Avenir Next" panose="020B0503020202020204" pitchFamily="34" charset="0"/>
                <a:sym typeface="Wingdings" panose="05000000000000000000" pitchFamily="2" charset="2"/>
              </a:rPr>
              <a:t>Plateforme de streaming vidéo </a:t>
            </a:r>
            <a:r>
              <a:rPr lang="fr-FR" sz="2000" dirty="0">
                <a:solidFill>
                  <a:schemeClr val="tx1"/>
                </a:solidFill>
                <a:latin typeface="Avenir Next" panose="020B0503020202020204" pitchFamily="34" charset="0"/>
                <a:sym typeface="Wingdings" panose="05000000000000000000" pitchFamily="2" charset="2"/>
              </a:rPr>
              <a:t>: </a:t>
            </a:r>
            <a:r>
              <a:rPr lang="fr-FR" sz="2000" b="1" i="1" dirty="0">
                <a:solidFill>
                  <a:schemeClr val="tx1"/>
                </a:solidFill>
                <a:latin typeface="Avenir Next" panose="020B0503020202020204" pitchFamily="34" charset="0"/>
                <a:sym typeface="Wingdings" panose="05000000000000000000" pitchFamily="2" charset="2"/>
                <a:hlinkClick r:id="rId6"/>
              </a:rPr>
              <a:t>PEERTUBE EPS LYON</a:t>
            </a:r>
            <a:r>
              <a:rPr lang="fr-FR" sz="2000" b="1" i="1" dirty="0">
                <a:solidFill>
                  <a:schemeClr val="tx1"/>
                </a:solidFill>
                <a:latin typeface="Avenir Next" panose="020B0503020202020204" pitchFamily="34" charset="0"/>
                <a:sym typeface="Wingdings" panose="05000000000000000000" pitchFamily="2" charset="2"/>
              </a:rPr>
              <a:t> avec l’aide du Groupe Numérique EPS</a:t>
            </a:r>
          </a:p>
          <a:p>
            <a:endParaRPr lang="fr-FR" sz="700" b="1" i="1"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TRIBU</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espace collaboratif de travail  (suite bureautique intégrée) et de stockage</a:t>
            </a:r>
            <a:r>
              <a:rPr lang="fr-FR" sz="2000" b="1" dirty="0">
                <a:solidFill>
                  <a:schemeClr val="tx1"/>
                </a:solidFill>
                <a:latin typeface="Avenir Next" panose="020B0503020202020204" pitchFamily="34" charset="0"/>
                <a:sym typeface="Wingdings" panose="05000000000000000000" pitchFamily="2" charset="2"/>
              </a:rPr>
              <a:t> multi-format.</a:t>
            </a:r>
            <a:endParaRPr lang="fr-FR" sz="2000" b="1" i="1" dirty="0">
              <a:solidFill>
                <a:schemeClr val="tx1"/>
              </a:solidFill>
              <a:latin typeface="Avenir Next" panose="020B0503020202020204" pitchFamily="34" charset="0"/>
              <a:sym typeface="Wingdings" panose="05000000000000000000" pitchFamily="2" charset="2"/>
            </a:endParaRPr>
          </a:p>
          <a:p>
            <a:endParaRPr lang="fr-FR" sz="900" b="1" i="1"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NEXT CLOUD</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drive personnel professionnel (10Go), partageable</a:t>
            </a: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FILE SENDER</a:t>
            </a:r>
            <a:r>
              <a:rPr lang="fr-FR" sz="2000" b="1" dirty="0">
                <a:solidFill>
                  <a:schemeClr val="tx1"/>
                </a:solidFill>
                <a:latin typeface="Avenir Next" panose="020B0503020202020204" pitchFamily="34" charset="0"/>
                <a:sym typeface="Wingdings" panose="05000000000000000000" pitchFamily="2" charset="2"/>
              </a:rPr>
              <a:t>: pour échanger ou récupérer des fichiers volumineux</a:t>
            </a:r>
            <a:endParaRPr lang="fr-FR" sz="2000" b="1" i="1" dirty="0">
              <a:solidFill>
                <a:schemeClr val="tx1"/>
              </a:solidFill>
              <a:latin typeface="Avenir Next" panose="020B0503020202020204" pitchFamily="34" charset="0"/>
              <a:sym typeface="Wingdings" panose="05000000000000000000" pitchFamily="2" charset="2"/>
            </a:endParaRPr>
          </a:p>
          <a:p>
            <a:endParaRPr lang="fr-FR" sz="2000" b="1" i="1" dirty="0">
              <a:solidFill>
                <a:schemeClr val="tx1"/>
              </a:solidFill>
              <a:latin typeface="Avenir Next" panose="020B0503020202020204" pitchFamily="34" charset="0"/>
              <a:sym typeface="Wingdings" panose="05000000000000000000" pitchFamily="2" charset="2"/>
            </a:endParaRPr>
          </a:p>
          <a:p>
            <a:endParaRPr lang="fr-FR" sz="2000" dirty="0">
              <a:solidFill>
                <a:schemeClr val="tx1"/>
              </a:solidFill>
              <a:latin typeface="Avenir Next" panose="020B0503020202020204" pitchFamily="34" charset="0"/>
            </a:endParaRPr>
          </a:p>
        </p:txBody>
      </p:sp>
      <p:sp>
        <p:nvSpPr>
          <p:cNvPr id="48" name="Rectangle 47">
            <a:hlinkClick r:id="" action="ppaction://noaction"/>
            <a:extLst>
              <a:ext uri="{FF2B5EF4-FFF2-40B4-BE49-F238E27FC236}">
                <a16:creationId xmlns:a16="http://schemas.microsoft.com/office/drawing/2014/main" id="{06BF3567-5341-9D42-8882-F670C6DECDAB}"/>
              </a:ext>
            </a:extLst>
          </p:cNvPr>
          <p:cNvSpPr/>
          <p:nvPr/>
        </p:nvSpPr>
        <p:spPr>
          <a:xfrm>
            <a:off x="9845683" y="4401885"/>
            <a:ext cx="4396209" cy="6176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FF0000"/>
                </a:solidFill>
                <a:latin typeface="Avenir Next" panose="020B0503020202020204" pitchFamily="34" charset="0"/>
              </a:rPr>
              <a:t>Des contenus et des ressources pérennes, protégées QUI GRANDISSENT</a:t>
            </a:r>
          </a:p>
          <a:p>
            <a:pPr algn="ctr"/>
            <a:endParaRPr lang="fr-FR" sz="900" b="1" i="1" dirty="0">
              <a:solidFill>
                <a:srgbClr val="FF0000"/>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a:t>
            </a:r>
            <a:r>
              <a:rPr lang="fr-FR" sz="2000" b="1" i="1" dirty="0">
                <a:solidFill>
                  <a:schemeClr val="tx1"/>
                </a:solidFill>
                <a:latin typeface="Avenir Next" panose="020B0503020202020204" pitchFamily="34" charset="0"/>
                <a:sym typeface="Wingdings" panose="05000000000000000000" pitchFamily="2" charset="2"/>
                <a:hlinkClick r:id="rId5"/>
              </a:rPr>
              <a:t>SITE EPS LYON</a:t>
            </a:r>
            <a:r>
              <a:rPr lang="fr-FR" sz="2000" b="1" i="1" dirty="0">
                <a:solidFill>
                  <a:schemeClr val="tx1"/>
                </a:solidFill>
                <a:latin typeface="Avenir Next" panose="020B0503020202020204" pitchFamily="34" charset="0"/>
                <a:sym typeface="Wingdings" panose="05000000000000000000" pitchFamily="2" charset="2"/>
              </a:rPr>
              <a:t> avec l’aide du Groupe Numérique EPS</a:t>
            </a:r>
          </a:p>
          <a:p>
            <a:endParaRPr lang="fr-FR" sz="700" b="1" i="1" dirty="0">
              <a:solidFill>
                <a:schemeClr val="tx1"/>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i="1" u="sng" dirty="0">
                <a:solidFill>
                  <a:schemeClr val="tx1"/>
                </a:solidFill>
                <a:latin typeface="Avenir Next" panose="020B0503020202020204" pitchFamily="34" charset="0"/>
                <a:sym typeface="Wingdings" panose="05000000000000000000" pitchFamily="2" charset="2"/>
              </a:rPr>
              <a:t>Plateforme de streaming vidéo </a:t>
            </a:r>
            <a:r>
              <a:rPr lang="fr-FR" sz="2000" dirty="0">
                <a:solidFill>
                  <a:schemeClr val="tx1"/>
                </a:solidFill>
                <a:latin typeface="Avenir Next" panose="020B0503020202020204" pitchFamily="34" charset="0"/>
                <a:sym typeface="Wingdings" panose="05000000000000000000" pitchFamily="2" charset="2"/>
              </a:rPr>
              <a:t>: </a:t>
            </a:r>
            <a:r>
              <a:rPr lang="fr-FR" sz="2000" b="1" i="1" dirty="0">
                <a:solidFill>
                  <a:schemeClr val="tx1"/>
                </a:solidFill>
                <a:latin typeface="Avenir Next" panose="020B0503020202020204" pitchFamily="34" charset="0"/>
                <a:sym typeface="Wingdings" panose="05000000000000000000" pitchFamily="2" charset="2"/>
                <a:hlinkClick r:id="rId6"/>
              </a:rPr>
              <a:t>PEERTUBE EPS LYON</a:t>
            </a:r>
            <a:r>
              <a:rPr lang="fr-FR" sz="2000" b="1" i="1" dirty="0">
                <a:solidFill>
                  <a:schemeClr val="tx1"/>
                </a:solidFill>
                <a:latin typeface="Avenir Next" panose="020B0503020202020204" pitchFamily="34" charset="0"/>
                <a:sym typeface="Wingdings" panose="05000000000000000000" pitchFamily="2" charset="2"/>
              </a:rPr>
              <a:t> avec l’aide du Groupe Numérique EPS</a:t>
            </a:r>
          </a:p>
          <a:p>
            <a:endParaRPr lang="fr-FR" sz="900" dirty="0">
              <a:solidFill>
                <a:schemeClr val="tx1"/>
              </a:solidFill>
              <a:latin typeface="Avenir Next" panose="020B0503020202020204" pitchFamily="34" charset="0"/>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TRIBU</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espace collaboratif de travail  (suite bureautique intégrée) et de stockage</a:t>
            </a:r>
            <a:r>
              <a:rPr lang="fr-FR" sz="2000" b="1" dirty="0">
                <a:solidFill>
                  <a:schemeClr val="tx1"/>
                </a:solidFill>
                <a:latin typeface="Avenir Next" panose="020B0503020202020204" pitchFamily="34" charset="0"/>
                <a:sym typeface="Wingdings" panose="05000000000000000000" pitchFamily="2" charset="2"/>
              </a:rPr>
              <a:t> multi-format.</a:t>
            </a:r>
            <a:endParaRPr lang="fr-FR" sz="2000" b="1" i="1" dirty="0">
              <a:solidFill>
                <a:schemeClr val="tx1"/>
              </a:solidFill>
              <a:latin typeface="Avenir Next" panose="020B0503020202020204" pitchFamily="34" charset="0"/>
              <a:sym typeface="Wingdings" panose="05000000000000000000" pitchFamily="2" charset="2"/>
            </a:endParaRPr>
          </a:p>
          <a:p>
            <a:endParaRPr lang="fr-FR" sz="900" dirty="0">
              <a:solidFill>
                <a:schemeClr val="tx1"/>
              </a:solidFill>
              <a:latin typeface="Avenir Next" panose="020B0503020202020204" pitchFamily="34" charset="0"/>
            </a:endParaRPr>
          </a:p>
          <a:p>
            <a:pPr marL="342900" indent="-342900">
              <a:buFont typeface="Wingdings" panose="05000000000000000000" pitchFamily="2" charset="2"/>
              <a:buChar char="Ä"/>
            </a:pPr>
            <a:r>
              <a:rPr lang="fr-FR" sz="2000" b="1" u="sng" dirty="0">
                <a:solidFill>
                  <a:srgbClr val="0033CC"/>
                </a:solidFill>
                <a:latin typeface="Avenir Next" panose="020B0503020202020204" pitchFamily="34" charset="0"/>
                <a:sym typeface="Wingdings" panose="05000000000000000000" pitchFamily="2" charset="2"/>
              </a:rPr>
              <a:t>NEXT CLOUD</a:t>
            </a:r>
            <a:r>
              <a:rPr lang="fr-FR" sz="2000" b="1" dirty="0">
                <a:solidFill>
                  <a:schemeClr val="tx1"/>
                </a:solidFill>
                <a:latin typeface="Avenir Next" panose="020B0503020202020204" pitchFamily="34" charset="0"/>
                <a:sym typeface="Wingdings" panose="05000000000000000000" pitchFamily="2" charset="2"/>
              </a:rPr>
              <a:t>: votre </a:t>
            </a:r>
            <a:r>
              <a:rPr lang="fr-FR" sz="2000" b="1" i="1" dirty="0">
                <a:solidFill>
                  <a:schemeClr val="tx1"/>
                </a:solidFill>
                <a:latin typeface="Avenir Next" panose="020B0503020202020204" pitchFamily="34" charset="0"/>
                <a:sym typeface="Wingdings" panose="05000000000000000000" pitchFamily="2" charset="2"/>
              </a:rPr>
              <a:t>drive personnel professionnel (10Go), sécurisé et partageable</a:t>
            </a:r>
          </a:p>
          <a:p>
            <a:endParaRPr lang="fr-FR" sz="700" b="1" i="1" dirty="0">
              <a:solidFill>
                <a:schemeClr val="tx1"/>
              </a:solidFill>
              <a:latin typeface="Avenir Next" panose="020B0503020202020204" pitchFamily="34" charset="0"/>
              <a:sym typeface="Wingdings" panose="05000000000000000000" pitchFamily="2" charset="2"/>
            </a:endParaRPr>
          </a:p>
          <a:p>
            <a:r>
              <a:rPr lang="fr-FR" sz="2000" dirty="0">
                <a:solidFill>
                  <a:schemeClr val="tx1"/>
                </a:solidFill>
                <a:latin typeface="Avenir Next" panose="020B0503020202020204" pitchFamily="34" charset="0"/>
                <a:sym typeface="Wingdings" panose="05000000000000000000" pitchFamily="2" charset="2"/>
              </a:rPr>
              <a:t> </a:t>
            </a:r>
            <a:r>
              <a:rPr lang="fr-FR" sz="2000" b="1" u="sng" dirty="0">
                <a:solidFill>
                  <a:srgbClr val="0033CC"/>
                </a:solidFill>
                <a:latin typeface="Avenir Next" panose="020B0503020202020204" pitchFamily="34" charset="0"/>
                <a:sym typeface="Wingdings" panose="05000000000000000000" pitchFamily="2" charset="2"/>
              </a:rPr>
              <a:t>FILE SENDER</a:t>
            </a:r>
            <a:r>
              <a:rPr lang="fr-FR" sz="2000" b="1" dirty="0">
                <a:solidFill>
                  <a:schemeClr val="tx1"/>
                </a:solidFill>
                <a:latin typeface="Avenir Next" panose="020B0503020202020204" pitchFamily="34" charset="0"/>
                <a:sym typeface="Wingdings" panose="05000000000000000000" pitchFamily="2" charset="2"/>
              </a:rPr>
              <a:t>: pour échanger ou récupérer les fichiers volumineux</a:t>
            </a:r>
            <a:endParaRPr lang="fr-FR" sz="2000" b="1" i="1" dirty="0">
              <a:solidFill>
                <a:schemeClr val="tx1"/>
              </a:solidFill>
              <a:latin typeface="Avenir Next" panose="020B0503020202020204" pitchFamily="34" charset="0"/>
              <a:sym typeface="Wingdings" panose="05000000000000000000" pitchFamily="2" charset="2"/>
            </a:endParaRPr>
          </a:p>
          <a:p>
            <a:endParaRPr lang="fr-FR" sz="2000" b="1" i="1" dirty="0">
              <a:solidFill>
                <a:schemeClr val="tx1"/>
              </a:solidFill>
              <a:latin typeface="Avenir Next" panose="020B0503020202020204" pitchFamily="34" charset="0"/>
              <a:sym typeface="Wingdings" panose="05000000000000000000" pitchFamily="2" charset="2"/>
            </a:endParaRPr>
          </a:p>
          <a:p>
            <a:endParaRPr lang="fr-FR" sz="2000" dirty="0">
              <a:solidFill>
                <a:schemeClr val="tx1"/>
              </a:solidFill>
              <a:latin typeface="Avenir Next" panose="020B0503020202020204" pitchFamily="34" charset="0"/>
            </a:endParaRPr>
          </a:p>
        </p:txBody>
      </p:sp>
      <p:cxnSp>
        <p:nvCxnSpPr>
          <p:cNvPr id="22" name="Connecteur droit avec flèche 21">
            <a:extLst>
              <a:ext uri="{FF2B5EF4-FFF2-40B4-BE49-F238E27FC236}">
                <a16:creationId xmlns:a16="http://schemas.microsoft.com/office/drawing/2014/main" id="{505E2DAA-E5DB-124D-8381-122E81F92B5D}"/>
              </a:ext>
            </a:extLst>
          </p:cNvPr>
          <p:cNvCxnSpPr>
            <a:cxnSpLocks/>
          </p:cNvCxnSpPr>
          <p:nvPr/>
        </p:nvCxnSpPr>
        <p:spPr>
          <a:xfrm>
            <a:off x="7404453" y="2364408"/>
            <a:ext cx="0" cy="582841"/>
          </a:xfrm>
          <a:prstGeom prst="straightConnector1">
            <a:avLst/>
          </a:prstGeom>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8033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11815</TotalTime>
  <Words>7577</Words>
  <Application>Microsoft Macintosh PowerPoint</Application>
  <PresentationFormat>Personnalisé</PresentationFormat>
  <Paragraphs>930</Paragraphs>
  <Slides>45</Slides>
  <Notes>45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Arial</vt:lpstr>
      <vt:lpstr>Avenir Next</vt:lpstr>
      <vt:lpstr>Calibri</vt:lpstr>
      <vt:lpstr>Calibri Light</vt:lpstr>
      <vt:lpstr>Century Gothic</vt:lpstr>
      <vt:lpstr>Gill Sans MT</vt:lpstr>
      <vt:lpstr>Roboto</vt:lpstr>
      <vt:lpstr>Wingdings</vt:lpstr>
      <vt:lpstr>Thème Office</vt:lpstr>
      <vt:lpstr>ACCUEIL</vt:lpstr>
      <vt:lpstr>Mot IPR</vt:lpstr>
      <vt:lpstr>Mot IPR</vt:lpstr>
      <vt:lpstr>Diagnostics</vt:lpstr>
      <vt:lpstr>Objectifs et actions</vt:lpstr>
      <vt:lpstr>Moyens pr partager</vt:lpstr>
      <vt:lpstr>Docs pr partager</vt:lpstr>
      <vt:lpstr>Les outils académiques</vt:lpstr>
      <vt:lpstr>Les outils académiques</vt:lpstr>
      <vt:lpstr>Les outils académiques</vt:lpstr>
      <vt:lpstr>Les outils académiques</vt:lpstr>
      <vt:lpstr>Fiches APSA</vt:lpstr>
      <vt:lpstr>RELAIS sommaire</vt:lpstr>
      <vt:lpstr>RELAIS Matériels</vt:lpstr>
      <vt:lpstr>RELAIS apps trans</vt:lpstr>
      <vt:lpstr>RELAIS apps spé</vt:lpstr>
      <vt:lpstr>Présentation PowerPoint</vt:lpstr>
      <vt:lpstr>CO sommaire</vt:lpstr>
      <vt:lpstr>CO Matériels</vt:lpstr>
      <vt:lpstr>CO Matériels</vt:lpstr>
      <vt:lpstr>CO apps spé</vt:lpstr>
      <vt:lpstr>CO apps spé</vt:lpstr>
      <vt:lpstr>CO tableurs</vt:lpstr>
      <vt:lpstr>ADC sommaire</vt:lpstr>
      <vt:lpstr>ADC Matériels</vt:lpstr>
      <vt:lpstr>ADC apps trans</vt:lpstr>
      <vt:lpstr>ADC apps spé</vt:lpstr>
      <vt:lpstr>ADC tableurs</vt:lpstr>
      <vt:lpstr>Basket sommaire</vt:lpstr>
      <vt:lpstr>Basket Matériels</vt:lpstr>
      <vt:lpstr>Basket App trans</vt:lpstr>
      <vt:lpstr>Basket app spé</vt:lpstr>
      <vt:lpstr>basket tableurs</vt:lpstr>
      <vt:lpstr>Muscu sommaire</vt:lpstr>
      <vt:lpstr>Muscu Matériels</vt:lpstr>
      <vt:lpstr>Muscu apps trans</vt:lpstr>
      <vt:lpstr>Muscu apps spé</vt:lpstr>
      <vt:lpstr>Muscu tableurs</vt:lpstr>
      <vt:lpstr>step sommaire</vt:lpstr>
      <vt:lpstr>step Matériels</vt:lpstr>
      <vt:lpstr>step apps trans</vt:lpstr>
      <vt:lpstr>step apps spé</vt:lpstr>
      <vt:lpstr>step tableurs</vt:lpstr>
      <vt:lpstr>Evaluations</vt:lpstr>
      <vt:lpstr>ACCUEIL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dc:title>
  <dc:creator>m m</dc:creator>
  <cp:lastModifiedBy>m m</cp:lastModifiedBy>
  <cp:revision>399</cp:revision>
  <dcterms:created xsi:type="dcterms:W3CDTF">2019-10-30T08:52:29Z</dcterms:created>
  <dcterms:modified xsi:type="dcterms:W3CDTF">2021-06-21T15:35:57Z</dcterms:modified>
</cp:coreProperties>
</file>