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261" r:id="rId3"/>
    <p:sldId id="284" r:id="rId4"/>
    <p:sldId id="285" r:id="rId5"/>
    <p:sldId id="265" r:id="rId6"/>
    <p:sldId id="266" r:id="rId7"/>
    <p:sldId id="267" r:id="rId8"/>
    <p:sldId id="268" r:id="rId9"/>
    <p:sldId id="270" r:id="rId10"/>
    <p:sldId id="271" r:id="rId11"/>
    <p:sldId id="283" r:id="rId12"/>
    <p:sldId id="286" r:id="rId1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2701" autoAdjust="0"/>
  </p:normalViewPr>
  <p:slideViewPr>
    <p:cSldViewPr snapToGrid="0">
      <p:cViewPr varScale="1">
        <p:scale>
          <a:sx n="64" d="100"/>
          <a:sy n="64" d="100"/>
        </p:scale>
        <p:origin x="900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7F4AE6-4E8D-45A2-AE59-85B2D01CF508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7A48A1E1-E776-4F58-9135-11166F328771}">
      <dgm:prSet phldrT="[Texte]"/>
      <dgm:spPr>
        <a:solidFill>
          <a:srgbClr val="F1A7DC"/>
        </a:solidFill>
      </dgm:spPr>
      <dgm:t>
        <a:bodyPr/>
        <a:lstStyle/>
        <a:p>
          <a:r>
            <a:rPr lang="fr-FR" b="1" dirty="0" smtClean="0"/>
            <a:t>Pratiquer</a:t>
          </a:r>
          <a:endParaRPr lang="fr-FR" b="1" dirty="0"/>
        </a:p>
      </dgm:t>
    </dgm:pt>
    <dgm:pt modelId="{60D3CE45-0BE5-4437-B371-05E4C3685D64}" type="parTrans" cxnId="{4303294E-0254-4B67-AB31-EFCD045B1DBB}">
      <dgm:prSet/>
      <dgm:spPr/>
      <dgm:t>
        <a:bodyPr/>
        <a:lstStyle/>
        <a:p>
          <a:endParaRPr lang="fr-FR"/>
        </a:p>
      </dgm:t>
    </dgm:pt>
    <dgm:pt modelId="{5819395A-F68D-44D4-AD9B-EA592113DBB6}" type="sibTrans" cxnId="{4303294E-0254-4B67-AB31-EFCD045B1DBB}">
      <dgm:prSet/>
      <dgm:spPr/>
      <dgm:t>
        <a:bodyPr/>
        <a:lstStyle/>
        <a:p>
          <a:endParaRPr lang="fr-FR"/>
        </a:p>
      </dgm:t>
    </dgm:pt>
    <dgm:pt modelId="{EBE0CE83-BD3B-4054-9B7C-99F05885EEEA}">
      <dgm:prSet phldrT="[Texte]"/>
      <dgm:spPr>
        <a:solidFill>
          <a:srgbClr val="00B0F0"/>
        </a:solidFill>
      </dgm:spPr>
      <dgm:t>
        <a:bodyPr/>
        <a:lstStyle/>
        <a:p>
          <a:r>
            <a:rPr lang="fr-FR" b="1" dirty="0" smtClean="0"/>
            <a:t>Communiquer</a:t>
          </a:r>
          <a:endParaRPr lang="fr-FR" b="1" dirty="0"/>
        </a:p>
      </dgm:t>
    </dgm:pt>
    <dgm:pt modelId="{44DE404A-297E-4E3E-A039-801A3E7886B8}" type="parTrans" cxnId="{5B7D5083-545A-441C-A4D2-04A2CF8B3A3D}">
      <dgm:prSet/>
      <dgm:spPr/>
      <dgm:t>
        <a:bodyPr/>
        <a:lstStyle/>
        <a:p>
          <a:endParaRPr lang="fr-FR"/>
        </a:p>
      </dgm:t>
    </dgm:pt>
    <dgm:pt modelId="{0F2A0CFF-7915-488F-89A5-AF52D3F1B572}" type="sibTrans" cxnId="{5B7D5083-545A-441C-A4D2-04A2CF8B3A3D}">
      <dgm:prSet/>
      <dgm:spPr/>
      <dgm:t>
        <a:bodyPr/>
        <a:lstStyle/>
        <a:p>
          <a:endParaRPr lang="fr-FR"/>
        </a:p>
      </dgm:t>
    </dgm:pt>
    <dgm:pt modelId="{9478695E-6FCD-4305-A0DB-639D0A3DE8F6}">
      <dgm:prSet phldrT="[Texte]"/>
      <dgm:spPr>
        <a:solidFill>
          <a:srgbClr val="92D050"/>
        </a:solidFill>
      </dgm:spPr>
      <dgm:t>
        <a:bodyPr/>
        <a:lstStyle/>
        <a:p>
          <a:r>
            <a:rPr lang="fr-FR" b="1" dirty="0" smtClean="0">
              <a:solidFill>
                <a:schemeClr val="tx1"/>
              </a:solidFill>
            </a:rPr>
            <a:t>Analyser</a:t>
          </a:r>
          <a:endParaRPr lang="fr-FR" b="1" dirty="0">
            <a:solidFill>
              <a:schemeClr val="tx1"/>
            </a:solidFill>
          </a:endParaRPr>
        </a:p>
      </dgm:t>
    </dgm:pt>
    <dgm:pt modelId="{F7A96206-536B-4951-8F44-7D97538F9DEB}" type="sibTrans" cxnId="{D6871D01-3C25-46CF-A314-09741A6BED58}">
      <dgm:prSet/>
      <dgm:spPr/>
      <dgm:t>
        <a:bodyPr/>
        <a:lstStyle/>
        <a:p>
          <a:endParaRPr lang="fr-FR"/>
        </a:p>
      </dgm:t>
    </dgm:pt>
    <dgm:pt modelId="{09C036E2-A1E7-4D0A-BF85-B1898D51BF2E}" type="parTrans" cxnId="{D6871D01-3C25-46CF-A314-09741A6BED58}">
      <dgm:prSet/>
      <dgm:spPr/>
      <dgm:t>
        <a:bodyPr/>
        <a:lstStyle/>
        <a:p>
          <a:endParaRPr lang="fr-FR"/>
        </a:p>
      </dgm:t>
    </dgm:pt>
    <dgm:pt modelId="{F3686728-68B2-4978-8143-64D0C834F870}" type="pres">
      <dgm:prSet presAssocID="{4F7F4AE6-4E8D-45A2-AE59-85B2D01CF508}" presName="compositeShape" presStyleCnt="0">
        <dgm:presLayoutVars>
          <dgm:chMax val="7"/>
          <dgm:dir/>
          <dgm:resizeHandles val="exact"/>
        </dgm:presLayoutVars>
      </dgm:prSet>
      <dgm:spPr/>
    </dgm:pt>
    <dgm:pt modelId="{397C9EA4-A931-4B6A-BED1-5A5E7FB4ED85}" type="pres">
      <dgm:prSet presAssocID="{7A48A1E1-E776-4F58-9135-11166F328771}" presName="circ1" presStyleLbl="vennNode1" presStyleIdx="0" presStyleCnt="3" custLinFactNeighborX="1419" custLinFactNeighborY="-473"/>
      <dgm:spPr/>
      <dgm:t>
        <a:bodyPr/>
        <a:lstStyle/>
        <a:p>
          <a:endParaRPr lang="fr-FR"/>
        </a:p>
      </dgm:t>
    </dgm:pt>
    <dgm:pt modelId="{A3B093BF-775B-4103-B3CA-6471237B0D22}" type="pres">
      <dgm:prSet presAssocID="{7A48A1E1-E776-4F58-9135-11166F328771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18C254A-61A4-4661-AA83-147242D41135}" type="pres">
      <dgm:prSet presAssocID="{EBE0CE83-BD3B-4054-9B7C-99F05885EEEA}" presName="circ2" presStyleLbl="vennNode1" presStyleIdx="1" presStyleCnt="3"/>
      <dgm:spPr/>
      <dgm:t>
        <a:bodyPr/>
        <a:lstStyle/>
        <a:p>
          <a:endParaRPr lang="fr-FR"/>
        </a:p>
      </dgm:t>
    </dgm:pt>
    <dgm:pt modelId="{1550DCBF-B8C7-4829-B08B-AD225A451818}" type="pres">
      <dgm:prSet presAssocID="{EBE0CE83-BD3B-4054-9B7C-99F05885EEEA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5FC62DE-8F0B-4819-A617-815B5B29940C}" type="pres">
      <dgm:prSet presAssocID="{9478695E-6FCD-4305-A0DB-639D0A3DE8F6}" presName="circ3" presStyleLbl="vennNode1" presStyleIdx="2" presStyleCnt="3" custLinFactNeighborX="-2830"/>
      <dgm:spPr/>
      <dgm:t>
        <a:bodyPr/>
        <a:lstStyle/>
        <a:p>
          <a:endParaRPr lang="fr-FR"/>
        </a:p>
      </dgm:t>
    </dgm:pt>
    <dgm:pt modelId="{62DD1829-5664-4B48-A180-671C2827B102}" type="pres">
      <dgm:prSet presAssocID="{9478695E-6FCD-4305-A0DB-639D0A3DE8F6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D6871D01-3C25-46CF-A314-09741A6BED58}" srcId="{4F7F4AE6-4E8D-45A2-AE59-85B2D01CF508}" destId="{9478695E-6FCD-4305-A0DB-639D0A3DE8F6}" srcOrd="2" destOrd="0" parTransId="{09C036E2-A1E7-4D0A-BF85-B1898D51BF2E}" sibTransId="{F7A96206-536B-4951-8F44-7D97538F9DEB}"/>
    <dgm:cxn modelId="{4BAAB095-FD79-463C-B2B7-62D570371575}" type="presOf" srcId="{EBE0CE83-BD3B-4054-9B7C-99F05885EEEA}" destId="{818C254A-61A4-4661-AA83-147242D41135}" srcOrd="0" destOrd="0" presId="urn:microsoft.com/office/officeart/2005/8/layout/venn1"/>
    <dgm:cxn modelId="{D3E8F2D7-9C3E-411A-957B-136E205AEABA}" type="presOf" srcId="{9478695E-6FCD-4305-A0DB-639D0A3DE8F6}" destId="{62DD1829-5664-4B48-A180-671C2827B102}" srcOrd="1" destOrd="0" presId="urn:microsoft.com/office/officeart/2005/8/layout/venn1"/>
    <dgm:cxn modelId="{5B7D5083-545A-441C-A4D2-04A2CF8B3A3D}" srcId="{4F7F4AE6-4E8D-45A2-AE59-85B2D01CF508}" destId="{EBE0CE83-BD3B-4054-9B7C-99F05885EEEA}" srcOrd="1" destOrd="0" parTransId="{44DE404A-297E-4E3E-A039-801A3E7886B8}" sibTransId="{0F2A0CFF-7915-488F-89A5-AF52D3F1B572}"/>
    <dgm:cxn modelId="{F6DA365A-E935-4E7B-811F-4BE021BC3D95}" type="presOf" srcId="{7A48A1E1-E776-4F58-9135-11166F328771}" destId="{A3B093BF-775B-4103-B3CA-6471237B0D22}" srcOrd="1" destOrd="0" presId="urn:microsoft.com/office/officeart/2005/8/layout/venn1"/>
    <dgm:cxn modelId="{4303294E-0254-4B67-AB31-EFCD045B1DBB}" srcId="{4F7F4AE6-4E8D-45A2-AE59-85B2D01CF508}" destId="{7A48A1E1-E776-4F58-9135-11166F328771}" srcOrd="0" destOrd="0" parTransId="{60D3CE45-0BE5-4437-B371-05E4C3685D64}" sibTransId="{5819395A-F68D-44D4-AD9B-EA592113DBB6}"/>
    <dgm:cxn modelId="{FCB0F9E7-7604-45BB-83BC-00460755541C}" type="presOf" srcId="{7A48A1E1-E776-4F58-9135-11166F328771}" destId="{397C9EA4-A931-4B6A-BED1-5A5E7FB4ED85}" srcOrd="0" destOrd="0" presId="urn:microsoft.com/office/officeart/2005/8/layout/venn1"/>
    <dgm:cxn modelId="{B46094D7-F7AC-46C5-8BE1-681721370AB0}" type="presOf" srcId="{4F7F4AE6-4E8D-45A2-AE59-85B2D01CF508}" destId="{F3686728-68B2-4978-8143-64D0C834F870}" srcOrd="0" destOrd="0" presId="urn:microsoft.com/office/officeart/2005/8/layout/venn1"/>
    <dgm:cxn modelId="{842CADFF-DC87-468C-A60D-895FEB78E4F1}" type="presOf" srcId="{9478695E-6FCD-4305-A0DB-639D0A3DE8F6}" destId="{B5FC62DE-8F0B-4819-A617-815B5B29940C}" srcOrd="0" destOrd="0" presId="urn:microsoft.com/office/officeart/2005/8/layout/venn1"/>
    <dgm:cxn modelId="{2EC4F4F2-293B-4B1E-87D4-6DA8641E5551}" type="presOf" srcId="{EBE0CE83-BD3B-4054-9B7C-99F05885EEEA}" destId="{1550DCBF-B8C7-4829-B08B-AD225A451818}" srcOrd="1" destOrd="0" presId="urn:microsoft.com/office/officeart/2005/8/layout/venn1"/>
    <dgm:cxn modelId="{3190C4C7-CF78-4617-8D4C-9F4162A428CB}" type="presParOf" srcId="{F3686728-68B2-4978-8143-64D0C834F870}" destId="{397C9EA4-A931-4B6A-BED1-5A5E7FB4ED85}" srcOrd="0" destOrd="0" presId="urn:microsoft.com/office/officeart/2005/8/layout/venn1"/>
    <dgm:cxn modelId="{C07AA756-87E0-442B-AB64-54F08140AB6F}" type="presParOf" srcId="{F3686728-68B2-4978-8143-64D0C834F870}" destId="{A3B093BF-775B-4103-B3CA-6471237B0D22}" srcOrd="1" destOrd="0" presId="urn:microsoft.com/office/officeart/2005/8/layout/venn1"/>
    <dgm:cxn modelId="{62366262-1BB8-4A48-88F6-5947E9636E1E}" type="presParOf" srcId="{F3686728-68B2-4978-8143-64D0C834F870}" destId="{818C254A-61A4-4661-AA83-147242D41135}" srcOrd="2" destOrd="0" presId="urn:microsoft.com/office/officeart/2005/8/layout/venn1"/>
    <dgm:cxn modelId="{06E449B3-A828-44F6-A419-8B5C343BA39D}" type="presParOf" srcId="{F3686728-68B2-4978-8143-64D0C834F870}" destId="{1550DCBF-B8C7-4829-B08B-AD225A451818}" srcOrd="3" destOrd="0" presId="urn:microsoft.com/office/officeart/2005/8/layout/venn1"/>
    <dgm:cxn modelId="{3A76BA69-E932-4D74-A8BA-04F5D084A2F5}" type="presParOf" srcId="{F3686728-68B2-4978-8143-64D0C834F870}" destId="{B5FC62DE-8F0B-4819-A617-815B5B29940C}" srcOrd="4" destOrd="0" presId="urn:microsoft.com/office/officeart/2005/8/layout/venn1"/>
    <dgm:cxn modelId="{2B0D5BF7-98DB-4A4F-8A19-E7430BC44413}" type="presParOf" srcId="{F3686728-68B2-4978-8143-64D0C834F870}" destId="{62DD1829-5664-4B48-A180-671C2827B102}" srcOrd="5" destOrd="0" presId="urn:microsoft.com/office/officeart/2005/8/layout/venn1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7C9EA4-A931-4B6A-BED1-5A5E7FB4ED85}">
      <dsp:nvSpPr>
        <dsp:cNvPr id="0" name=""/>
        <dsp:cNvSpPr/>
      </dsp:nvSpPr>
      <dsp:spPr>
        <a:xfrm>
          <a:off x="3079136" y="46453"/>
          <a:ext cx="2884714" cy="2884714"/>
        </a:xfrm>
        <a:prstGeom prst="ellipse">
          <a:avLst/>
        </a:prstGeom>
        <a:solidFill>
          <a:srgbClr val="F1A7D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200" b="1" kern="1200" dirty="0" smtClean="0"/>
            <a:t>Pratiquer</a:t>
          </a:r>
          <a:endParaRPr lang="fr-FR" sz="2200" b="1" kern="1200" dirty="0"/>
        </a:p>
      </dsp:txBody>
      <dsp:txXfrm>
        <a:off x="3463764" y="551278"/>
        <a:ext cx="2115457" cy="1298121"/>
      </dsp:txXfrm>
    </dsp:sp>
    <dsp:sp modelId="{818C254A-61A4-4661-AA83-147242D41135}">
      <dsp:nvSpPr>
        <dsp:cNvPr id="0" name=""/>
        <dsp:cNvSpPr/>
      </dsp:nvSpPr>
      <dsp:spPr>
        <a:xfrm>
          <a:off x="4079103" y="1863044"/>
          <a:ext cx="2884714" cy="2884714"/>
        </a:xfrm>
        <a:prstGeom prst="ellipse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200" b="1" kern="1200" dirty="0" smtClean="0"/>
            <a:t>Communiquer</a:t>
          </a:r>
          <a:endParaRPr lang="fr-FR" sz="2200" b="1" kern="1200" dirty="0"/>
        </a:p>
      </dsp:txBody>
      <dsp:txXfrm>
        <a:off x="4961345" y="2608262"/>
        <a:ext cx="1730828" cy="1586593"/>
      </dsp:txXfrm>
    </dsp:sp>
    <dsp:sp modelId="{B5FC62DE-8F0B-4819-A617-815B5B29940C}">
      <dsp:nvSpPr>
        <dsp:cNvPr id="0" name=""/>
        <dsp:cNvSpPr/>
      </dsp:nvSpPr>
      <dsp:spPr>
        <a:xfrm>
          <a:off x="1915663" y="1863044"/>
          <a:ext cx="2884714" cy="2884714"/>
        </a:xfrm>
        <a:prstGeom prst="ellipse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200" b="1" kern="1200" dirty="0" smtClean="0">
              <a:solidFill>
                <a:schemeClr val="tx1"/>
              </a:solidFill>
            </a:rPr>
            <a:t>Analyser</a:t>
          </a:r>
          <a:endParaRPr lang="fr-FR" sz="2200" b="1" kern="1200" dirty="0">
            <a:solidFill>
              <a:schemeClr val="tx1"/>
            </a:solidFill>
          </a:endParaRPr>
        </a:p>
      </dsp:txBody>
      <dsp:txXfrm>
        <a:off x="2187307" y="2608262"/>
        <a:ext cx="1730828" cy="15865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D17ED6-428C-477D-BCE6-2FDA3E77BFDA}" type="datetimeFigureOut">
              <a:rPr lang="fr-FR" smtClean="0"/>
              <a:t>08/03/2022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9848F3-21DC-442C-8B8D-AFE27487F28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4661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4B7F6FF-BAE9-4096-9ED9-30A749D01CE5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54919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1" baseline="0" dirty="0" smtClean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4B7F6FF-BAE9-4096-9ED9-30A749D01CE5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57234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4B7F6FF-BAE9-4096-9ED9-30A749D01CE5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65843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4B7F6FF-BAE9-4096-9ED9-30A749D01CE5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2965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4B7F6FF-BAE9-4096-9ED9-30A749D01CE5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8993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4B7F6FF-BAE9-4096-9ED9-30A749D01CE5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5621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4B7F6FF-BAE9-4096-9ED9-30A749D01CE5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88183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1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4B7F6FF-BAE9-4096-9ED9-30A749D01CE5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02094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4B7F6FF-BAE9-4096-9ED9-30A749D01CE5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28759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4B7F6FF-BAE9-4096-9ED9-30A749D01CE5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81388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4B7F6FF-BAE9-4096-9ED9-30A749D01CE5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16152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4B7F6FF-BAE9-4096-9ED9-30A749D01CE5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0636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B8FCA-91E8-43A0-8020-3B7CBC0ACA54}" type="datetimeFigureOut">
              <a:rPr lang="fr-FR" smtClean="0"/>
              <a:t>08/03/2022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FED9F-D7F4-4557-95FF-5785D258D3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0949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B8FCA-91E8-43A0-8020-3B7CBC0ACA54}" type="datetimeFigureOut">
              <a:rPr lang="fr-FR" smtClean="0"/>
              <a:t>08/03/2022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FED9F-D7F4-4557-95FF-5785D258D3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8107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B8FCA-91E8-43A0-8020-3B7CBC0ACA54}" type="datetimeFigureOut">
              <a:rPr lang="fr-FR" smtClean="0"/>
              <a:t>08/03/2022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FED9F-D7F4-4557-95FF-5785D258D3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5873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46" y="141318"/>
            <a:ext cx="1524903" cy="114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355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B8FCA-91E8-43A0-8020-3B7CBC0ACA54}" type="datetimeFigureOut">
              <a:rPr lang="fr-FR" smtClean="0"/>
              <a:t>08/03/2022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FED9F-D7F4-4557-95FF-5785D258D3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8048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B8FCA-91E8-43A0-8020-3B7CBC0ACA54}" type="datetimeFigureOut">
              <a:rPr lang="fr-FR" smtClean="0"/>
              <a:t>08/03/2022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FED9F-D7F4-4557-95FF-5785D258D3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96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B8FCA-91E8-43A0-8020-3B7CBC0ACA54}" type="datetimeFigureOut">
              <a:rPr lang="fr-FR" smtClean="0"/>
              <a:t>08/03/2022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FED9F-D7F4-4557-95FF-5785D258D3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8398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B8FCA-91E8-43A0-8020-3B7CBC0ACA54}" type="datetimeFigureOut">
              <a:rPr lang="fr-FR" smtClean="0"/>
              <a:t>08/03/2022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FED9F-D7F4-4557-95FF-5785D258D3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5244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B8FCA-91E8-43A0-8020-3B7CBC0ACA54}" type="datetimeFigureOut">
              <a:rPr lang="fr-FR" smtClean="0"/>
              <a:t>08/03/2022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FED9F-D7F4-4557-95FF-5785D258D3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3591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B8FCA-91E8-43A0-8020-3B7CBC0ACA54}" type="datetimeFigureOut">
              <a:rPr lang="fr-FR" smtClean="0"/>
              <a:t>08/03/2022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FED9F-D7F4-4557-95FF-5785D258D3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6583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B8FCA-91E8-43A0-8020-3B7CBC0ACA54}" type="datetimeFigureOut">
              <a:rPr lang="fr-FR" smtClean="0"/>
              <a:t>08/03/2022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FED9F-D7F4-4557-95FF-5785D258D3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8383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B8FCA-91E8-43A0-8020-3B7CBC0ACA54}" type="datetimeFigureOut">
              <a:rPr lang="fr-FR" smtClean="0"/>
              <a:t>08/03/2022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FED9F-D7F4-4557-95FF-5785D258D3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695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B8FCA-91E8-43A0-8020-3B7CBC0ACA54}" type="datetimeFigureOut">
              <a:rPr lang="fr-FR" smtClean="0"/>
              <a:t>08/03/2022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EFED9F-D7F4-4557-95FF-5785D258D3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0955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2.m4a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9.m4a"/><Relationship Id="rId7" Type="http://schemas.openxmlformats.org/officeDocument/2006/relationships/image" Target="../media/image2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19.m4a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21.m4a"/><Relationship Id="rId7" Type="http://schemas.openxmlformats.org/officeDocument/2006/relationships/image" Target="../media/image2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21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3.m4a"/><Relationship Id="rId7" Type="http://schemas.openxmlformats.org/officeDocument/2006/relationships/notesSlide" Target="../notesSlides/notesSlide2.xml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2.xml"/><Relationship Id="rId5" Type="http://schemas.openxmlformats.org/officeDocument/2006/relationships/audio" Target="../media/media4.m4a"/><Relationship Id="rId4" Type="http://schemas.microsoft.com/office/2007/relationships/media" Target="../media/media4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7.m4a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microsoft.com/office/2007/relationships/media" Target="../media/media9.m4a"/><Relationship Id="rId7" Type="http://schemas.openxmlformats.org/officeDocument/2006/relationships/diagramData" Target="../diagrams/data1.xml"/><Relationship Id="rId12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notesSlide" Target="../notesSlides/notesSlide5.xml"/><Relationship Id="rId11" Type="http://schemas.microsoft.com/office/2007/relationships/diagramDrawing" Target="../diagrams/drawing1.xml"/><Relationship Id="rId5" Type="http://schemas.openxmlformats.org/officeDocument/2006/relationships/slideLayout" Target="../slideLayouts/slideLayout12.xml"/><Relationship Id="rId10" Type="http://schemas.openxmlformats.org/officeDocument/2006/relationships/diagramColors" Target="../diagrams/colors1.xml"/><Relationship Id="rId4" Type="http://schemas.openxmlformats.org/officeDocument/2006/relationships/audio" Target="../media/media9.m4a"/><Relationship Id="rId9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7" Type="http://schemas.openxmlformats.org/officeDocument/2006/relationships/image" Target="../media/image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11.m4a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3.m4a"/><Relationship Id="rId7" Type="http://schemas.openxmlformats.org/officeDocument/2006/relationships/image" Target="../media/image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13.m4a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5.m4a"/><Relationship Id="rId7" Type="http://schemas.openxmlformats.org/officeDocument/2006/relationships/image" Target="../media/image2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15.m4a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6.m4a"/><Relationship Id="rId7" Type="http://schemas.openxmlformats.org/officeDocument/2006/relationships/notesSlide" Target="../notesSlides/notesSlide9.xml"/><Relationship Id="rId2" Type="http://schemas.microsoft.com/office/2007/relationships/media" Target="../media/media16.m4a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12.xml"/><Relationship Id="rId5" Type="http://schemas.openxmlformats.org/officeDocument/2006/relationships/audio" Target="../media/media17.m4a"/><Relationship Id="rId4" Type="http://schemas.microsoft.com/office/2007/relationships/media" Target="../media/media17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r 9"/>
          <p:cNvGrpSpPr/>
          <p:nvPr/>
        </p:nvGrpSpPr>
        <p:grpSpPr>
          <a:xfrm>
            <a:off x="4926678" y="2292699"/>
            <a:ext cx="525531" cy="171686"/>
            <a:chOff x="5391302" y="1426464"/>
            <a:chExt cx="604579" cy="197510"/>
          </a:xfrm>
          <a:solidFill>
            <a:schemeClr val="bg1"/>
          </a:solidFill>
        </p:grpSpPr>
        <p:sp>
          <p:nvSpPr>
            <p:cNvPr id="9" name="Rectangle 8"/>
            <p:cNvSpPr/>
            <p:nvPr/>
          </p:nvSpPr>
          <p:spPr>
            <a:xfrm>
              <a:off x="5391302" y="1426464"/>
              <a:ext cx="95098" cy="1975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438850" y="1525218"/>
              <a:ext cx="557031" cy="987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Rectangle 1"/>
          <p:cNvSpPr/>
          <p:nvPr/>
        </p:nvSpPr>
        <p:spPr>
          <a:xfrm>
            <a:off x="169817" y="1640969"/>
            <a:ext cx="1136468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dirty="0">
                <a:latin typeface="Arial Black" panose="020B0A04020102020204" pitchFamily="34" charset="0"/>
              </a:rPr>
              <a:t>  Enseignement de spécialité EPS</a:t>
            </a:r>
          </a:p>
          <a:p>
            <a:pPr algn="ctr"/>
            <a:endParaRPr lang="fr-FR" sz="3200" dirty="0">
              <a:latin typeface="Arial Black" panose="020B0A04020102020204" pitchFamily="34" charset="0"/>
            </a:endParaRPr>
          </a:p>
          <a:p>
            <a:pPr algn="ctr"/>
            <a:r>
              <a:rPr lang="fr-FR" sz="3200" i="1" dirty="0">
                <a:latin typeface="Arial Black" panose="020B0A04020102020204" pitchFamily="34" charset="0"/>
              </a:rPr>
              <a:t>Education physique, pratiques et culture sportive </a:t>
            </a:r>
            <a:endParaRPr lang="fr-FR" sz="3200" i="1" dirty="0" smtClean="0">
              <a:latin typeface="Arial Black" panose="020B0A04020102020204" pitchFamily="34" charset="0"/>
            </a:endParaRPr>
          </a:p>
          <a:p>
            <a:pPr algn="ctr"/>
            <a:r>
              <a:rPr lang="fr-FR" sz="3200" i="1" dirty="0" smtClean="0">
                <a:latin typeface="Arial Black" panose="020B0A04020102020204" pitchFamily="34" charset="0"/>
              </a:rPr>
              <a:t>« EPPCS »</a:t>
            </a:r>
            <a:endParaRPr lang="fr-FR" sz="3200" i="1" dirty="0">
              <a:latin typeface="Arial Black" panose="020B0A04020102020204" pitchFamily="34" charset="0"/>
            </a:endParaRPr>
          </a:p>
          <a:p>
            <a:pPr algn="ctr"/>
            <a:endParaRPr lang="fr-FR" sz="3200" i="1" dirty="0" smtClean="0">
              <a:latin typeface="Arial Black" panose="020B0A04020102020204" pitchFamily="34" charset="0"/>
            </a:endParaRPr>
          </a:p>
          <a:p>
            <a:pPr algn="ctr"/>
            <a:endParaRPr lang="fr-FR" sz="3200" i="1" dirty="0">
              <a:latin typeface="Arial Black" panose="020B0A04020102020204" pitchFamily="34" charset="0"/>
            </a:endParaRPr>
          </a:p>
          <a:p>
            <a:pPr algn="ctr"/>
            <a:endParaRPr lang="fr-FR" sz="3200" i="1" dirty="0" smtClean="0">
              <a:latin typeface="Arial Black" panose="020B0A04020102020204" pitchFamily="34" charset="0"/>
            </a:endParaRPr>
          </a:p>
          <a:p>
            <a:pPr algn="ctr"/>
            <a:r>
              <a:rPr lang="fr-FR" sz="3200" dirty="0" smtClean="0">
                <a:latin typeface="Arial Black" panose="020B0A04020102020204" pitchFamily="34" charset="0"/>
              </a:rPr>
              <a:t>Printemps de l’orientation mars 2022</a:t>
            </a:r>
            <a:endParaRPr lang="fr-FR" sz="3200" dirty="0">
              <a:latin typeface="Arial Black" panose="020B0A04020102020204" pitchFamily="34" charset="0"/>
            </a:endParaRPr>
          </a:p>
        </p:txBody>
      </p:sp>
      <p:pic>
        <p:nvPicPr>
          <p:cNvPr id="4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1403" y="6032500"/>
            <a:ext cx="609600" cy="609600"/>
          </a:xfrm>
          <a:prstGeom prst="rect">
            <a:avLst/>
          </a:prstGeom>
        </p:spPr>
      </p:pic>
      <p:pic>
        <p:nvPicPr>
          <p:cNvPr id="20" name="Audio 1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33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32"/>
    </mc:Choice>
    <mc:Fallback xmlns="">
      <p:transition spd="slow" advTm="8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7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2" objId="4"/>
        <p14:stopEvt time="7768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r 9"/>
          <p:cNvGrpSpPr/>
          <p:nvPr/>
        </p:nvGrpSpPr>
        <p:grpSpPr>
          <a:xfrm>
            <a:off x="4926678" y="2292699"/>
            <a:ext cx="525531" cy="171686"/>
            <a:chOff x="5391302" y="1426464"/>
            <a:chExt cx="604579" cy="197510"/>
          </a:xfrm>
          <a:solidFill>
            <a:schemeClr val="bg1"/>
          </a:solidFill>
        </p:grpSpPr>
        <p:sp>
          <p:nvSpPr>
            <p:cNvPr id="9" name="Rectangle 8"/>
            <p:cNvSpPr/>
            <p:nvPr/>
          </p:nvSpPr>
          <p:spPr>
            <a:xfrm>
              <a:off x="5391302" y="1426464"/>
              <a:ext cx="95098" cy="1975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438850" y="1525218"/>
              <a:ext cx="557031" cy="987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1" name="Grouper 9"/>
          <p:cNvGrpSpPr/>
          <p:nvPr/>
        </p:nvGrpSpPr>
        <p:grpSpPr>
          <a:xfrm>
            <a:off x="3152776" y="634923"/>
            <a:ext cx="525531" cy="184227"/>
            <a:chOff x="5391302" y="1426464"/>
            <a:chExt cx="604579" cy="197510"/>
          </a:xfrm>
          <a:solidFill>
            <a:srgbClr val="5AA1D8"/>
          </a:solidFill>
        </p:grpSpPr>
        <p:sp>
          <p:nvSpPr>
            <p:cNvPr id="12" name="Rectangle 11"/>
            <p:cNvSpPr/>
            <p:nvPr/>
          </p:nvSpPr>
          <p:spPr>
            <a:xfrm>
              <a:off x="5391302" y="1426464"/>
              <a:ext cx="95098" cy="1975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438850" y="1525218"/>
              <a:ext cx="557031" cy="987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" name="ZoneTexte 4"/>
          <p:cNvSpPr txBox="1"/>
          <p:nvPr/>
        </p:nvSpPr>
        <p:spPr>
          <a:xfrm>
            <a:off x="2419350" y="1758087"/>
            <a:ext cx="693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charset="0"/>
              <a:buChar char="•"/>
            </a:pPr>
            <a:endParaRPr lang="fr-FR" sz="2400" dirty="0"/>
          </a:p>
          <a:p>
            <a:pPr marL="342900" indent="-342900" algn="just">
              <a:buFont typeface="Arial" charset="0"/>
              <a:buChar char="•"/>
            </a:pPr>
            <a:endParaRPr lang="fr-FR" sz="2400" dirty="0">
              <a:latin typeface="Arial" charset="0"/>
              <a:ea typeface="Arial" charset="0"/>
              <a:cs typeface="Arial" charset="0"/>
            </a:endParaRPr>
          </a:p>
          <a:p>
            <a:pPr marL="342900" indent="-342900" algn="just">
              <a:buFont typeface="Arial" charset="0"/>
              <a:buChar char="•"/>
            </a:pPr>
            <a:endParaRPr lang="fr-FR" sz="2400" dirty="0"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8590562"/>
              </p:ext>
            </p:extLst>
          </p:nvPr>
        </p:nvGraphicFramePr>
        <p:xfrm>
          <a:off x="1528354" y="1370388"/>
          <a:ext cx="9810206" cy="466923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41928">
                  <a:extLst>
                    <a:ext uri="{9D8B030D-6E8A-4147-A177-3AD203B41FA5}">
                      <a16:colId xmlns:a16="http://schemas.microsoft.com/office/drawing/2014/main" val="1436984383"/>
                    </a:ext>
                  </a:extLst>
                </a:gridCol>
                <a:gridCol w="3645624">
                  <a:extLst>
                    <a:ext uri="{9D8B030D-6E8A-4147-A177-3AD203B41FA5}">
                      <a16:colId xmlns:a16="http://schemas.microsoft.com/office/drawing/2014/main" val="463064883"/>
                    </a:ext>
                  </a:extLst>
                </a:gridCol>
                <a:gridCol w="4622654">
                  <a:extLst>
                    <a:ext uri="{9D8B030D-6E8A-4147-A177-3AD203B41FA5}">
                      <a16:colId xmlns:a16="http://schemas.microsoft.com/office/drawing/2014/main" val="2293051608"/>
                    </a:ext>
                  </a:extLst>
                </a:gridCol>
              </a:tblGrid>
              <a:tr h="411521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 smtClean="0"/>
                        <a:t>Première 4h/36</a:t>
                      </a:r>
                      <a:r>
                        <a:rPr lang="fr-FR" b="1" baseline="0" dirty="0" smtClean="0"/>
                        <a:t> semaines</a:t>
                      </a:r>
                      <a:endParaRPr lang="fr-FR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 smtClean="0"/>
                        <a:t>Terminale 6h/36 semaines</a:t>
                      </a:r>
                      <a:endParaRPr lang="fr-FR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096602"/>
                  </a:ext>
                </a:extLst>
              </a:tr>
              <a:tr h="372690">
                <a:tc>
                  <a:txBody>
                    <a:bodyPr/>
                    <a:lstStyle/>
                    <a:p>
                      <a:r>
                        <a:rPr lang="fr-FR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r>
                        <a:rPr lang="fr-FR" sz="12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horaire</a:t>
                      </a:r>
                      <a:endParaRPr lang="fr-FR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144</a:t>
                      </a:r>
                      <a:r>
                        <a:rPr lang="fr-FR" sz="12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</a:t>
                      </a:r>
                      <a:endParaRPr lang="fr-FR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216 h </a:t>
                      </a:r>
                      <a:endParaRPr lang="fr-FR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6839869"/>
                  </a:ext>
                </a:extLst>
              </a:tr>
              <a:tr h="396121">
                <a:tc rowSpan="3">
                  <a:txBody>
                    <a:bodyPr/>
                    <a:lstStyle/>
                    <a:p>
                      <a:r>
                        <a:rPr lang="fr-FR" sz="1200" b="1" dirty="0" smtClean="0"/>
                        <a:t>Apports  pratiques</a:t>
                      </a:r>
                      <a:endParaRPr lang="fr-FR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80h :</a:t>
                      </a:r>
                      <a:r>
                        <a:rPr lang="fr-FR" sz="12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12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durée minimale d’une séquence de pratique est de 18h </a:t>
                      </a:r>
                      <a:endParaRPr lang="fr-FR" sz="1200" b="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/>
                        <a:t>114</a:t>
                      </a:r>
                      <a:r>
                        <a:rPr lang="fr-FR" sz="1200" b="1" baseline="0" dirty="0" smtClean="0"/>
                        <a:t> </a:t>
                      </a:r>
                      <a:r>
                        <a:rPr lang="fr-FR" sz="1200" b="1" dirty="0" smtClean="0"/>
                        <a:t>h: </a:t>
                      </a:r>
                      <a:r>
                        <a:rPr lang="fr-FR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r>
                        <a:rPr lang="fr-FR" sz="12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1200" b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durée minimale d’une séquence de pratique est de 18h </a:t>
                      </a:r>
                      <a:endParaRPr lang="fr-FR" sz="1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1040655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1200" b="1" dirty="0" smtClean="0"/>
                        <a:t>Au moins 1 APSA dans chacun des 5</a:t>
                      </a:r>
                      <a:r>
                        <a:rPr lang="fr-FR" sz="1200" b="1" baseline="0" dirty="0" smtClean="0"/>
                        <a:t> CA différents</a:t>
                      </a:r>
                      <a:r>
                        <a:rPr lang="fr-FR" sz="1200" b="1" dirty="0" smtClean="0"/>
                        <a:t> sur le</a:t>
                      </a:r>
                      <a:r>
                        <a:rPr lang="fr-FR" sz="1200" b="1" baseline="0" dirty="0" smtClean="0"/>
                        <a:t> cycle terminal</a:t>
                      </a:r>
                      <a:endParaRPr lang="fr-FR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9939200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 moins 3 CA</a:t>
                      </a:r>
                      <a:endParaRPr lang="fr-FR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</a:t>
                      </a:r>
                      <a:r>
                        <a:rPr lang="fr-FR" sz="12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moins </a:t>
                      </a:r>
                      <a:r>
                        <a:rPr lang="fr-FR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CA</a:t>
                      </a:r>
                      <a:endParaRPr lang="fr-FR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523982"/>
                  </a:ext>
                </a:extLst>
              </a:tr>
              <a:tr h="183793">
                <a:tc rowSpan="5">
                  <a:txBody>
                    <a:bodyPr/>
                    <a:lstStyle/>
                    <a:p>
                      <a:r>
                        <a:rPr lang="fr-FR" sz="1200" b="1" dirty="0" smtClean="0"/>
                        <a:t>Apports théoriques</a:t>
                      </a:r>
                      <a:endParaRPr lang="fr-FR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36h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baseline="0" dirty="0" smtClean="0"/>
                        <a:t>60h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0513419"/>
                  </a:ext>
                </a:extLst>
              </a:tr>
              <a:tr h="18196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 smtClean="0"/>
                        <a:t>3 thématiques</a:t>
                      </a:r>
                      <a:endParaRPr lang="fr-FR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/>
                        <a:t>2</a:t>
                      </a:r>
                      <a:r>
                        <a:rPr lang="fr-FR" sz="1200" b="1" baseline="0" dirty="0" smtClean="0"/>
                        <a:t> </a:t>
                      </a:r>
                      <a:r>
                        <a:rPr lang="fr-FR" sz="1200" b="1" dirty="0" smtClean="0"/>
                        <a:t>thématiques</a:t>
                      </a:r>
                      <a:endParaRPr lang="fr-FR" sz="12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8266865"/>
                  </a:ext>
                </a:extLst>
              </a:tr>
              <a:tr h="405737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Métiers</a:t>
                      </a:r>
                      <a:r>
                        <a:rPr lang="fr-FR" sz="1200" baseline="0" dirty="0" smtClean="0"/>
                        <a:t> du sport et du corps humain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Pratique physique dans le monde contemporain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2352128"/>
                  </a:ext>
                </a:extLst>
              </a:tr>
              <a:tr h="27705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Pratique physique et santé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/>
                        <a:t>Technologie</a:t>
                      </a:r>
                      <a:r>
                        <a:rPr lang="fr-FR" sz="1200" baseline="0" dirty="0" smtClean="0"/>
                        <a:t> des APSA</a:t>
                      </a:r>
                      <a:endParaRPr lang="fr-FR" sz="1200" dirty="0" smtClean="0"/>
                    </a:p>
                    <a:p>
                      <a:endParaRPr lang="fr-FR" sz="12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2722017"/>
                  </a:ext>
                </a:extLst>
              </a:tr>
              <a:tr h="36758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Technologie</a:t>
                      </a:r>
                      <a:r>
                        <a:rPr lang="fr-FR" sz="1200" baseline="0" dirty="0" smtClean="0"/>
                        <a:t> des APSA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2492849"/>
                  </a:ext>
                </a:extLst>
              </a:tr>
              <a:tr h="186345">
                <a:tc rowSpan="2">
                  <a:txBody>
                    <a:bodyPr/>
                    <a:lstStyle/>
                    <a:p>
                      <a:r>
                        <a:rPr lang="fr-FR" sz="1200" b="1" dirty="0" smtClean="0"/>
                        <a:t>Projets</a:t>
                      </a:r>
                      <a:endParaRPr lang="fr-FR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18h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18h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6887200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Travail collectif,</a:t>
                      </a:r>
                      <a:r>
                        <a:rPr lang="fr-FR" sz="1200" baseline="0" dirty="0" smtClean="0"/>
                        <a:t> c</a:t>
                      </a:r>
                      <a:r>
                        <a:rPr lang="fr-FR" sz="1200" dirty="0" smtClean="0"/>
                        <a:t>onception,</a:t>
                      </a:r>
                      <a:r>
                        <a:rPr lang="fr-FR" sz="1200" baseline="0" dirty="0" smtClean="0"/>
                        <a:t> animation, évaluation d’un projet, organisation d’un évènement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Travail individuel</a:t>
                      </a:r>
                      <a:r>
                        <a:rPr lang="fr-FR" sz="1200" baseline="0" dirty="0" smtClean="0"/>
                        <a:t> ou en </a:t>
                      </a:r>
                      <a:r>
                        <a:rPr lang="fr-FR" sz="1200" dirty="0" smtClean="0"/>
                        <a:t> binôme: conduite</a:t>
                      </a:r>
                      <a:r>
                        <a:rPr lang="fr-FR" sz="1200" baseline="0" dirty="0" smtClean="0"/>
                        <a:t> d’exercices ou de séances, animation et communication à destination d’un groupe</a:t>
                      </a:r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5807465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r>
                        <a:rPr lang="fr-FR" sz="1200" b="1" dirty="0" smtClean="0"/>
                        <a:t>Reste</a:t>
                      </a:r>
                      <a:r>
                        <a:rPr lang="fr-FR" sz="1200" b="1" baseline="0" dirty="0" smtClean="0"/>
                        <a:t> à affecter</a:t>
                      </a:r>
                      <a:endParaRPr lang="fr-FR" sz="1200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/>
                        <a:t>10h</a:t>
                      </a:r>
                      <a:r>
                        <a:rPr lang="fr-FR" sz="1200" baseline="0" dirty="0" smtClean="0"/>
                        <a:t> </a:t>
                      </a:r>
                      <a:r>
                        <a:rPr lang="fr-FR" sz="1200" dirty="0" smtClean="0"/>
                        <a:t>vol horaire</a:t>
                      </a:r>
                    </a:p>
                    <a:p>
                      <a:endParaRPr lang="fr-FR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24</a:t>
                      </a:r>
                      <a:r>
                        <a:rPr lang="fr-FR" sz="1200" baseline="0" dirty="0" smtClean="0"/>
                        <a:t>h</a:t>
                      </a:r>
                      <a:r>
                        <a:rPr lang="fr-FR" sz="1200" dirty="0" smtClean="0"/>
                        <a:t> vol horaire</a:t>
                      </a:r>
                      <a:endParaRPr lang="fr-FR" sz="12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9937085"/>
                  </a:ext>
                </a:extLst>
              </a:tr>
            </a:tbl>
          </a:graphicData>
        </a:graphic>
      </p:graphicFrame>
      <p:pic>
        <p:nvPicPr>
          <p:cNvPr id="14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8824" y="6039619"/>
            <a:ext cx="609600" cy="609600"/>
          </a:xfrm>
          <a:prstGeom prst="rect">
            <a:avLst/>
          </a:prstGeom>
        </p:spPr>
      </p:pic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1774501" y="384688"/>
            <a:ext cx="9021170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latin typeface="Arial Black" panose="020B0A04020102020204" pitchFamily="34" charset="0"/>
              </a:rPr>
              <a:t>Organisation des enseignements</a:t>
            </a:r>
            <a:endParaRPr lang="fr-FR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41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97"/>
    </mc:Choice>
    <mc:Fallback xmlns="">
      <p:transition spd="slow" advTm="337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29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8" objId="14"/>
        <p14:stopEvt time="33797" objId="14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r 9"/>
          <p:cNvGrpSpPr/>
          <p:nvPr/>
        </p:nvGrpSpPr>
        <p:grpSpPr>
          <a:xfrm>
            <a:off x="4926678" y="2292699"/>
            <a:ext cx="525531" cy="171686"/>
            <a:chOff x="5391302" y="1426464"/>
            <a:chExt cx="604579" cy="197510"/>
          </a:xfrm>
          <a:solidFill>
            <a:schemeClr val="bg1"/>
          </a:solidFill>
        </p:grpSpPr>
        <p:sp>
          <p:nvSpPr>
            <p:cNvPr id="9" name="Rectangle 8"/>
            <p:cNvSpPr/>
            <p:nvPr/>
          </p:nvSpPr>
          <p:spPr>
            <a:xfrm>
              <a:off x="5391302" y="1426464"/>
              <a:ext cx="95098" cy="1975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438850" y="1525218"/>
              <a:ext cx="557031" cy="987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1" name="Grouper 9"/>
          <p:cNvGrpSpPr/>
          <p:nvPr/>
        </p:nvGrpSpPr>
        <p:grpSpPr>
          <a:xfrm>
            <a:off x="3152776" y="634923"/>
            <a:ext cx="525531" cy="184227"/>
            <a:chOff x="5391302" y="1426464"/>
            <a:chExt cx="604579" cy="197510"/>
          </a:xfrm>
          <a:solidFill>
            <a:srgbClr val="5AA1D8"/>
          </a:solidFill>
        </p:grpSpPr>
        <p:sp>
          <p:nvSpPr>
            <p:cNvPr id="12" name="Rectangle 11"/>
            <p:cNvSpPr/>
            <p:nvPr/>
          </p:nvSpPr>
          <p:spPr>
            <a:xfrm>
              <a:off x="5391302" y="1426464"/>
              <a:ext cx="95098" cy="1975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438850" y="1525218"/>
              <a:ext cx="557031" cy="987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4C2E956B-9B8F-418C-A345-39EEF9D4EEC5}"/>
              </a:ext>
            </a:extLst>
          </p:cNvPr>
          <p:cNvSpPr txBox="1">
            <a:spLocks/>
          </p:cNvSpPr>
          <p:nvPr/>
        </p:nvSpPr>
        <p:spPr>
          <a:xfrm>
            <a:off x="1998785" y="1673339"/>
            <a:ext cx="8247184" cy="486813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7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Une </a:t>
            </a:r>
            <a:r>
              <a:rPr lang="fr-FR" sz="1700" b="1" dirty="0">
                <a:latin typeface="Arial" panose="020B0604020202020204" pitchFamily="34" charset="0"/>
                <a:cs typeface="Arial" panose="020B0604020202020204" pitchFamily="34" charset="0"/>
              </a:rPr>
              <a:t>épreuve écrite de 3h30 </a:t>
            </a:r>
          </a:p>
          <a:p>
            <a:pPr marL="0" indent="0">
              <a:buNone/>
            </a:pPr>
            <a:r>
              <a:rPr lang="fr-FR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Deux parties : </a:t>
            </a:r>
          </a:p>
          <a:p>
            <a:pPr marL="471488" indent="-214313">
              <a:tabLst>
                <a:tab pos="1008460" algn="l"/>
                <a:tab pos="1143000" algn="l"/>
              </a:tabLst>
            </a:pPr>
            <a:r>
              <a:rPr lang="fr-FR" sz="17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Une composition</a:t>
            </a:r>
            <a:r>
              <a:rPr lang="fr-FR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sur un sujet de culture sportive en relation avec la thématique du programme « enjeux de la pratique sportive dans le monde contemporain »</a:t>
            </a:r>
          </a:p>
          <a:p>
            <a:pPr marL="471488" indent="-214313">
              <a:tabLst>
                <a:tab pos="1008460" algn="l"/>
                <a:tab pos="1143000" algn="l"/>
              </a:tabLst>
            </a:pPr>
            <a:r>
              <a:rPr lang="fr-FR" sz="17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Un sujet </a:t>
            </a:r>
            <a:r>
              <a:rPr lang="fr-FR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au choix parmi deux proposés, à partir de documents.</a:t>
            </a:r>
          </a:p>
          <a:p>
            <a:pPr marL="471488" indent="-214313">
              <a:tabLst>
                <a:tab pos="1008460" algn="l"/>
                <a:tab pos="1143000" algn="l"/>
              </a:tabLst>
            </a:pPr>
            <a:endParaRPr lang="fr-FR" sz="17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7891" indent="-267891">
              <a:tabLst>
                <a:tab pos="1008460" algn="l"/>
                <a:tab pos="1143000" algn="l"/>
              </a:tabLst>
            </a:pPr>
            <a:r>
              <a:rPr lang="fr-FR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Une </a:t>
            </a:r>
            <a:r>
              <a:rPr lang="fr-FR" sz="1700" b="1" dirty="0">
                <a:latin typeface="Arial" panose="020B0604020202020204" pitchFamily="34" charset="0"/>
                <a:cs typeface="Arial" panose="020B0604020202020204" pitchFamily="34" charset="0"/>
              </a:rPr>
              <a:t>épreuve « orale </a:t>
            </a:r>
            <a:r>
              <a:rPr lang="fr-FR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fr-FR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tabLst>
                <a:tab pos="1008460" algn="l"/>
                <a:tab pos="1143000" algn="l"/>
              </a:tabLst>
            </a:pPr>
            <a:r>
              <a:rPr lang="fr-FR" sz="1700" dirty="0">
                <a:latin typeface="Arial" panose="020B0604020202020204" pitchFamily="34" charset="0"/>
                <a:cs typeface="Arial" panose="020B0604020202020204" pitchFamily="34" charset="0"/>
              </a:rPr>
              <a:t>Deux parties :</a:t>
            </a:r>
          </a:p>
          <a:p>
            <a:pPr indent="10716">
              <a:tabLst>
                <a:tab pos="1008460" algn="l"/>
                <a:tab pos="1143000" algn="l"/>
              </a:tabLst>
            </a:pPr>
            <a:r>
              <a:rPr lang="fr-FR" sz="17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fr-FR" sz="1700" u="sng" dirty="0">
                <a:latin typeface="Arial" panose="020B0604020202020204" pitchFamily="34" charset="0"/>
                <a:cs typeface="Arial" panose="020B0604020202020204" pitchFamily="34" charset="0"/>
              </a:rPr>
              <a:t>une pratique physique et sportive </a:t>
            </a:r>
            <a:endParaRPr lang="fr-FR" sz="1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0716">
              <a:tabLst>
                <a:tab pos="1008460" algn="l"/>
                <a:tab pos="1143000" algn="l"/>
              </a:tabLst>
            </a:pPr>
            <a:r>
              <a:rPr lang="fr-FR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fr-FR" sz="17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le commentaire oral  d’une prestation physique</a:t>
            </a:r>
            <a:endParaRPr lang="fr-FR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8006" y="5553502"/>
            <a:ext cx="609600" cy="6096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1774501" y="384688"/>
            <a:ext cx="9021170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latin typeface="Arial Black" panose="020B0A04020102020204" pitchFamily="34" charset="0"/>
              </a:rPr>
              <a:t>Evaluation en terminale coefficient 16 au baccalauréat</a:t>
            </a:r>
            <a:endParaRPr lang="fr-FR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61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40"/>
    </mc:Choice>
    <mc:Fallback xmlns="">
      <p:transition spd="slow" advTm="27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6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9" objId="2"/>
        <p14:stopEvt time="27840" objId="2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r 9"/>
          <p:cNvGrpSpPr/>
          <p:nvPr/>
        </p:nvGrpSpPr>
        <p:grpSpPr>
          <a:xfrm>
            <a:off x="4926678" y="2292699"/>
            <a:ext cx="525531" cy="171686"/>
            <a:chOff x="5391302" y="1426464"/>
            <a:chExt cx="604579" cy="197510"/>
          </a:xfrm>
          <a:solidFill>
            <a:schemeClr val="bg1"/>
          </a:solidFill>
        </p:grpSpPr>
        <p:sp>
          <p:nvSpPr>
            <p:cNvPr id="9" name="Rectangle 8"/>
            <p:cNvSpPr/>
            <p:nvPr/>
          </p:nvSpPr>
          <p:spPr>
            <a:xfrm>
              <a:off x="5391302" y="1426464"/>
              <a:ext cx="95098" cy="1975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438850" y="1525218"/>
              <a:ext cx="557031" cy="987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1" name="Grouper 9"/>
          <p:cNvGrpSpPr/>
          <p:nvPr/>
        </p:nvGrpSpPr>
        <p:grpSpPr>
          <a:xfrm>
            <a:off x="3152776" y="634923"/>
            <a:ext cx="525531" cy="184227"/>
            <a:chOff x="5391302" y="1426464"/>
            <a:chExt cx="604579" cy="197510"/>
          </a:xfrm>
          <a:solidFill>
            <a:srgbClr val="5AA1D8"/>
          </a:solidFill>
        </p:grpSpPr>
        <p:sp>
          <p:nvSpPr>
            <p:cNvPr id="12" name="Rectangle 11"/>
            <p:cNvSpPr/>
            <p:nvPr/>
          </p:nvSpPr>
          <p:spPr>
            <a:xfrm>
              <a:off x="5391302" y="1426464"/>
              <a:ext cx="95098" cy="1975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438850" y="1525218"/>
              <a:ext cx="557031" cy="987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4C2E956B-9B8F-418C-A345-39EEF9D4EEC5}"/>
              </a:ext>
            </a:extLst>
          </p:cNvPr>
          <p:cNvSpPr txBox="1">
            <a:spLocks/>
          </p:cNvSpPr>
          <p:nvPr/>
        </p:nvSpPr>
        <p:spPr>
          <a:xfrm>
            <a:off x="1998785" y="1673339"/>
            <a:ext cx="8247184" cy="486813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sz="17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774501" y="384688"/>
            <a:ext cx="9021170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latin typeface="Arial Black" panose="020B0A04020102020204" pitchFamily="34" charset="0"/>
              </a:rPr>
              <a:t>Enseignement de spécialité EPPCS</a:t>
            </a:r>
            <a:endParaRPr lang="fr-FR" sz="2400" dirty="0">
              <a:latin typeface="Arial Black" panose="020B0A04020102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57" y="1035459"/>
            <a:ext cx="8210939" cy="544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29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40"/>
    </mc:Choice>
    <mc:Fallback xmlns="">
      <p:transition spd="slow" advTm="27840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39" objId="2"/>
        <p14:stopEvt time="27840" objId="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r 9"/>
          <p:cNvGrpSpPr/>
          <p:nvPr/>
        </p:nvGrpSpPr>
        <p:grpSpPr>
          <a:xfrm>
            <a:off x="4926678" y="2292699"/>
            <a:ext cx="525531" cy="171686"/>
            <a:chOff x="5391302" y="1426464"/>
            <a:chExt cx="604579" cy="197510"/>
          </a:xfrm>
          <a:solidFill>
            <a:schemeClr val="bg1"/>
          </a:solidFill>
        </p:grpSpPr>
        <p:sp>
          <p:nvSpPr>
            <p:cNvPr id="9" name="Rectangle 8"/>
            <p:cNvSpPr/>
            <p:nvPr/>
          </p:nvSpPr>
          <p:spPr>
            <a:xfrm>
              <a:off x="5391302" y="1426464"/>
              <a:ext cx="95098" cy="1975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438850" y="1525218"/>
              <a:ext cx="557031" cy="987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" name="ZoneTexte 4"/>
          <p:cNvSpPr txBox="1"/>
          <p:nvPr/>
        </p:nvSpPr>
        <p:spPr>
          <a:xfrm>
            <a:off x="1351128" y="1313371"/>
            <a:ext cx="9430603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900" b="1" dirty="0" smtClean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Cet enseignement de spécialité:</a:t>
            </a:r>
          </a:p>
          <a:p>
            <a:pPr algn="ctr"/>
            <a:r>
              <a:rPr lang="fr-FR" sz="1900" b="1" dirty="0" smtClean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endParaRPr lang="fr-FR" sz="1900" b="1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342900" indent="-342900" algn="just">
              <a:buFont typeface="Arial" charset="0"/>
              <a:buChar char="•"/>
            </a:pPr>
            <a:r>
              <a:rPr lang="fr-FR" sz="19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s’adresse à tous les lycéens </a:t>
            </a:r>
            <a:r>
              <a:rPr lang="fr-FR" sz="1900" b="1" dirty="0">
                <a:latin typeface="Arial" panose="020B0604020202020204" pitchFamily="34" charset="0"/>
                <a:cs typeface="Arial" panose="020B0604020202020204" pitchFamily="34" charset="0"/>
              </a:rPr>
              <a:t>« ayant une appétence pour les activités physiques, sportives et artistiques dans leurs dimensions pratiques, sociales et culturelles »</a:t>
            </a:r>
            <a:r>
              <a:rPr lang="fr-FR" sz="19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ayant suivi ou non  l’enseignement optionnel en 2</a:t>
            </a:r>
            <a:r>
              <a:rPr lang="fr-FR" sz="1900" baseline="300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nde</a:t>
            </a:r>
            <a:r>
              <a:rPr lang="fr-FR" sz="19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buFont typeface="Arial" charset="0"/>
              <a:buChar char="•"/>
            </a:pPr>
            <a:endParaRPr lang="fr-FR" sz="1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charset="0"/>
              <a:buChar char="•"/>
            </a:pPr>
            <a:r>
              <a:rPr lang="fr-FR" sz="1900" b="1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« répond à la diversité des motivations et des attentes des élèves filles et garçons. »</a:t>
            </a:r>
            <a:endParaRPr lang="fr-FR" sz="19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algn="just"/>
            <a:endParaRPr lang="fr-FR" sz="19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algn="just"/>
            <a:endParaRPr lang="fr-FR" sz="19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1900" b="1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permet d’envisager le panel le plus large d’orientations </a:t>
            </a:r>
            <a:r>
              <a:rPr lang="fr-FR" sz="19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dans l’enseignement supérieur (éducation, santé, entrainement, bien-être…)</a:t>
            </a:r>
          </a:p>
          <a:p>
            <a:pPr algn="just"/>
            <a:endParaRPr lang="fr-FR" sz="2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065250" y="346653"/>
            <a:ext cx="6616700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500" dirty="0" smtClean="0">
                <a:latin typeface="Arial Black" panose="020B0A04020102020204" pitchFamily="34" charset="0"/>
              </a:rPr>
              <a:t>Préambule</a:t>
            </a:r>
            <a:endParaRPr lang="fr-FR" sz="2500" dirty="0">
              <a:latin typeface="Arial Black" panose="020B0A04020102020204" pitchFamily="34" charset="0"/>
            </a:endParaRPr>
          </a:p>
        </p:txBody>
      </p:sp>
      <p:pic>
        <p:nvPicPr>
          <p:cNvPr id="3" name="Son enregistré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0417" y="5915446"/>
            <a:ext cx="609600" cy="609600"/>
          </a:xfrm>
          <a:prstGeom prst="rect">
            <a:avLst/>
          </a:prstGeom>
        </p:spPr>
      </p:pic>
      <p:pic>
        <p:nvPicPr>
          <p:cNvPr id="19" name="Audio 18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464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83"/>
    </mc:Choice>
    <mc:Fallback xmlns="">
      <p:transition spd="slow" advTm="28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82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6" objId="3"/>
        <p14:stopEvt time="28083" objId="3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r 9"/>
          <p:cNvGrpSpPr/>
          <p:nvPr/>
        </p:nvGrpSpPr>
        <p:grpSpPr>
          <a:xfrm>
            <a:off x="4926678" y="2292699"/>
            <a:ext cx="525531" cy="171686"/>
            <a:chOff x="5391302" y="1426464"/>
            <a:chExt cx="604579" cy="197510"/>
          </a:xfrm>
          <a:solidFill>
            <a:schemeClr val="bg1"/>
          </a:solidFill>
        </p:grpSpPr>
        <p:sp>
          <p:nvSpPr>
            <p:cNvPr id="9" name="Rectangle 8"/>
            <p:cNvSpPr/>
            <p:nvPr/>
          </p:nvSpPr>
          <p:spPr>
            <a:xfrm>
              <a:off x="5391302" y="1426464"/>
              <a:ext cx="95098" cy="1975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438850" y="1525218"/>
              <a:ext cx="557031" cy="987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" name="ZoneTexte 4"/>
          <p:cNvSpPr txBox="1"/>
          <p:nvPr/>
        </p:nvSpPr>
        <p:spPr>
          <a:xfrm>
            <a:off x="1223229" y="1476688"/>
            <a:ext cx="10123715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1600" b="1" dirty="0">
              <a:solidFill>
                <a:srgbClr val="FF0000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600" b="1" dirty="0" smtClean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Métiers du sport</a:t>
            </a:r>
            <a:r>
              <a:rPr lang="fr-FR" sz="1600" dirty="0" smtClean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: enseignement, animation, entraînement, cadres techniques.</a:t>
            </a:r>
          </a:p>
          <a:p>
            <a:endParaRPr lang="fr-FR" sz="1600" dirty="0" smtClean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1600" b="1" dirty="0" smtClean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Santé et bien-être</a:t>
            </a:r>
            <a:r>
              <a:rPr lang="fr-FR" sz="1600" dirty="0" smtClean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: aide et soin aux personnes, rééducation, professions médicales et paramédicales.</a:t>
            </a:r>
          </a:p>
          <a:p>
            <a:pPr algn="just"/>
            <a:endParaRPr lang="fr-FR" sz="1600" dirty="0" smtClean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1600" b="1" dirty="0" smtClean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Tourisme et loisirs: </a:t>
            </a:r>
            <a:r>
              <a:rPr lang="fr-FR" sz="1600" dirty="0" smtClean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voyages, expéditions, treks, loisirs sportifs urbains, activités de pleine nature</a:t>
            </a:r>
          </a:p>
          <a:p>
            <a:pPr algn="just"/>
            <a:endParaRPr lang="fr-FR" sz="1600" dirty="0" smtClean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1600" b="1" dirty="0" smtClean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Sécurité et protection des personnes</a:t>
            </a:r>
            <a:r>
              <a:rPr lang="fr-FR" sz="1600" dirty="0" smtClean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: gendarmerie, pompiers, sécurité.</a:t>
            </a:r>
          </a:p>
          <a:p>
            <a:pPr algn="just"/>
            <a:endParaRPr lang="fr-FR" sz="1600" dirty="0" smtClean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1600" b="1" dirty="0" smtClean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Culture et évènementiel: </a:t>
            </a:r>
            <a:r>
              <a:rPr lang="fr-FR" sz="1600" dirty="0" smtClean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promotion, gestion, coordination évènements sportifs.</a:t>
            </a:r>
          </a:p>
          <a:p>
            <a:pPr algn="just"/>
            <a:endParaRPr lang="fr-FR" sz="1600" dirty="0" smtClean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1600" b="1" dirty="0" smtClean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Gestion des équipements et structures collectives: </a:t>
            </a:r>
            <a:r>
              <a:rPr lang="fr-FR" sz="1600" dirty="0" smtClean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service des sports</a:t>
            </a:r>
          </a:p>
          <a:p>
            <a:pPr algn="just"/>
            <a:endParaRPr lang="fr-FR" sz="1600" dirty="0" smtClean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1600" b="1" dirty="0" smtClean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Ingénierie sportive</a:t>
            </a:r>
            <a:r>
              <a:rPr lang="fr-FR" sz="1600" dirty="0" smtClean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: conception, innovation</a:t>
            </a:r>
          </a:p>
          <a:p>
            <a:pPr algn="just"/>
            <a:endParaRPr lang="fr-FR" sz="1600" dirty="0" smtClean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1600" b="1" dirty="0" smtClean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Commerce/Marketing: </a:t>
            </a:r>
            <a:r>
              <a:rPr lang="fr-FR" sz="1600" dirty="0" smtClean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location, distribution, publicité</a:t>
            </a:r>
          </a:p>
          <a:p>
            <a:pPr algn="just"/>
            <a:endParaRPr lang="fr-FR" sz="1600" dirty="0" smtClean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1600" b="1" dirty="0" smtClean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Journalisme:</a:t>
            </a:r>
            <a:r>
              <a:rPr lang="fr-FR" sz="1600" dirty="0" smtClean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presse, reportage</a:t>
            </a:r>
          </a:p>
          <a:p>
            <a:pPr algn="just"/>
            <a:endParaRPr lang="fr-FR" sz="1600" dirty="0" smtClean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1600" b="1" dirty="0" smtClean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Environnement/Ecologie:</a:t>
            </a:r>
            <a:r>
              <a:rPr lang="fr-FR" sz="1600" dirty="0" smtClean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parcs nationaux, montagne, bases nautiques, transports doux.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fr-FR" sz="1900" dirty="0" smtClean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fr-FR" sz="19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algn="just"/>
            <a:endParaRPr lang="fr-FR" sz="2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774501" y="384688"/>
            <a:ext cx="9021170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atin typeface="Arial Black" panose="020B0A04020102020204" pitchFamily="34" charset="0"/>
                <a:ea typeface="Arial" charset="0"/>
                <a:cs typeface="Arial" panose="020B0604020202020204" pitchFamily="34" charset="0"/>
              </a:rPr>
              <a:t>Cet enseignement de spécialité permet d’envisager un panel large d’orientations dans l’enseignement supérieur </a:t>
            </a: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37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31"/>
    </mc:Choice>
    <mc:Fallback xmlns="">
      <p:transition spd="slow" advTm="11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r 9"/>
          <p:cNvGrpSpPr/>
          <p:nvPr/>
        </p:nvGrpSpPr>
        <p:grpSpPr>
          <a:xfrm>
            <a:off x="4926678" y="2292699"/>
            <a:ext cx="525531" cy="171686"/>
            <a:chOff x="5391302" y="1426464"/>
            <a:chExt cx="604579" cy="197510"/>
          </a:xfrm>
          <a:solidFill>
            <a:schemeClr val="bg1"/>
          </a:solidFill>
        </p:grpSpPr>
        <p:sp>
          <p:nvSpPr>
            <p:cNvPr id="9" name="Rectangle 8"/>
            <p:cNvSpPr/>
            <p:nvPr/>
          </p:nvSpPr>
          <p:spPr>
            <a:xfrm>
              <a:off x="5391302" y="1426464"/>
              <a:ext cx="95098" cy="1975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438850" y="1525218"/>
              <a:ext cx="557031" cy="987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" name="ZoneTexte 4"/>
          <p:cNvSpPr txBox="1"/>
          <p:nvPr/>
        </p:nvSpPr>
        <p:spPr>
          <a:xfrm>
            <a:off x="1223228" y="1995303"/>
            <a:ext cx="10123715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900" dirty="0" smtClean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3 objectifs</a:t>
            </a:r>
          </a:p>
          <a:p>
            <a:pPr algn="just"/>
            <a:endParaRPr lang="fr-FR" sz="1900" dirty="0" smtClean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1900" dirty="0" smtClean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Améliorer son niveau de compétences dans plusieurs APSA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fr-FR" sz="19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1900" dirty="0" smtClean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Développer un regard critique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fr-FR" sz="19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fr-FR" sz="1900" dirty="0" smtClean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Développer des compétences transversales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fr-FR" sz="190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algn="just"/>
            <a:endParaRPr lang="fr-FR" sz="2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774501" y="384688"/>
            <a:ext cx="9021170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latin typeface="Arial Black" panose="020B0A04020102020204" pitchFamily="34" charset="0"/>
                <a:ea typeface="Arial" charset="0"/>
                <a:cs typeface="Arial" panose="020B0604020202020204" pitchFamily="34" charset="0"/>
              </a:rPr>
              <a:t>Objectifs visés par le programme</a:t>
            </a:r>
            <a:endParaRPr lang="fr-FR" sz="2400" b="1" dirty="0">
              <a:latin typeface="Arial Black" panose="020B0A040201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3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6937" y="6072117"/>
            <a:ext cx="609600" cy="609600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83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385"/>
    </mc:Choice>
    <mc:Fallback xmlns="">
      <p:transition spd="slow" advTm="433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31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1" objId="3"/>
        <p14:stopEvt time="43217" objId="3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r 9"/>
          <p:cNvGrpSpPr/>
          <p:nvPr/>
        </p:nvGrpSpPr>
        <p:grpSpPr>
          <a:xfrm>
            <a:off x="4926678" y="2292699"/>
            <a:ext cx="525531" cy="171686"/>
            <a:chOff x="5391302" y="1426464"/>
            <a:chExt cx="604579" cy="197510"/>
          </a:xfrm>
          <a:solidFill>
            <a:schemeClr val="bg1"/>
          </a:solidFill>
        </p:grpSpPr>
        <p:sp>
          <p:nvSpPr>
            <p:cNvPr id="9" name="Rectangle 8"/>
            <p:cNvSpPr/>
            <p:nvPr/>
          </p:nvSpPr>
          <p:spPr>
            <a:xfrm>
              <a:off x="5391302" y="1426464"/>
              <a:ext cx="95098" cy="1975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438850" y="1525218"/>
              <a:ext cx="557031" cy="987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1" name="Grouper 9"/>
          <p:cNvGrpSpPr/>
          <p:nvPr/>
        </p:nvGrpSpPr>
        <p:grpSpPr>
          <a:xfrm>
            <a:off x="3152776" y="634923"/>
            <a:ext cx="525531" cy="184227"/>
            <a:chOff x="5391302" y="1426464"/>
            <a:chExt cx="604579" cy="197510"/>
          </a:xfrm>
          <a:solidFill>
            <a:srgbClr val="5AA1D8"/>
          </a:solidFill>
        </p:grpSpPr>
        <p:sp>
          <p:nvSpPr>
            <p:cNvPr id="12" name="Rectangle 11"/>
            <p:cNvSpPr/>
            <p:nvPr/>
          </p:nvSpPr>
          <p:spPr>
            <a:xfrm>
              <a:off x="5391302" y="1426464"/>
              <a:ext cx="95098" cy="1975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438850" y="1525218"/>
              <a:ext cx="557031" cy="987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aphicFrame>
        <p:nvGraphicFramePr>
          <p:cNvPr id="14" name="Diagramme 13"/>
          <p:cNvGraphicFramePr/>
          <p:nvPr>
            <p:extLst>
              <p:ext uri="{D42A27DB-BD31-4B8C-83A1-F6EECF244321}">
                <p14:modId xmlns:p14="http://schemas.microsoft.com/office/powerpoint/2010/main" val="391354303"/>
              </p:ext>
            </p:extLst>
          </p:nvPr>
        </p:nvGraphicFramePr>
        <p:xfrm>
          <a:off x="1476103" y="1396999"/>
          <a:ext cx="8961119" cy="48078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3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45743" y="6058468"/>
            <a:ext cx="609600" cy="609600"/>
          </a:xfrm>
          <a:prstGeom prst="rect">
            <a:avLst/>
          </a:prstGeom>
        </p:spPr>
      </p:pic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1774501" y="384688"/>
            <a:ext cx="9021170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latin typeface="Arial Black" panose="020B0A04020102020204" pitchFamily="34" charset="0"/>
                <a:ea typeface="Arial" charset="0"/>
                <a:cs typeface="Arial" panose="020B0604020202020204" pitchFamily="34" charset="0"/>
              </a:rPr>
              <a:t>3 compétences</a:t>
            </a:r>
            <a:endParaRPr lang="fr-FR" sz="2400" b="1" dirty="0">
              <a:latin typeface="Arial Black" panose="020B0A040201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59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37"/>
    </mc:Choice>
    <mc:Fallback xmlns="">
      <p:transition spd="slow" advTm="11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4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49" objId="3"/>
        <p14:stopEvt time="10502" objId="3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r 9"/>
          <p:cNvGrpSpPr/>
          <p:nvPr/>
        </p:nvGrpSpPr>
        <p:grpSpPr>
          <a:xfrm>
            <a:off x="4926678" y="2292699"/>
            <a:ext cx="525531" cy="171686"/>
            <a:chOff x="5391302" y="1426464"/>
            <a:chExt cx="604579" cy="197510"/>
          </a:xfrm>
          <a:solidFill>
            <a:schemeClr val="bg1"/>
          </a:solidFill>
        </p:grpSpPr>
        <p:sp>
          <p:nvSpPr>
            <p:cNvPr id="9" name="Rectangle 8"/>
            <p:cNvSpPr/>
            <p:nvPr/>
          </p:nvSpPr>
          <p:spPr>
            <a:xfrm>
              <a:off x="5391302" y="1426464"/>
              <a:ext cx="95098" cy="1975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438850" y="1525218"/>
              <a:ext cx="557031" cy="987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1" name="Grouper 9"/>
          <p:cNvGrpSpPr/>
          <p:nvPr/>
        </p:nvGrpSpPr>
        <p:grpSpPr>
          <a:xfrm>
            <a:off x="3152776" y="634923"/>
            <a:ext cx="525531" cy="184227"/>
            <a:chOff x="5391302" y="1426464"/>
            <a:chExt cx="604579" cy="197510"/>
          </a:xfrm>
          <a:solidFill>
            <a:srgbClr val="5AA1D8"/>
          </a:solidFill>
        </p:grpSpPr>
        <p:sp>
          <p:nvSpPr>
            <p:cNvPr id="12" name="Rectangle 11"/>
            <p:cNvSpPr/>
            <p:nvPr/>
          </p:nvSpPr>
          <p:spPr>
            <a:xfrm>
              <a:off x="5391302" y="1426464"/>
              <a:ext cx="95098" cy="1975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438850" y="1525218"/>
              <a:ext cx="557031" cy="987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aphicFrame>
        <p:nvGraphicFramePr>
          <p:cNvPr id="14" name="Tableau 13"/>
          <p:cNvGraphicFramePr>
            <a:graphicFrameLocks noGrp="1"/>
          </p:cNvGraphicFramePr>
          <p:nvPr>
            <p:extLst/>
          </p:nvPr>
        </p:nvGraphicFramePr>
        <p:xfrm>
          <a:off x="2179609" y="1665974"/>
          <a:ext cx="8057070" cy="44242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8535">
                  <a:extLst>
                    <a:ext uri="{9D8B030D-6E8A-4147-A177-3AD203B41FA5}">
                      <a16:colId xmlns:a16="http://schemas.microsoft.com/office/drawing/2014/main" val="4052763261"/>
                    </a:ext>
                  </a:extLst>
                </a:gridCol>
                <a:gridCol w="4028535">
                  <a:extLst>
                    <a:ext uri="{9D8B030D-6E8A-4147-A177-3AD203B41FA5}">
                      <a16:colId xmlns:a16="http://schemas.microsoft.com/office/drawing/2014/main" val="3677875024"/>
                    </a:ext>
                  </a:extLst>
                </a:gridCol>
              </a:tblGrid>
              <a:tr h="486870">
                <a:tc>
                  <a:txBody>
                    <a:bodyPr/>
                    <a:lstStyle/>
                    <a:p>
                      <a:r>
                        <a:rPr lang="fr-FR" sz="2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Première</a:t>
                      </a:r>
                      <a:endParaRPr lang="fr-FR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1A7D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Terminale</a:t>
                      </a:r>
                      <a:endParaRPr lang="fr-FR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1A7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3159311"/>
                  </a:ext>
                </a:extLst>
              </a:tr>
              <a:tr h="1031012">
                <a:tc>
                  <a:txBody>
                    <a:bodyPr/>
                    <a:lstStyle/>
                    <a:p>
                      <a:r>
                        <a:rPr lang="fr-FR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Développer</a:t>
                      </a:r>
                      <a:r>
                        <a:rPr lang="fr-FR" sz="20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renforcer </a:t>
                      </a:r>
                      <a:r>
                        <a:rPr lang="fr-FR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ses capacités motrices découverte, approfondissement APSA</a:t>
                      </a:r>
                      <a:endParaRPr lang="fr-FR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1A7D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Affiner et</a:t>
                      </a:r>
                      <a:r>
                        <a:rPr lang="fr-FR" sz="20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stabiliser </a:t>
                      </a:r>
                      <a:r>
                        <a:rPr lang="fr-FR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ses capacités motrices</a:t>
                      </a:r>
                      <a:endParaRPr lang="fr-FR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1A7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1820298"/>
                  </a:ext>
                </a:extLst>
              </a:tr>
              <a:tr h="1031012">
                <a:tc>
                  <a:txBody>
                    <a:bodyPr/>
                    <a:lstStyle/>
                    <a:p>
                      <a:r>
                        <a:rPr lang="fr-FR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 préparer, accomplir </a:t>
                      </a:r>
                      <a:r>
                        <a:rPr lang="fr-FR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une performance, individuellement ou collectivement (variété, sécurité)</a:t>
                      </a:r>
                      <a:endParaRPr lang="fr-FR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1A7D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idem</a:t>
                      </a:r>
                      <a:endParaRPr lang="fr-FR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1A7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6413820"/>
                  </a:ext>
                </a:extLst>
              </a:tr>
              <a:tr h="1031012">
                <a:tc>
                  <a:txBody>
                    <a:bodyPr/>
                    <a:lstStyle/>
                    <a:p>
                      <a:r>
                        <a:rPr lang="fr-FR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Identifier</a:t>
                      </a:r>
                      <a:r>
                        <a:rPr lang="fr-FR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des compétences au sein d’un groupe, atteindre un objectif commun</a:t>
                      </a:r>
                      <a:endParaRPr lang="fr-FR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1A7D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S’entre-aider, progresser </a:t>
                      </a:r>
                      <a:r>
                        <a:rPr lang="fr-FR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ensemble, valoriser les capacités de chacun</a:t>
                      </a:r>
                      <a:endParaRPr lang="fr-FR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1A7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2420818"/>
                  </a:ext>
                </a:extLst>
              </a:tr>
              <a:tr h="844371">
                <a:tc>
                  <a:txBody>
                    <a:bodyPr/>
                    <a:lstStyle/>
                    <a:p>
                      <a:r>
                        <a:rPr lang="fr-FR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Construire et</a:t>
                      </a:r>
                      <a:r>
                        <a:rPr lang="fr-FR" sz="20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animer </a:t>
                      </a:r>
                      <a:r>
                        <a:rPr lang="fr-FR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 projet collectif</a:t>
                      </a:r>
                      <a:endParaRPr lang="fr-FR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1A7D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Conduire</a:t>
                      </a:r>
                      <a:r>
                        <a:rPr lang="fr-FR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des situations pédagogiques</a:t>
                      </a:r>
                      <a:endParaRPr lang="fr-FR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1A7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5753091"/>
                  </a:ext>
                </a:extLst>
              </a:tr>
            </a:tbl>
          </a:graphicData>
        </a:graphic>
      </p:graphicFrame>
      <p:pic>
        <p:nvPicPr>
          <p:cNvPr id="15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8573" y="6090251"/>
            <a:ext cx="609600" cy="609600"/>
          </a:xfrm>
          <a:prstGeom prst="rect">
            <a:avLst/>
          </a:prstGeom>
        </p:spPr>
      </p:pic>
      <p:pic>
        <p:nvPicPr>
          <p:cNvPr id="19" name="Audio 1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1774501" y="384688"/>
            <a:ext cx="9021170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latin typeface="Arial Black" panose="020B0A04020102020204" pitchFamily="34" charset="0"/>
                <a:ea typeface="Arial" charset="0"/>
                <a:cs typeface="Arial" panose="020B0604020202020204" pitchFamily="34" charset="0"/>
              </a:rPr>
              <a:t>Pratiquer</a:t>
            </a:r>
            <a:endParaRPr lang="fr-FR" sz="2400" b="1" dirty="0">
              <a:latin typeface="Arial Black" panose="020B0A040201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71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30"/>
    </mc:Choice>
    <mc:Fallback xmlns="">
      <p:transition spd="slow" advTm="366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600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48" objId="15"/>
        <p14:stopEvt time="36630" objId="15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r 9"/>
          <p:cNvGrpSpPr/>
          <p:nvPr/>
        </p:nvGrpSpPr>
        <p:grpSpPr>
          <a:xfrm>
            <a:off x="4926678" y="2292699"/>
            <a:ext cx="525531" cy="171686"/>
            <a:chOff x="5391302" y="1426464"/>
            <a:chExt cx="604579" cy="197510"/>
          </a:xfrm>
          <a:solidFill>
            <a:schemeClr val="bg1"/>
          </a:solidFill>
        </p:grpSpPr>
        <p:sp>
          <p:nvSpPr>
            <p:cNvPr id="9" name="Rectangle 8"/>
            <p:cNvSpPr/>
            <p:nvPr/>
          </p:nvSpPr>
          <p:spPr>
            <a:xfrm>
              <a:off x="5391302" y="1426464"/>
              <a:ext cx="95098" cy="1975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438850" y="1525218"/>
              <a:ext cx="557031" cy="987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1" name="Grouper 9"/>
          <p:cNvGrpSpPr/>
          <p:nvPr/>
        </p:nvGrpSpPr>
        <p:grpSpPr>
          <a:xfrm>
            <a:off x="3152776" y="634923"/>
            <a:ext cx="525531" cy="184227"/>
            <a:chOff x="5391302" y="1426464"/>
            <a:chExt cx="604579" cy="197510"/>
          </a:xfrm>
          <a:solidFill>
            <a:srgbClr val="5AA1D8"/>
          </a:solidFill>
        </p:grpSpPr>
        <p:sp>
          <p:nvSpPr>
            <p:cNvPr id="12" name="Rectangle 11"/>
            <p:cNvSpPr/>
            <p:nvPr/>
          </p:nvSpPr>
          <p:spPr>
            <a:xfrm>
              <a:off x="5391302" y="1426464"/>
              <a:ext cx="95098" cy="1975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438850" y="1525218"/>
              <a:ext cx="557031" cy="987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aphicFrame>
        <p:nvGraphicFramePr>
          <p:cNvPr id="14" name="Tableau 13"/>
          <p:cNvGraphicFramePr>
            <a:graphicFrameLocks noGrp="1"/>
          </p:cNvGraphicFramePr>
          <p:nvPr>
            <p:extLst/>
          </p:nvPr>
        </p:nvGraphicFramePr>
        <p:xfrm>
          <a:off x="2179609" y="1665973"/>
          <a:ext cx="8057070" cy="48402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8535">
                  <a:extLst>
                    <a:ext uri="{9D8B030D-6E8A-4147-A177-3AD203B41FA5}">
                      <a16:colId xmlns:a16="http://schemas.microsoft.com/office/drawing/2014/main" val="4052763261"/>
                    </a:ext>
                  </a:extLst>
                </a:gridCol>
                <a:gridCol w="4028535">
                  <a:extLst>
                    <a:ext uri="{9D8B030D-6E8A-4147-A177-3AD203B41FA5}">
                      <a16:colId xmlns:a16="http://schemas.microsoft.com/office/drawing/2014/main" val="3677875024"/>
                    </a:ext>
                  </a:extLst>
                </a:gridCol>
              </a:tblGrid>
              <a:tr h="486870">
                <a:tc>
                  <a:txBody>
                    <a:bodyPr/>
                    <a:lstStyle/>
                    <a:p>
                      <a:r>
                        <a:rPr lang="fr-FR" sz="2000" dirty="0" smtClean="0">
                          <a:solidFill>
                            <a:schemeClr val="tx1"/>
                          </a:solidFill>
                        </a:rPr>
                        <a:t>Première</a:t>
                      </a:r>
                      <a:endParaRPr lang="fr-FR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dirty="0" smtClean="0">
                          <a:solidFill>
                            <a:schemeClr val="tx1"/>
                          </a:solidFill>
                        </a:rPr>
                        <a:t>Terminale</a:t>
                      </a:r>
                      <a:endParaRPr lang="fr-FR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3159311"/>
                  </a:ext>
                </a:extLst>
              </a:tr>
              <a:tr h="1031012">
                <a:tc>
                  <a:txBody>
                    <a:bodyPr/>
                    <a:lstStyle/>
                    <a:p>
                      <a:r>
                        <a:rPr lang="fr-FR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Connaître</a:t>
                      </a:r>
                      <a:r>
                        <a:rPr lang="fr-FR" sz="20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20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les différents secteurs professionnels (sport, corps humain), </a:t>
                      </a:r>
                      <a:r>
                        <a:rPr lang="fr-FR" sz="20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préciser</a:t>
                      </a:r>
                      <a:r>
                        <a:rPr lang="fr-FR" sz="20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son projet d’orientation</a:t>
                      </a:r>
                      <a:endParaRPr lang="fr-FR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Situer</a:t>
                      </a:r>
                      <a:r>
                        <a:rPr lang="fr-FR" sz="20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les enjeux de la pratique sportive/enjeux du monde contemporain</a:t>
                      </a:r>
                      <a:endParaRPr lang="fr-FR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1820298"/>
                  </a:ext>
                </a:extLst>
              </a:tr>
              <a:tr h="797966">
                <a:tc>
                  <a:txBody>
                    <a:bodyPr/>
                    <a:lstStyle/>
                    <a:p>
                      <a:r>
                        <a:rPr lang="fr-FR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Connaître</a:t>
                      </a:r>
                      <a:r>
                        <a:rPr lang="fr-FR" sz="20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les effets de la pratique sportive</a:t>
                      </a:r>
                      <a:endParaRPr lang="fr-FR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Etudier</a:t>
                      </a:r>
                      <a:r>
                        <a:rPr lang="fr-FR" sz="20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une APSA (dimensions historiques, culturelles, sociales, méthodologiques</a:t>
                      </a:r>
                      <a:endParaRPr lang="fr-FR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6413820"/>
                  </a:ext>
                </a:extLst>
              </a:tr>
              <a:tr h="1031012">
                <a:tc>
                  <a:txBody>
                    <a:bodyPr/>
                    <a:lstStyle/>
                    <a:p>
                      <a:r>
                        <a:rPr lang="fr-FR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Mesurer</a:t>
                      </a:r>
                      <a:r>
                        <a:rPr lang="fr-FR" sz="20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et analyser </a:t>
                      </a:r>
                      <a:r>
                        <a:rPr lang="fr-FR" sz="20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les effets de l’activité physique (indicateurs)</a:t>
                      </a:r>
                      <a:endParaRPr lang="fr-FR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Choisir</a:t>
                      </a:r>
                      <a:r>
                        <a:rPr lang="fr-FR" sz="20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20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 indicateurs pertinents pour caractériser un niveau de pratique</a:t>
                      </a:r>
                      <a:endParaRPr lang="fr-FR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2420818"/>
                  </a:ext>
                </a:extLst>
              </a:tr>
              <a:tr h="844371">
                <a:tc>
                  <a:txBody>
                    <a:bodyPr/>
                    <a:lstStyle/>
                    <a:p>
                      <a:r>
                        <a:rPr lang="fr-FR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Evaluer</a:t>
                      </a:r>
                      <a:r>
                        <a:rPr lang="fr-FR" sz="20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20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 projet à l’aide d’indicateurs choisis</a:t>
                      </a:r>
                      <a:endParaRPr lang="fr-FR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Analyser</a:t>
                      </a:r>
                      <a:r>
                        <a:rPr lang="fr-FR" sz="20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20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 pratique en s’appuyant sur le carnet d’entrainement.</a:t>
                      </a:r>
                      <a:endParaRPr lang="fr-FR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5753091"/>
                  </a:ext>
                </a:extLst>
              </a:tr>
            </a:tbl>
          </a:graphicData>
        </a:graphic>
      </p:graphicFrame>
      <p:pic>
        <p:nvPicPr>
          <p:cNvPr id="15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09899" y="6032500"/>
            <a:ext cx="609600" cy="609600"/>
          </a:xfrm>
          <a:prstGeom prst="rect">
            <a:avLst/>
          </a:prstGeom>
        </p:spPr>
      </p:pic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1774501" y="384688"/>
            <a:ext cx="9021170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latin typeface="Arial Black" panose="020B0A04020102020204" pitchFamily="34" charset="0"/>
                <a:ea typeface="Arial" charset="0"/>
                <a:cs typeface="Arial" panose="020B0604020202020204" pitchFamily="34" charset="0"/>
              </a:rPr>
              <a:t>Analyser</a:t>
            </a:r>
            <a:endParaRPr lang="fr-FR" sz="2400" b="1" dirty="0">
              <a:latin typeface="Arial Black" panose="020B0A040201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63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56"/>
    </mc:Choice>
    <mc:Fallback xmlns="">
      <p:transition spd="slow" advTm="19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931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6" objId="15"/>
        <p14:stopEvt time="19410" objId="15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r 9"/>
          <p:cNvGrpSpPr/>
          <p:nvPr/>
        </p:nvGrpSpPr>
        <p:grpSpPr>
          <a:xfrm>
            <a:off x="4926678" y="2292699"/>
            <a:ext cx="525531" cy="171686"/>
            <a:chOff x="5391302" y="1426464"/>
            <a:chExt cx="604579" cy="197510"/>
          </a:xfrm>
          <a:solidFill>
            <a:schemeClr val="bg1"/>
          </a:solidFill>
        </p:grpSpPr>
        <p:sp>
          <p:nvSpPr>
            <p:cNvPr id="9" name="Rectangle 8"/>
            <p:cNvSpPr/>
            <p:nvPr/>
          </p:nvSpPr>
          <p:spPr>
            <a:xfrm>
              <a:off x="5391302" y="1426464"/>
              <a:ext cx="95098" cy="1975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438850" y="1525218"/>
              <a:ext cx="557031" cy="987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1" name="Grouper 9"/>
          <p:cNvGrpSpPr/>
          <p:nvPr/>
        </p:nvGrpSpPr>
        <p:grpSpPr>
          <a:xfrm>
            <a:off x="3152776" y="634923"/>
            <a:ext cx="525531" cy="184227"/>
            <a:chOff x="5391302" y="1426464"/>
            <a:chExt cx="604579" cy="197510"/>
          </a:xfrm>
          <a:solidFill>
            <a:srgbClr val="5AA1D8"/>
          </a:solidFill>
        </p:grpSpPr>
        <p:sp>
          <p:nvSpPr>
            <p:cNvPr id="12" name="Rectangle 11"/>
            <p:cNvSpPr/>
            <p:nvPr/>
          </p:nvSpPr>
          <p:spPr>
            <a:xfrm>
              <a:off x="5391302" y="1426464"/>
              <a:ext cx="95098" cy="1975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438850" y="1525218"/>
              <a:ext cx="557031" cy="987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aphicFrame>
        <p:nvGraphicFramePr>
          <p:cNvPr id="14" name="Tableau 13"/>
          <p:cNvGraphicFramePr>
            <a:graphicFrameLocks noGrp="1"/>
          </p:cNvGraphicFramePr>
          <p:nvPr>
            <p:extLst/>
          </p:nvPr>
        </p:nvGraphicFramePr>
        <p:xfrm>
          <a:off x="2214114" y="1390432"/>
          <a:ext cx="8057070" cy="53576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8535">
                  <a:extLst>
                    <a:ext uri="{9D8B030D-6E8A-4147-A177-3AD203B41FA5}">
                      <a16:colId xmlns:a16="http://schemas.microsoft.com/office/drawing/2014/main" val="4052763261"/>
                    </a:ext>
                  </a:extLst>
                </a:gridCol>
                <a:gridCol w="4028535">
                  <a:extLst>
                    <a:ext uri="{9D8B030D-6E8A-4147-A177-3AD203B41FA5}">
                      <a16:colId xmlns:a16="http://schemas.microsoft.com/office/drawing/2014/main" val="3677875024"/>
                    </a:ext>
                  </a:extLst>
                </a:gridCol>
              </a:tblGrid>
              <a:tr h="419893">
                <a:tc>
                  <a:txBody>
                    <a:bodyPr/>
                    <a:lstStyle/>
                    <a:p>
                      <a:r>
                        <a:rPr lang="fr-FR" sz="2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Première</a:t>
                      </a:r>
                      <a:endParaRPr lang="fr-FR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20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Terminale</a:t>
                      </a:r>
                      <a:endParaRPr lang="fr-FR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3159311"/>
                  </a:ext>
                </a:extLst>
              </a:tr>
              <a:tr h="145020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Développer une argumentation </a:t>
                      </a:r>
                      <a:r>
                        <a:rPr lang="fr-FR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thématique relative à la pratique physique mobiliser des connaissances de domaines. différents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Développer un point de vue sur la culture sportive</a:t>
                      </a:r>
                      <a:r>
                        <a:rPr lang="fr-FR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endParaRPr lang="fr-FR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1820298"/>
                  </a:ext>
                </a:extLst>
              </a:tr>
              <a:tr h="818432">
                <a:tc>
                  <a:txBody>
                    <a:bodyPr/>
                    <a:lstStyle/>
                    <a:p>
                      <a:r>
                        <a:rPr lang="fr-FR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Décrire une prestation physique</a:t>
                      </a:r>
                      <a:r>
                        <a:rPr lang="fr-FR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fr-FR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Commenter une prestation physique </a:t>
                      </a:r>
                      <a:r>
                        <a:rPr lang="fr-FR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fr-FR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 éléments pertinents).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6413820"/>
                  </a:ext>
                </a:extLst>
              </a:tr>
              <a:tr h="672084">
                <a:tc>
                  <a:txBody>
                    <a:bodyPr/>
                    <a:lstStyle/>
                    <a:p>
                      <a:r>
                        <a:rPr lang="fr-FR" sz="20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Rendre</a:t>
                      </a:r>
                      <a:r>
                        <a:rPr lang="fr-FR" sz="20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compte </a:t>
                      </a:r>
                      <a:r>
                        <a:rPr lang="fr-FR" sz="20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 ses expérience: </a:t>
                      </a:r>
                      <a:r>
                        <a:rPr lang="fr-FR" sz="20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carnet de suivi</a:t>
                      </a:r>
                      <a:endParaRPr lang="fr-FR" sz="2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Caractériser </a:t>
                      </a:r>
                      <a:r>
                        <a:rPr lang="fr-FR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 niveau de pratique</a:t>
                      </a:r>
                      <a:r>
                        <a:rPr lang="fr-FR" sz="20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fr-FR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indicateurs </a:t>
                      </a:r>
                      <a:r>
                        <a:rPr lang="fr-FR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pertinents )</a:t>
                      </a:r>
                      <a:endParaRPr lang="fr-FR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2420818"/>
                  </a:ext>
                </a:extLst>
              </a:tr>
              <a:tr h="1393210">
                <a:tc>
                  <a:txBody>
                    <a:bodyPr/>
                    <a:lstStyle/>
                    <a:p>
                      <a:r>
                        <a:rPr lang="fr-FR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Rendre compte du déroulement d'un projet </a:t>
                      </a:r>
                      <a:r>
                        <a:rPr lang="fr-FR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 des résultats atteints</a:t>
                      </a:r>
                      <a:endParaRPr lang="fr-FR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Présenter ses perspectives d'orientation</a:t>
                      </a:r>
                      <a:r>
                        <a:rPr lang="fr-FR" sz="2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fr-FR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ses projets au sein de la société</a:t>
                      </a:r>
                      <a:r>
                        <a:rPr lang="fr-FR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fr-FR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 expériences vécues).</a:t>
                      </a:r>
                    </a:p>
                    <a:p>
                      <a:endParaRPr lang="fr-FR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5753091"/>
                  </a:ext>
                </a:extLst>
              </a:tr>
            </a:tbl>
          </a:graphicData>
        </a:graphic>
      </p:graphicFrame>
      <p:pic>
        <p:nvPicPr>
          <p:cNvPr id="16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9517" y="6031173"/>
            <a:ext cx="609600" cy="609600"/>
          </a:xfrm>
          <a:prstGeom prst="rect">
            <a:avLst/>
          </a:prstGeom>
        </p:spPr>
      </p:pic>
      <p:pic>
        <p:nvPicPr>
          <p:cNvPr id="21" name="Audio 2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1774501" y="384688"/>
            <a:ext cx="9021170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latin typeface="Arial Black" panose="020B0A04020102020204" pitchFamily="34" charset="0"/>
                <a:ea typeface="Arial" charset="0"/>
                <a:cs typeface="Arial" panose="020B0604020202020204" pitchFamily="34" charset="0"/>
              </a:rPr>
              <a:t>Communiquer</a:t>
            </a:r>
            <a:endParaRPr lang="fr-FR" sz="2400" b="1" dirty="0">
              <a:latin typeface="Arial Black" panose="020B0A040201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44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51"/>
    </mc:Choice>
    <mc:Fallback xmlns="">
      <p:transition spd="slow" advTm="36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64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6" objId="16"/>
        <p14:stopEvt time="36551" objId="16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r 9"/>
          <p:cNvGrpSpPr/>
          <p:nvPr/>
        </p:nvGrpSpPr>
        <p:grpSpPr>
          <a:xfrm>
            <a:off x="4926678" y="2292699"/>
            <a:ext cx="525531" cy="171686"/>
            <a:chOff x="5391302" y="1426464"/>
            <a:chExt cx="604579" cy="197510"/>
          </a:xfrm>
          <a:solidFill>
            <a:schemeClr val="bg1"/>
          </a:solidFill>
        </p:grpSpPr>
        <p:sp>
          <p:nvSpPr>
            <p:cNvPr id="9" name="Rectangle 8"/>
            <p:cNvSpPr/>
            <p:nvPr/>
          </p:nvSpPr>
          <p:spPr>
            <a:xfrm>
              <a:off x="5391302" y="1426464"/>
              <a:ext cx="95098" cy="1975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438850" y="1525218"/>
              <a:ext cx="557031" cy="987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1" name="Grouper 9"/>
          <p:cNvGrpSpPr/>
          <p:nvPr/>
        </p:nvGrpSpPr>
        <p:grpSpPr>
          <a:xfrm>
            <a:off x="3152776" y="634923"/>
            <a:ext cx="525531" cy="184227"/>
            <a:chOff x="5391302" y="1426464"/>
            <a:chExt cx="604579" cy="197510"/>
          </a:xfrm>
          <a:solidFill>
            <a:srgbClr val="5AA1D8"/>
          </a:solidFill>
        </p:grpSpPr>
        <p:sp>
          <p:nvSpPr>
            <p:cNvPr id="12" name="Rectangle 11"/>
            <p:cNvSpPr/>
            <p:nvPr/>
          </p:nvSpPr>
          <p:spPr>
            <a:xfrm>
              <a:off x="5391302" y="1426464"/>
              <a:ext cx="95098" cy="1975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438850" y="1525218"/>
              <a:ext cx="557031" cy="9875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4" name="ZoneTexte 13"/>
          <p:cNvSpPr txBox="1"/>
          <p:nvPr/>
        </p:nvSpPr>
        <p:spPr>
          <a:xfrm>
            <a:off x="2081641" y="1424016"/>
            <a:ext cx="7406694" cy="369332"/>
          </a:xfrm>
          <a:prstGeom prst="rect">
            <a:avLst/>
          </a:prstGeom>
          <a:solidFill>
            <a:srgbClr val="FFCC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APPORT THEORIQUES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2081642" y="1952403"/>
            <a:ext cx="2966159" cy="4524315"/>
          </a:xfrm>
          <a:prstGeom prst="rect">
            <a:avLst/>
          </a:prstGeom>
          <a:solidFill>
            <a:srgbClr val="FFCC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Première</a:t>
            </a:r>
          </a:p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Objectifs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Discerner les  secteurs professionnels liés au sport et corps humain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L’incidence de la pratique sur la santé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Caractériser un niveau de performance</a:t>
            </a:r>
          </a:p>
          <a:p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3 Thématiques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Métiers du sport et du corps humain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Pratique physique et santé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Technologie des APSA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6490864" y="1952402"/>
            <a:ext cx="2966159" cy="3970318"/>
          </a:xfrm>
          <a:prstGeom prst="rect">
            <a:avLst/>
          </a:prstGeom>
          <a:solidFill>
            <a:srgbClr val="FFCC9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Terminale</a:t>
            </a:r>
          </a:p>
          <a:p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Objectif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Interroger la culture sportive</a:t>
            </a:r>
          </a:p>
          <a:p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2 Thématiques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Pratique physique dans le monde contemporain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Technologie des APSA</a:t>
            </a:r>
          </a:p>
          <a:p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Son enregistré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0511" y="5867118"/>
            <a:ext cx="609600" cy="6096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1774501" y="384688"/>
            <a:ext cx="9021170" cy="4770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latin typeface="Arial Black" panose="020B0A04020102020204" pitchFamily="34" charset="0"/>
              </a:rPr>
              <a:t>Thématiques apports théoriques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667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42"/>
    </mc:Choice>
    <mc:Fallback xmlns="">
      <p:transition spd="slow" advTm="46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613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6" grpId="0" animBg="1"/>
      <p:bldP spid="17" grpId="0" animBg="1"/>
    </p:bldLst>
  </p:timing>
  <p:extLst>
    <p:ext uri="{E180D4A7-C9FB-4DFB-919C-405C955672EB}">
      <p14:showEvtLst xmlns:p14="http://schemas.microsoft.com/office/powerpoint/2010/main">
        <p14:playEvt time="39" objId="15"/>
        <p14:stopEvt time="46042" objId="15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3.7|1.8|4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7.5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1704</TotalTime>
  <Words>796</Words>
  <Application>Microsoft Office PowerPoint</Application>
  <PresentationFormat>Grand écran</PresentationFormat>
  <Paragraphs>164</Paragraphs>
  <Slides>12</Slides>
  <Notes>12</Notes>
  <HiddenSlides>0</HiddenSlides>
  <MMClips>21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7" baseType="lpstr">
      <vt:lpstr>Arial</vt:lpstr>
      <vt:lpstr>Arial Black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ACADEMIE DE LYON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jlcourna</dc:creator>
  <cp:lastModifiedBy>irongeot</cp:lastModifiedBy>
  <cp:revision>39</cp:revision>
  <dcterms:created xsi:type="dcterms:W3CDTF">2022-03-04T15:56:02Z</dcterms:created>
  <dcterms:modified xsi:type="dcterms:W3CDTF">2022-03-08T19:03:02Z</dcterms:modified>
</cp:coreProperties>
</file>