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tif" ContentType="image/tiff"/>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86" r:id="rId3"/>
    <p:sldId id="281" r:id="rId4"/>
    <p:sldId id="258" r:id="rId5"/>
    <p:sldId id="259" r:id="rId6"/>
    <p:sldId id="260" r:id="rId7"/>
    <p:sldId id="270" r:id="rId8"/>
    <p:sldId id="271" r:id="rId9"/>
    <p:sldId id="272" r:id="rId10"/>
    <p:sldId id="273" r:id="rId11"/>
    <p:sldId id="274" r:id="rId12"/>
    <p:sldId id="276" r:id="rId13"/>
    <p:sldId id="277" r:id="rId14"/>
    <p:sldId id="280" r:id="rId15"/>
    <p:sldId id="278" r:id="rId16"/>
    <p:sldId id="282" r:id="rId17"/>
    <p:sldId id="283" r:id="rId18"/>
    <p:sldId id="269" r:id="rId19"/>
  </p:sldIdLst>
  <p:sldSz cx="9144000" cy="6858000" type="screen4x3"/>
  <p:notesSz cx="6638925" cy="98298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mayot" initials="c" lastIdx="1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0566" autoAdjust="0"/>
    <p:restoredTop sz="85885" autoAdjust="0"/>
  </p:normalViewPr>
  <p:slideViewPr>
    <p:cSldViewPr snapToGrid="0">
      <p:cViewPr>
        <p:scale>
          <a:sx n="81" d="100"/>
          <a:sy n="81" d="100"/>
        </p:scale>
        <p:origin x="3416" y="800"/>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0" d="100"/>
          <a:sy n="80" d="100"/>
        </p:scale>
        <p:origin x="3336"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30"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4B0C85-128E-7F47-BE5B-B9C850482EC7}" type="doc">
      <dgm:prSet loTypeId="urn:microsoft.com/office/officeart/2008/layout/VerticalCurvedList" loCatId="" qsTypeId="urn:microsoft.com/office/officeart/2005/8/quickstyle/simple4" qsCatId="simple" csTypeId="urn:microsoft.com/office/officeart/2005/8/colors/colorful5" csCatId="colorful" phldr="1"/>
      <dgm:spPr/>
      <dgm:t>
        <a:bodyPr/>
        <a:lstStyle/>
        <a:p>
          <a:endParaRPr lang="fr-FR"/>
        </a:p>
      </dgm:t>
    </dgm:pt>
    <dgm:pt modelId="{455443BC-C1A6-9E40-BABC-9F3060A93115}">
      <dgm:prSet phldrT="[Texte]" custT="1"/>
      <dgm:spPr/>
      <dgm:t>
        <a:bodyPr/>
        <a:lstStyle/>
        <a:p>
          <a:r>
            <a:rPr lang="fr-FR" sz="2000" dirty="0">
              <a:solidFill>
                <a:schemeClr val="tx1"/>
              </a:solidFill>
            </a:rPr>
            <a:t>Créer une culture commune entre formateurs, cadres ou chercheurs ayant des responsabilités dans le FI, la FC, des 1</a:t>
          </a:r>
          <a:r>
            <a:rPr lang="fr-FR" sz="2000" baseline="30000" dirty="0">
              <a:solidFill>
                <a:schemeClr val="tx1"/>
              </a:solidFill>
            </a:rPr>
            <a:t>er</a:t>
          </a:r>
          <a:r>
            <a:rPr lang="fr-FR" sz="2000" dirty="0">
              <a:solidFill>
                <a:schemeClr val="tx1"/>
              </a:solidFill>
            </a:rPr>
            <a:t> et second degrés</a:t>
          </a:r>
        </a:p>
      </dgm:t>
    </dgm:pt>
    <dgm:pt modelId="{92087CCC-CE92-B64F-B4B3-1080B8601560}" type="parTrans" cxnId="{70A548C2-6142-7E4F-B933-CC125597456E}">
      <dgm:prSet/>
      <dgm:spPr/>
      <dgm:t>
        <a:bodyPr/>
        <a:lstStyle/>
        <a:p>
          <a:endParaRPr lang="fr-FR" sz="2400">
            <a:solidFill>
              <a:schemeClr val="tx1"/>
            </a:solidFill>
          </a:endParaRPr>
        </a:p>
      </dgm:t>
    </dgm:pt>
    <dgm:pt modelId="{595B7DB2-A5DB-E549-AA21-09D353BDE3C8}" type="sibTrans" cxnId="{70A548C2-6142-7E4F-B933-CC125597456E}">
      <dgm:prSet/>
      <dgm:spPr/>
      <dgm:t>
        <a:bodyPr/>
        <a:lstStyle/>
        <a:p>
          <a:endParaRPr lang="fr-FR" sz="2400">
            <a:solidFill>
              <a:schemeClr val="tx1"/>
            </a:solidFill>
          </a:endParaRPr>
        </a:p>
      </dgm:t>
    </dgm:pt>
    <dgm:pt modelId="{6757A571-9EBB-E640-A39F-A35DC470220B}">
      <dgm:prSet phldrT="[Texte]" custT="1"/>
      <dgm:spPr/>
      <dgm:t>
        <a:bodyPr/>
        <a:lstStyle/>
        <a:p>
          <a:pPr rtl="0"/>
          <a:r>
            <a:rPr lang="fr-FR" sz="2000" dirty="0">
              <a:solidFill>
                <a:schemeClr val="tx1"/>
              </a:solidFill>
            </a:rPr>
            <a:t>Proposer de nouvelles modalités et de nouveaux contenus de formation pour la FI et la FC</a:t>
          </a:r>
        </a:p>
      </dgm:t>
    </dgm:pt>
    <dgm:pt modelId="{974C7CFC-FE37-F64A-9521-4895B62FC210}" type="parTrans" cxnId="{D83053D1-33CE-3244-989F-C5B2F919251B}">
      <dgm:prSet/>
      <dgm:spPr/>
      <dgm:t>
        <a:bodyPr/>
        <a:lstStyle/>
        <a:p>
          <a:endParaRPr lang="fr-FR" sz="2400">
            <a:solidFill>
              <a:schemeClr val="tx1"/>
            </a:solidFill>
          </a:endParaRPr>
        </a:p>
      </dgm:t>
    </dgm:pt>
    <dgm:pt modelId="{C2B0CFCF-4C59-6C48-AC0A-E78342B91BA2}" type="sibTrans" cxnId="{D83053D1-33CE-3244-989F-C5B2F919251B}">
      <dgm:prSet/>
      <dgm:spPr/>
      <dgm:t>
        <a:bodyPr/>
        <a:lstStyle/>
        <a:p>
          <a:endParaRPr lang="fr-FR" sz="2400">
            <a:solidFill>
              <a:schemeClr val="tx1"/>
            </a:solidFill>
          </a:endParaRPr>
        </a:p>
      </dgm:t>
    </dgm:pt>
    <dgm:pt modelId="{464DF6C7-3A32-6541-AD46-C7EE9E727C64}">
      <dgm:prSet custT="1"/>
      <dgm:spPr/>
      <dgm:t>
        <a:bodyPr/>
        <a:lstStyle/>
        <a:p>
          <a:pPr rtl="0"/>
          <a:r>
            <a:rPr lang="fr-FR" sz="1800" dirty="0">
              <a:solidFill>
                <a:schemeClr val="tx1"/>
              </a:solidFill>
            </a:rPr>
            <a:t>Eclairage des pratiques professionnelles de  la formation initiale continue par la recherche</a:t>
          </a:r>
        </a:p>
      </dgm:t>
    </dgm:pt>
    <dgm:pt modelId="{250893E3-EA47-0444-9221-9528AF99789C}" type="parTrans" cxnId="{9711BA3F-70E7-444E-8AF3-329A4A5AC88F}">
      <dgm:prSet/>
      <dgm:spPr/>
      <dgm:t>
        <a:bodyPr/>
        <a:lstStyle/>
        <a:p>
          <a:endParaRPr lang="fr-FR"/>
        </a:p>
      </dgm:t>
    </dgm:pt>
    <dgm:pt modelId="{9287565C-EBFE-314D-9B94-D2CD5AED2857}" type="sibTrans" cxnId="{9711BA3F-70E7-444E-8AF3-329A4A5AC88F}">
      <dgm:prSet/>
      <dgm:spPr/>
      <dgm:t>
        <a:bodyPr/>
        <a:lstStyle/>
        <a:p>
          <a:endParaRPr lang="fr-FR"/>
        </a:p>
      </dgm:t>
    </dgm:pt>
    <dgm:pt modelId="{100CBCD5-231B-BF45-A4F3-297228E8115F}">
      <dgm:prSet/>
      <dgm:spPr/>
      <dgm:t>
        <a:bodyPr/>
        <a:lstStyle/>
        <a:p>
          <a:r>
            <a:rPr lang="fr-FR" dirty="0">
              <a:solidFill>
                <a:schemeClr val="tx1"/>
              </a:solidFill>
            </a:rPr>
            <a:t>Enrichissement de la formation initiale et continue par des contenus d’expérience et de connaissance du système éducatif fournis par des formateurs et intervenants « professionnels du terrain  »</a:t>
          </a:r>
        </a:p>
      </dgm:t>
    </dgm:pt>
    <dgm:pt modelId="{36BBB63A-4FEB-2847-A11C-68F22E429C3C}" type="parTrans" cxnId="{E7B0E639-220F-B544-8C02-5E9674C494DC}">
      <dgm:prSet/>
      <dgm:spPr/>
      <dgm:t>
        <a:bodyPr/>
        <a:lstStyle/>
        <a:p>
          <a:endParaRPr lang="fr-FR"/>
        </a:p>
      </dgm:t>
    </dgm:pt>
    <dgm:pt modelId="{681FD7AF-37F7-0A4A-AE7E-A74DB1AB6CE7}" type="sibTrans" cxnId="{E7B0E639-220F-B544-8C02-5E9674C494DC}">
      <dgm:prSet/>
      <dgm:spPr/>
      <dgm:t>
        <a:bodyPr/>
        <a:lstStyle/>
        <a:p>
          <a:endParaRPr lang="fr-FR"/>
        </a:p>
      </dgm:t>
    </dgm:pt>
    <dgm:pt modelId="{66A9C1CF-D0CD-5B4B-A4E0-585D84D13D24}" type="pres">
      <dgm:prSet presAssocID="{724B0C85-128E-7F47-BE5B-B9C850482EC7}" presName="Name0" presStyleCnt="0">
        <dgm:presLayoutVars>
          <dgm:chMax val="7"/>
          <dgm:chPref val="7"/>
          <dgm:dir/>
        </dgm:presLayoutVars>
      </dgm:prSet>
      <dgm:spPr/>
      <dgm:t>
        <a:bodyPr/>
        <a:lstStyle/>
        <a:p>
          <a:endParaRPr lang="fr-FR"/>
        </a:p>
      </dgm:t>
    </dgm:pt>
    <dgm:pt modelId="{DAF65AD5-644B-8540-891D-19C935627AC6}" type="pres">
      <dgm:prSet presAssocID="{724B0C85-128E-7F47-BE5B-B9C850482EC7}" presName="Name1" presStyleCnt="0"/>
      <dgm:spPr/>
    </dgm:pt>
    <dgm:pt modelId="{C9C947A4-DA4B-DF49-801E-3FBE73C0A652}" type="pres">
      <dgm:prSet presAssocID="{724B0C85-128E-7F47-BE5B-B9C850482EC7}" presName="cycle" presStyleCnt="0"/>
      <dgm:spPr/>
    </dgm:pt>
    <dgm:pt modelId="{8731C7C9-6CDE-1548-8682-3EAEAE74D903}" type="pres">
      <dgm:prSet presAssocID="{724B0C85-128E-7F47-BE5B-B9C850482EC7}" presName="srcNode" presStyleLbl="node1" presStyleIdx="0" presStyleCnt="4"/>
      <dgm:spPr/>
    </dgm:pt>
    <dgm:pt modelId="{3B1ED619-2F28-B142-BA24-59F5DB605CAA}" type="pres">
      <dgm:prSet presAssocID="{724B0C85-128E-7F47-BE5B-B9C850482EC7}" presName="conn" presStyleLbl="parChTrans1D2" presStyleIdx="0" presStyleCnt="1"/>
      <dgm:spPr/>
      <dgm:t>
        <a:bodyPr/>
        <a:lstStyle/>
        <a:p>
          <a:endParaRPr lang="fr-FR"/>
        </a:p>
      </dgm:t>
    </dgm:pt>
    <dgm:pt modelId="{48E65E2B-A53A-8944-9009-51B86262D459}" type="pres">
      <dgm:prSet presAssocID="{724B0C85-128E-7F47-BE5B-B9C850482EC7}" presName="extraNode" presStyleLbl="node1" presStyleIdx="0" presStyleCnt="4"/>
      <dgm:spPr/>
    </dgm:pt>
    <dgm:pt modelId="{964CFF40-3DAA-9141-8A3C-04F421244BF6}" type="pres">
      <dgm:prSet presAssocID="{724B0C85-128E-7F47-BE5B-B9C850482EC7}" presName="dstNode" presStyleLbl="node1" presStyleIdx="0" presStyleCnt="4"/>
      <dgm:spPr/>
    </dgm:pt>
    <dgm:pt modelId="{977DF96D-3C47-EC48-9D1A-0C449733F63D}" type="pres">
      <dgm:prSet presAssocID="{455443BC-C1A6-9E40-BABC-9F3060A93115}" presName="text_1" presStyleLbl="node1" presStyleIdx="0" presStyleCnt="4">
        <dgm:presLayoutVars>
          <dgm:bulletEnabled val="1"/>
        </dgm:presLayoutVars>
      </dgm:prSet>
      <dgm:spPr/>
      <dgm:t>
        <a:bodyPr/>
        <a:lstStyle/>
        <a:p>
          <a:endParaRPr lang="fr-FR"/>
        </a:p>
      </dgm:t>
    </dgm:pt>
    <dgm:pt modelId="{6E4BB11C-06AE-774A-B3E0-A293362E96D6}" type="pres">
      <dgm:prSet presAssocID="{455443BC-C1A6-9E40-BABC-9F3060A93115}" presName="accent_1" presStyleCnt="0"/>
      <dgm:spPr/>
    </dgm:pt>
    <dgm:pt modelId="{16F18F49-6EFD-4E4E-B6CE-DA993E51F171}" type="pres">
      <dgm:prSet presAssocID="{455443BC-C1A6-9E40-BABC-9F3060A93115}" presName="accentRepeatNode" presStyleLbl="solidFgAcc1" presStyleIdx="0" presStyleCnt="4"/>
      <dgm:spPr/>
    </dgm:pt>
    <dgm:pt modelId="{9D38FC83-D41C-6349-9966-2A4BA046EEB5}" type="pres">
      <dgm:prSet presAssocID="{6757A571-9EBB-E640-A39F-A35DC470220B}" presName="text_2" presStyleLbl="node1" presStyleIdx="1" presStyleCnt="4">
        <dgm:presLayoutVars>
          <dgm:bulletEnabled val="1"/>
        </dgm:presLayoutVars>
      </dgm:prSet>
      <dgm:spPr/>
      <dgm:t>
        <a:bodyPr/>
        <a:lstStyle/>
        <a:p>
          <a:endParaRPr lang="fr-FR"/>
        </a:p>
      </dgm:t>
    </dgm:pt>
    <dgm:pt modelId="{CD236784-34A3-7E41-802A-023A44E8DB13}" type="pres">
      <dgm:prSet presAssocID="{6757A571-9EBB-E640-A39F-A35DC470220B}" presName="accent_2" presStyleCnt="0"/>
      <dgm:spPr/>
    </dgm:pt>
    <dgm:pt modelId="{DA2C93DA-B627-C546-933D-0BB030B78A49}" type="pres">
      <dgm:prSet presAssocID="{6757A571-9EBB-E640-A39F-A35DC470220B}" presName="accentRepeatNode" presStyleLbl="solidFgAcc1" presStyleIdx="1" presStyleCnt="4"/>
      <dgm:spPr/>
    </dgm:pt>
    <dgm:pt modelId="{5009FB10-BF49-1442-9200-2E8F120FEDEF}" type="pres">
      <dgm:prSet presAssocID="{464DF6C7-3A32-6541-AD46-C7EE9E727C64}" presName="text_3" presStyleLbl="node1" presStyleIdx="2" presStyleCnt="4">
        <dgm:presLayoutVars>
          <dgm:bulletEnabled val="1"/>
        </dgm:presLayoutVars>
      </dgm:prSet>
      <dgm:spPr/>
      <dgm:t>
        <a:bodyPr/>
        <a:lstStyle/>
        <a:p>
          <a:endParaRPr lang="fr-FR"/>
        </a:p>
      </dgm:t>
    </dgm:pt>
    <dgm:pt modelId="{291EA6DD-2941-0B4F-8B5A-BC6E57FB643B}" type="pres">
      <dgm:prSet presAssocID="{464DF6C7-3A32-6541-AD46-C7EE9E727C64}" presName="accent_3" presStyleCnt="0"/>
      <dgm:spPr/>
    </dgm:pt>
    <dgm:pt modelId="{89C070DE-13E6-B94E-8CAA-4AC64A3C4874}" type="pres">
      <dgm:prSet presAssocID="{464DF6C7-3A32-6541-AD46-C7EE9E727C64}" presName="accentRepeatNode" presStyleLbl="solidFgAcc1" presStyleIdx="2" presStyleCnt="4"/>
      <dgm:spPr/>
    </dgm:pt>
    <dgm:pt modelId="{9BEFFD6E-BD33-A34D-8FDC-C28DD9EAD779}" type="pres">
      <dgm:prSet presAssocID="{100CBCD5-231B-BF45-A4F3-297228E8115F}" presName="text_4" presStyleLbl="node1" presStyleIdx="3" presStyleCnt="4">
        <dgm:presLayoutVars>
          <dgm:bulletEnabled val="1"/>
        </dgm:presLayoutVars>
      </dgm:prSet>
      <dgm:spPr/>
      <dgm:t>
        <a:bodyPr/>
        <a:lstStyle/>
        <a:p>
          <a:endParaRPr lang="fr-FR"/>
        </a:p>
      </dgm:t>
    </dgm:pt>
    <dgm:pt modelId="{3820EA61-DD2E-C543-AA4E-885F6B30C810}" type="pres">
      <dgm:prSet presAssocID="{100CBCD5-231B-BF45-A4F3-297228E8115F}" presName="accent_4" presStyleCnt="0"/>
      <dgm:spPr/>
    </dgm:pt>
    <dgm:pt modelId="{D90B264F-6952-2646-A228-3FE244280B9B}" type="pres">
      <dgm:prSet presAssocID="{100CBCD5-231B-BF45-A4F3-297228E8115F}" presName="accentRepeatNode" presStyleLbl="solidFgAcc1" presStyleIdx="3" presStyleCnt="4"/>
      <dgm:spPr/>
    </dgm:pt>
  </dgm:ptLst>
  <dgm:cxnLst>
    <dgm:cxn modelId="{E7B0E639-220F-B544-8C02-5E9674C494DC}" srcId="{724B0C85-128E-7F47-BE5B-B9C850482EC7}" destId="{100CBCD5-231B-BF45-A4F3-297228E8115F}" srcOrd="3" destOrd="0" parTransId="{36BBB63A-4FEB-2847-A11C-68F22E429C3C}" sibTransId="{681FD7AF-37F7-0A4A-AE7E-A74DB1AB6CE7}"/>
    <dgm:cxn modelId="{2D02FF5B-DF3F-3245-8E68-38C0DC74F80A}" type="presOf" srcId="{100CBCD5-231B-BF45-A4F3-297228E8115F}" destId="{9BEFFD6E-BD33-A34D-8FDC-C28DD9EAD779}" srcOrd="0" destOrd="0" presId="urn:microsoft.com/office/officeart/2008/layout/VerticalCurvedList"/>
    <dgm:cxn modelId="{D83053D1-33CE-3244-989F-C5B2F919251B}" srcId="{724B0C85-128E-7F47-BE5B-B9C850482EC7}" destId="{6757A571-9EBB-E640-A39F-A35DC470220B}" srcOrd="1" destOrd="0" parTransId="{974C7CFC-FE37-F64A-9521-4895B62FC210}" sibTransId="{C2B0CFCF-4C59-6C48-AC0A-E78342B91BA2}"/>
    <dgm:cxn modelId="{CF1A49CE-8F88-8942-ADF5-5F5004BD1107}" type="presOf" srcId="{455443BC-C1A6-9E40-BABC-9F3060A93115}" destId="{977DF96D-3C47-EC48-9D1A-0C449733F63D}" srcOrd="0" destOrd="0" presId="urn:microsoft.com/office/officeart/2008/layout/VerticalCurvedList"/>
    <dgm:cxn modelId="{9711BA3F-70E7-444E-8AF3-329A4A5AC88F}" srcId="{724B0C85-128E-7F47-BE5B-B9C850482EC7}" destId="{464DF6C7-3A32-6541-AD46-C7EE9E727C64}" srcOrd="2" destOrd="0" parTransId="{250893E3-EA47-0444-9221-9528AF99789C}" sibTransId="{9287565C-EBFE-314D-9B94-D2CD5AED2857}"/>
    <dgm:cxn modelId="{B6282508-E51F-DD45-A6C7-AFC83EAB8A3B}" type="presOf" srcId="{724B0C85-128E-7F47-BE5B-B9C850482EC7}" destId="{66A9C1CF-D0CD-5B4B-A4E0-585D84D13D24}" srcOrd="0" destOrd="0" presId="urn:microsoft.com/office/officeart/2008/layout/VerticalCurvedList"/>
    <dgm:cxn modelId="{9B3DA22D-410A-4E4C-AFDD-17AF7CE3281A}" type="presOf" srcId="{6757A571-9EBB-E640-A39F-A35DC470220B}" destId="{9D38FC83-D41C-6349-9966-2A4BA046EEB5}" srcOrd="0" destOrd="0" presId="urn:microsoft.com/office/officeart/2008/layout/VerticalCurvedList"/>
    <dgm:cxn modelId="{56D3483B-919A-454D-A59A-1EFDFCCEB8C9}" type="presOf" srcId="{595B7DB2-A5DB-E549-AA21-09D353BDE3C8}" destId="{3B1ED619-2F28-B142-BA24-59F5DB605CAA}" srcOrd="0" destOrd="0" presId="urn:microsoft.com/office/officeart/2008/layout/VerticalCurvedList"/>
    <dgm:cxn modelId="{70A548C2-6142-7E4F-B933-CC125597456E}" srcId="{724B0C85-128E-7F47-BE5B-B9C850482EC7}" destId="{455443BC-C1A6-9E40-BABC-9F3060A93115}" srcOrd="0" destOrd="0" parTransId="{92087CCC-CE92-B64F-B4B3-1080B8601560}" sibTransId="{595B7DB2-A5DB-E549-AA21-09D353BDE3C8}"/>
    <dgm:cxn modelId="{9FEA0A31-24B7-7B47-8086-3724FDF5103F}" type="presOf" srcId="{464DF6C7-3A32-6541-AD46-C7EE9E727C64}" destId="{5009FB10-BF49-1442-9200-2E8F120FEDEF}" srcOrd="0" destOrd="0" presId="urn:microsoft.com/office/officeart/2008/layout/VerticalCurvedList"/>
    <dgm:cxn modelId="{B7B6B568-5B32-694C-8C75-0E2CCC14CDB4}" type="presParOf" srcId="{66A9C1CF-D0CD-5B4B-A4E0-585D84D13D24}" destId="{DAF65AD5-644B-8540-891D-19C935627AC6}" srcOrd="0" destOrd="0" presId="urn:microsoft.com/office/officeart/2008/layout/VerticalCurvedList"/>
    <dgm:cxn modelId="{B7CAAC9C-CE4F-E54B-8CAB-E7785D6A1930}" type="presParOf" srcId="{DAF65AD5-644B-8540-891D-19C935627AC6}" destId="{C9C947A4-DA4B-DF49-801E-3FBE73C0A652}" srcOrd="0" destOrd="0" presId="urn:microsoft.com/office/officeart/2008/layout/VerticalCurvedList"/>
    <dgm:cxn modelId="{AD311EEA-DBE1-C54B-8EF8-8DC62892A780}" type="presParOf" srcId="{C9C947A4-DA4B-DF49-801E-3FBE73C0A652}" destId="{8731C7C9-6CDE-1548-8682-3EAEAE74D903}" srcOrd="0" destOrd="0" presId="urn:microsoft.com/office/officeart/2008/layout/VerticalCurvedList"/>
    <dgm:cxn modelId="{425F3C1C-721F-1E4B-913B-42B2BA85648E}" type="presParOf" srcId="{C9C947A4-DA4B-DF49-801E-3FBE73C0A652}" destId="{3B1ED619-2F28-B142-BA24-59F5DB605CAA}" srcOrd="1" destOrd="0" presId="urn:microsoft.com/office/officeart/2008/layout/VerticalCurvedList"/>
    <dgm:cxn modelId="{D8E5A512-D26A-9046-8546-78E1BFD9F4AB}" type="presParOf" srcId="{C9C947A4-DA4B-DF49-801E-3FBE73C0A652}" destId="{48E65E2B-A53A-8944-9009-51B86262D459}" srcOrd="2" destOrd="0" presId="urn:microsoft.com/office/officeart/2008/layout/VerticalCurvedList"/>
    <dgm:cxn modelId="{E35E4361-8BB7-1944-83B0-3225A04E1811}" type="presParOf" srcId="{C9C947A4-DA4B-DF49-801E-3FBE73C0A652}" destId="{964CFF40-3DAA-9141-8A3C-04F421244BF6}" srcOrd="3" destOrd="0" presId="urn:microsoft.com/office/officeart/2008/layout/VerticalCurvedList"/>
    <dgm:cxn modelId="{C6F3B9A4-51A2-E740-9E45-E1FDC7161604}" type="presParOf" srcId="{DAF65AD5-644B-8540-891D-19C935627AC6}" destId="{977DF96D-3C47-EC48-9D1A-0C449733F63D}" srcOrd="1" destOrd="0" presId="urn:microsoft.com/office/officeart/2008/layout/VerticalCurvedList"/>
    <dgm:cxn modelId="{27D9A8A1-25AD-774F-A208-8DE1BFB3DA3C}" type="presParOf" srcId="{DAF65AD5-644B-8540-891D-19C935627AC6}" destId="{6E4BB11C-06AE-774A-B3E0-A293362E96D6}" srcOrd="2" destOrd="0" presId="urn:microsoft.com/office/officeart/2008/layout/VerticalCurvedList"/>
    <dgm:cxn modelId="{BBBBC69A-83F7-7041-A78D-DBABF4D8E728}" type="presParOf" srcId="{6E4BB11C-06AE-774A-B3E0-A293362E96D6}" destId="{16F18F49-6EFD-4E4E-B6CE-DA993E51F171}" srcOrd="0" destOrd="0" presId="urn:microsoft.com/office/officeart/2008/layout/VerticalCurvedList"/>
    <dgm:cxn modelId="{52CE151B-BB9D-254D-B5C0-B3B25F632BC2}" type="presParOf" srcId="{DAF65AD5-644B-8540-891D-19C935627AC6}" destId="{9D38FC83-D41C-6349-9966-2A4BA046EEB5}" srcOrd="3" destOrd="0" presId="urn:microsoft.com/office/officeart/2008/layout/VerticalCurvedList"/>
    <dgm:cxn modelId="{E16BEF30-A59B-7E4E-8D1D-0B61ECC1F2F3}" type="presParOf" srcId="{DAF65AD5-644B-8540-891D-19C935627AC6}" destId="{CD236784-34A3-7E41-802A-023A44E8DB13}" srcOrd="4" destOrd="0" presId="urn:microsoft.com/office/officeart/2008/layout/VerticalCurvedList"/>
    <dgm:cxn modelId="{D10F362C-BB58-3A47-A501-869B5EE320AA}" type="presParOf" srcId="{CD236784-34A3-7E41-802A-023A44E8DB13}" destId="{DA2C93DA-B627-C546-933D-0BB030B78A49}" srcOrd="0" destOrd="0" presId="urn:microsoft.com/office/officeart/2008/layout/VerticalCurvedList"/>
    <dgm:cxn modelId="{B5F1B9C7-7029-5E42-BD4B-339A123DFFFE}" type="presParOf" srcId="{DAF65AD5-644B-8540-891D-19C935627AC6}" destId="{5009FB10-BF49-1442-9200-2E8F120FEDEF}" srcOrd="5" destOrd="0" presId="urn:microsoft.com/office/officeart/2008/layout/VerticalCurvedList"/>
    <dgm:cxn modelId="{2BA7AD14-1E06-B54C-BAF9-CC5E98086241}" type="presParOf" srcId="{DAF65AD5-644B-8540-891D-19C935627AC6}" destId="{291EA6DD-2941-0B4F-8B5A-BC6E57FB643B}" srcOrd="6" destOrd="0" presId="urn:microsoft.com/office/officeart/2008/layout/VerticalCurvedList"/>
    <dgm:cxn modelId="{B08D3E94-2856-F14F-AEC0-8244E8C51D21}" type="presParOf" srcId="{291EA6DD-2941-0B4F-8B5A-BC6E57FB643B}" destId="{89C070DE-13E6-B94E-8CAA-4AC64A3C4874}" srcOrd="0" destOrd="0" presId="urn:microsoft.com/office/officeart/2008/layout/VerticalCurvedList"/>
    <dgm:cxn modelId="{C171DD79-F487-6F42-BB6A-7C64F97D392A}" type="presParOf" srcId="{DAF65AD5-644B-8540-891D-19C935627AC6}" destId="{9BEFFD6E-BD33-A34D-8FDC-C28DD9EAD779}" srcOrd="7" destOrd="0" presId="urn:microsoft.com/office/officeart/2008/layout/VerticalCurvedList"/>
    <dgm:cxn modelId="{5819087E-A6AF-F146-B2F7-AF0230C0947F}" type="presParOf" srcId="{DAF65AD5-644B-8540-891D-19C935627AC6}" destId="{3820EA61-DD2E-C543-AA4E-885F6B30C810}" srcOrd="8" destOrd="0" presId="urn:microsoft.com/office/officeart/2008/layout/VerticalCurvedList"/>
    <dgm:cxn modelId="{209D8A6F-6A59-CF41-870E-8FD97C8F1403}" type="presParOf" srcId="{3820EA61-DD2E-C543-AA4E-885F6B30C810}" destId="{D90B264F-6952-2646-A228-3FE244280B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756A-69FE-0E4F-B39A-691CCC620BD2}" type="doc">
      <dgm:prSet loTypeId="urn:microsoft.com/office/officeart/2005/8/layout/cycle7" loCatId="" qsTypeId="urn:microsoft.com/office/officeart/2005/8/quickstyle/simple4" qsCatId="simple" csTypeId="urn:microsoft.com/office/officeart/2005/8/colors/colorful3" csCatId="colorful" phldr="1"/>
      <dgm:spPr/>
      <dgm:t>
        <a:bodyPr/>
        <a:lstStyle/>
        <a:p>
          <a:endParaRPr lang="fr-FR"/>
        </a:p>
      </dgm:t>
    </dgm:pt>
    <dgm:pt modelId="{2D1EBBF3-19EF-2B41-B37B-7521BE1783D9}">
      <dgm:prSet phldrT="[Texte]" custT="1"/>
      <dgm:spPr/>
      <dgm:t>
        <a:bodyPr/>
        <a:lstStyle/>
        <a:p>
          <a:r>
            <a:rPr lang="fr-FR" sz="1800" dirty="0">
              <a:solidFill>
                <a:srgbClr val="FF0000"/>
              </a:solidFill>
            </a:rPr>
            <a:t>Faire disparaître ou de limiter le cloisonnement </a:t>
          </a:r>
          <a:r>
            <a:rPr lang="fr-FR" sz="1800" dirty="0">
              <a:solidFill>
                <a:schemeClr val="tx1"/>
              </a:solidFill>
            </a:rPr>
            <a:t>entre les parcours de Masters des quatre universités de l’académie et surtout entre FI et FC</a:t>
          </a:r>
        </a:p>
      </dgm:t>
    </dgm:pt>
    <dgm:pt modelId="{96EF454C-2982-CB4E-9738-2ABD2DA9232D}" type="parTrans" cxnId="{DD1C731D-0D0A-5445-BB22-B0B0A6C690E0}">
      <dgm:prSet/>
      <dgm:spPr/>
      <dgm:t>
        <a:bodyPr/>
        <a:lstStyle/>
        <a:p>
          <a:endParaRPr lang="fr-FR" sz="1400">
            <a:solidFill>
              <a:schemeClr val="tx1"/>
            </a:solidFill>
          </a:endParaRPr>
        </a:p>
      </dgm:t>
    </dgm:pt>
    <dgm:pt modelId="{7501A7CA-FF12-AB4A-B54F-FA6722110391}" type="sibTrans" cxnId="{DD1C731D-0D0A-5445-BB22-B0B0A6C690E0}">
      <dgm:prSet custT="1"/>
      <dgm:spPr/>
      <dgm:t>
        <a:bodyPr/>
        <a:lstStyle/>
        <a:p>
          <a:endParaRPr lang="fr-FR" sz="1400">
            <a:solidFill>
              <a:schemeClr val="tx1"/>
            </a:solidFill>
          </a:endParaRPr>
        </a:p>
      </dgm:t>
    </dgm:pt>
    <dgm:pt modelId="{AC5F0932-1C70-2E46-9DCE-753429ABFEEE}">
      <dgm:prSet phldrT="[Texte]" custT="1"/>
      <dgm:spPr/>
      <dgm:t>
        <a:bodyPr/>
        <a:lstStyle/>
        <a:p>
          <a:r>
            <a:rPr lang="fr-FR" sz="1800" dirty="0">
              <a:solidFill>
                <a:schemeClr val="tx1"/>
              </a:solidFill>
            </a:rPr>
            <a:t>Construire une cohérence entre les contenus des années de M1 et de M2, la formation des T1/T2, la formation à venir des jeunes enseignants accompagnés dans le nouveau PPCR  et la formation continue proposée tout au long de la carrière</a:t>
          </a:r>
        </a:p>
      </dgm:t>
    </dgm:pt>
    <dgm:pt modelId="{00134300-3FEF-454E-A753-238788A1CDAD}" type="parTrans" cxnId="{7B5C7E36-01B2-F94D-A27A-8DC1C08D3F2F}">
      <dgm:prSet/>
      <dgm:spPr/>
      <dgm:t>
        <a:bodyPr/>
        <a:lstStyle/>
        <a:p>
          <a:endParaRPr lang="fr-FR" sz="1400">
            <a:solidFill>
              <a:schemeClr val="tx1"/>
            </a:solidFill>
          </a:endParaRPr>
        </a:p>
      </dgm:t>
    </dgm:pt>
    <dgm:pt modelId="{4ED28439-C99D-994E-9FE8-8D5D54710AE2}" type="sibTrans" cxnId="{7B5C7E36-01B2-F94D-A27A-8DC1C08D3F2F}">
      <dgm:prSet custT="1"/>
      <dgm:spPr/>
      <dgm:t>
        <a:bodyPr/>
        <a:lstStyle/>
        <a:p>
          <a:endParaRPr lang="fr-FR" sz="1400">
            <a:solidFill>
              <a:schemeClr val="tx1"/>
            </a:solidFill>
          </a:endParaRPr>
        </a:p>
      </dgm:t>
    </dgm:pt>
    <dgm:pt modelId="{9E345E4A-C817-9D43-80D0-EEDADBBB22B4}">
      <dgm:prSet phldrT="[Texte]" custT="1"/>
      <dgm:spPr/>
      <dgm:t>
        <a:bodyPr/>
        <a:lstStyle/>
        <a:p>
          <a:r>
            <a:rPr lang="fr-FR" sz="2000" dirty="0">
              <a:solidFill>
                <a:schemeClr val="tx1"/>
              </a:solidFill>
            </a:rPr>
            <a:t>Interroger les formations et travailler ensemble à formuler des propositions d’évolution des modalités et des contenus de formation</a:t>
          </a:r>
        </a:p>
      </dgm:t>
    </dgm:pt>
    <dgm:pt modelId="{BC727F12-D62C-DF41-8E8C-AC7E364F9293}" type="parTrans" cxnId="{562DA5F9-6E48-0547-B02D-17126538EF69}">
      <dgm:prSet/>
      <dgm:spPr/>
      <dgm:t>
        <a:bodyPr/>
        <a:lstStyle/>
        <a:p>
          <a:endParaRPr lang="fr-FR" sz="1400">
            <a:solidFill>
              <a:schemeClr val="tx1"/>
            </a:solidFill>
          </a:endParaRPr>
        </a:p>
      </dgm:t>
    </dgm:pt>
    <dgm:pt modelId="{8D3772D7-A5A5-574A-95D4-9E0F8AA8457A}" type="sibTrans" cxnId="{562DA5F9-6E48-0547-B02D-17126538EF69}">
      <dgm:prSet custT="1"/>
      <dgm:spPr/>
      <dgm:t>
        <a:bodyPr/>
        <a:lstStyle/>
        <a:p>
          <a:pPr rtl="0"/>
          <a:endParaRPr lang="fr-FR" sz="1400">
            <a:solidFill>
              <a:schemeClr val="tx1"/>
            </a:solidFill>
          </a:endParaRPr>
        </a:p>
      </dgm:t>
    </dgm:pt>
    <dgm:pt modelId="{E73F80B0-36F4-0A45-819F-FCACB65316F8}" type="pres">
      <dgm:prSet presAssocID="{8667756A-69FE-0E4F-B39A-691CCC620BD2}" presName="Name0" presStyleCnt="0">
        <dgm:presLayoutVars>
          <dgm:dir/>
          <dgm:resizeHandles val="exact"/>
        </dgm:presLayoutVars>
      </dgm:prSet>
      <dgm:spPr/>
      <dgm:t>
        <a:bodyPr/>
        <a:lstStyle/>
        <a:p>
          <a:endParaRPr lang="fr-FR"/>
        </a:p>
      </dgm:t>
    </dgm:pt>
    <dgm:pt modelId="{0F295625-DCE0-3340-B50B-94E8197B9AE8}" type="pres">
      <dgm:prSet presAssocID="{2D1EBBF3-19EF-2B41-B37B-7521BE1783D9}" presName="node" presStyleLbl="node1" presStyleIdx="0" presStyleCnt="3" custScaleX="215255" custScaleY="76158" custRadScaleRad="85312" custRadScaleInc="-2462">
        <dgm:presLayoutVars>
          <dgm:bulletEnabled val="1"/>
        </dgm:presLayoutVars>
      </dgm:prSet>
      <dgm:spPr/>
      <dgm:t>
        <a:bodyPr/>
        <a:lstStyle/>
        <a:p>
          <a:endParaRPr lang="fr-FR"/>
        </a:p>
      </dgm:t>
    </dgm:pt>
    <dgm:pt modelId="{C7F04737-CD8B-F145-8365-FE5620D0646A}" type="pres">
      <dgm:prSet presAssocID="{7501A7CA-FF12-AB4A-B54F-FA6722110391}" presName="sibTrans" presStyleLbl="sibTrans2D1" presStyleIdx="0" presStyleCnt="3"/>
      <dgm:spPr/>
      <dgm:t>
        <a:bodyPr/>
        <a:lstStyle/>
        <a:p>
          <a:endParaRPr lang="fr-FR"/>
        </a:p>
      </dgm:t>
    </dgm:pt>
    <dgm:pt modelId="{3EF3881C-F16C-D64A-8AF4-A19D06DDC6F6}" type="pres">
      <dgm:prSet presAssocID="{7501A7CA-FF12-AB4A-B54F-FA6722110391}" presName="connectorText" presStyleLbl="sibTrans2D1" presStyleIdx="0" presStyleCnt="3"/>
      <dgm:spPr/>
      <dgm:t>
        <a:bodyPr/>
        <a:lstStyle/>
        <a:p>
          <a:endParaRPr lang="fr-FR"/>
        </a:p>
      </dgm:t>
    </dgm:pt>
    <dgm:pt modelId="{4D8AFEE0-ECED-6349-A2B2-8FC39491A5F0}" type="pres">
      <dgm:prSet presAssocID="{AC5F0932-1C70-2E46-9DCE-753429ABFEEE}" presName="node" presStyleLbl="node1" presStyleIdx="1" presStyleCnt="3" custScaleX="134319" custScaleY="204814">
        <dgm:presLayoutVars>
          <dgm:bulletEnabled val="1"/>
        </dgm:presLayoutVars>
      </dgm:prSet>
      <dgm:spPr/>
      <dgm:t>
        <a:bodyPr/>
        <a:lstStyle/>
        <a:p>
          <a:endParaRPr lang="fr-FR"/>
        </a:p>
      </dgm:t>
    </dgm:pt>
    <dgm:pt modelId="{F9FB1FD8-0AED-9040-B06C-0602DBF360B9}" type="pres">
      <dgm:prSet presAssocID="{4ED28439-C99D-994E-9FE8-8D5D54710AE2}" presName="sibTrans" presStyleLbl="sibTrans2D1" presStyleIdx="1" presStyleCnt="3"/>
      <dgm:spPr/>
      <dgm:t>
        <a:bodyPr/>
        <a:lstStyle/>
        <a:p>
          <a:endParaRPr lang="fr-FR"/>
        </a:p>
      </dgm:t>
    </dgm:pt>
    <dgm:pt modelId="{EFAD0BE3-AFC7-E340-85A1-F2F3B5088BF1}" type="pres">
      <dgm:prSet presAssocID="{4ED28439-C99D-994E-9FE8-8D5D54710AE2}" presName="connectorText" presStyleLbl="sibTrans2D1" presStyleIdx="1" presStyleCnt="3"/>
      <dgm:spPr/>
      <dgm:t>
        <a:bodyPr/>
        <a:lstStyle/>
        <a:p>
          <a:endParaRPr lang="fr-FR"/>
        </a:p>
      </dgm:t>
    </dgm:pt>
    <dgm:pt modelId="{1E07C8D5-8982-F748-B6D1-1DD3D6417B56}" type="pres">
      <dgm:prSet presAssocID="{9E345E4A-C817-9D43-80D0-EEDADBBB22B4}" presName="node" presStyleLbl="node1" presStyleIdx="2" presStyleCnt="3" custScaleX="124133" custScaleY="205620">
        <dgm:presLayoutVars>
          <dgm:bulletEnabled val="1"/>
        </dgm:presLayoutVars>
      </dgm:prSet>
      <dgm:spPr/>
      <dgm:t>
        <a:bodyPr/>
        <a:lstStyle/>
        <a:p>
          <a:endParaRPr lang="fr-FR"/>
        </a:p>
      </dgm:t>
    </dgm:pt>
    <dgm:pt modelId="{BAB73305-A55E-AE44-87AE-C7633397AAA8}" type="pres">
      <dgm:prSet presAssocID="{8D3772D7-A5A5-574A-95D4-9E0F8AA8457A}" presName="sibTrans" presStyleLbl="sibTrans2D1" presStyleIdx="2" presStyleCnt="3"/>
      <dgm:spPr/>
      <dgm:t>
        <a:bodyPr/>
        <a:lstStyle/>
        <a:p>
          <a:endParaRPr lang="fr-FR"/>
        </a:p>
      </dgm:t>
    </dgm:pt>
    <dgm:pt modelId="{CD987B7C-E132-FB44-BD7B-05BC6876F7E7}" type="pres">
      <dgm:prSet presAssocID="{8D3772D7-A5A5-574A-95D4-9E0F8AA8457A}" presName="connectorText" presStyleLbl="sibTrans2D1" presStyleIdx="2" presStyleCnt="3"/>
      <dgm:spPr/>
      <dgm:t>
        <a:bodyPr/>
        <a:lstStyle/>
        <a:p>
          <a:endParaRPr lang="fr-FR"/>
        </a:p>
      </dgm:t>
    </dgm:pt>
  </dgm:ptLst>
  <dgm:cxnLst>
    <dgm:cxn modelId="{FE93E9F1-9E14-C448-A31A-8DD674E6C281}" type="presOf" srcId="{9E345E4A-C817-9D43-80D0-EEDADBBB22B4}" destId="{1E07C8D5-8982-F748-B6D1-1DD3D6417B56}" srcOrd="0" destOrd="0" presId="urn:microsoft.com/office/officeart/2005/8/layout/cycle7"/>
    <dgm:cxn modelId="{CC558096-BE50-FA48-96EC-E1E9A2834B98}" type="presOf" srcId="{AC5F0932-1C70-2E46-9DCE-753429ABFEEE}" destId="{4D8AFEE0-ECED-6349-A2B2-8FC39491A5F0}" srcOrd="0" destOrd="0" presId="urn:microsoft.com/office/officeart/2005/8/layout/cycle7"/>
    <dgm:cxn modelId="{DDD4CB90-A924-FC4E-9B29-7B4137FABBC8}" type="presOf" srcId="{8D3772D7-A5A5-574A-95D4-9E0F8AA8457A}" destId="{CD987B7C-E132-FB44-BD7B-05BC6876F7E7}" srcOrd="1" destOrd="0" presId="urn:microsoft.com/office/officeart/2005/8/layout/cycle7"/>
    <dgm:cxn modelId="{562DA5F9-6E48-0547-B02D-17126538EF69}" srcId="{8667756A-69FE-0E4F-B39A-691CCC620BD2}" destId="{9E345E4A-C817-9D43-80D0-EEDADBBB22B4}" srcOrd="2" destOrd="0" parTransId="{BC727F12-D62C-DF41-8E8C-AC7E364F9293}" sibTransId="{8D3772D7-A5A5-574A-95D4-9E0F8AA8457A}"/>
    <dgm:cxn modelId="{7B5C7E36-01B2-F94D-A27A-8DC1C08D3F2F}" srcId="{8667756A-69FE-0E4F-B39A-691CCC620BD2}" destId="{AC5F0932-1C70-2E46-9DCE-753429ABFEEE}" srcOrd="1" destOrd="0" parTransId="{00134300-3FEF-454E-A753-238788A1CDAD}" sibTransId="{4ED28439-C99D-994E-9FE8-8D5D54710AE2}"/>
    <dgm:cxn modelId="{CF3D20A1-4AD2-4B40-96AD-480002D13EBE}" type="presOf" srcId="{2D1EBBF3-19EF-2B41-B37B-7521BE1783D9}" destId="{0F295625-DCE0-3340-B50B-94E8197B9AE8}" srcOrd="0" destOrd="0" presId="urn:microsoft.com/office/officeart/2005/8/layout/cycle7"/>
    <dgm:cxn modelId="{69C1A07A-7F56-1648-B98F-7722543BBF83}" type="presOf" srcId="{8D3772D7-A5A5-574A-95D4-9E0F8AA8457A}" destId="{BAB73305-A55E-AE44-87AE-C7633397AAA8}" srcOrd="0" destOrd="0" presId="urn:microsoft.com/office/officeart/2005/8/layout/cycle7"/>
    <dgm:cxn modelId="{F7C237D6-262B-5347-95EC-BB7948F81C59}" type="presOf" srcId="{4ED28439-C99D-994E-9FE8-8D5D54710AE2}" destId="{EFAD0BE3-AFC7-E340-85A1-F2F3B5088BF1}" srcOrd="1" destOrd="0" presId="urn:microsoft.com/office/officeart/2005/8/layout/cycle7"/>
    <dgm:cxn modelId="{78615658-A6AE-4E42-8440-376C2D4A741C}" type="presOf" srcId="{7501A7CA-FF12-AB4A-B54F-FA6722110391}" destId="{3EF3881C-F16C-D64A-8AF4-A19D06DDC6F6}" srcOrd="1" destOrd="0" presId="urn:microsoft.com/office/officeart/2005/8/layout/cycle7"/>
    <dgm:cxn modelId="{67E6685F-9CF2-774D-A978-CE94FA20E73F}" type="presOf" srcId="{4ED28439-C99D-994E-9FE8-8D5D54710AE2}" destId="{F9FB1FD8-0AED-9040-B06C-0602DBF360B9}" srcOrd="0" destOrd="0" presId="urn:microsoft.com/office/officeart/2005/8/layout/cycle7"/>
    <dgm:cxn modelId="{DD1C731D-0D0A-5445-BB22-B0B0A6C690E0}" srcId="{8667756A-69FE-0E4F-B39A-691CCC620BD2}" destId="{2D1EBBF3-19EF-2B41-B37B-7521BE1783D9}" srcOrd="0" destOrd="0" parTransId="{96EF454C-2982-CB4E-9738-2ABD2DA9232D}" sibTransId="{7501A7CA-FF12-AB4A-B54F-FA6722110391}"/>
    <dgm:cxn modelId="{B1E14344-5640-4D42-85EE-C482279D5C75}" type="presOf" srcId="{8667756A-69FE-0E4F-B39A-691CCC620BD2}" destId="{E73F80B0-36F4-0A45-819F-FCACB65316F8}" srcOrd="0" destOrd="0" presId="urn:microsoft.com/office/officeart/2005/8/layout/cycle7"/>
    <dgm:cxn modelId="{E42CF558-FECB-6044-9455-7B642B876F9F}" type="presOf" srcId="{7501A7CA-FF12-AB4A-B54F-FA6722110391}" destId="{C7F04737-CD8B-F145-8365-FE5620D0646A}" srcOrd="0" destOrd="0" presId="urn:microsoft.com/office/officeart/2005/8/layout/cycle7"/>
    <dgm:cxn modelId="{1043AB24-F611-B942-A168-37A75B080F49}" type="presParOf" srcId="{E73F80B0-36F4-0A45-819F-FCACB65316F8}" destId="{0F295625-DCE0-3340-B50B-94E8197B9AE8}" srcOrd="0" destOrd="0" presId="urn:microsoft.com/office/officeart/2005/8/layout/cycle7"/>
    <dgm:cxn modelId="{D36985AD-4BFC-4D44-89D6-47422FDF44FD}" type="presParOf" srcId="{E73F80B0-36F4-0A45-819F-FCACB65316F8}" destId="{C7F04737-CD8B-F145-8365-FE5620D0646A}" srcOrd="1" destOrd="0" presId="urn:microsoft.com/office/officeart/2005/8/layout/cycle7"/>
    <dgm:cxn modelId="{819CD678-393F-724C-BB6C-BE1D06A3DD7F}" type="presParOf" srcId="{C7F04737-CD8B-F145-8365-FE5620D0646A}" destId="{3EF3881C-F16C-D64A-8AF4-A19D06DDC6F6}" srcOrd="0" destOrd="0" presId="urn:microsoft.com/office/officeart/2005/8/layout/cycle7"/>
    <dgm:cxn modelId="{00A72C06-6E3D-944C-A5F9-39928D24503F}" type="presParOf" srcId="{E73F80B0-36F4-0A45-819F-FCACB65316F8}" destId="{4D8AFEE0-ECED-6349-A2B2-8FC39491A5F0}" srcOrd="2" destOrd="0" presId="urn:microsoft.com/office/officeart/2005/8/layout/cycle7"/>
    <dgm:cxn modelId="{2B9467A3-F468-1247-B6E6-F57BBCA186DC}" type="presParOf" srcId="{E73F80B0-36F4-0A45-819F-FCACB65316F8}" destId="{F9FB1FD8-0AED-9040-B06C-0602DBF360B9}" srcOrd="3" destOrd="0" presId="urn:microsoft.com/office/officeart/2005/8/layout/cycle7"/>
    <dgm:cxn modelId="{C7595CDF-71E1-3B43-9722-83B1FE27B48B}" type="presParOf" srcId="{F9FB1FD8-0AED-9040-B06C-0602DBF360B9}" destId="{EFAD0BE3-AFC7-E340-85A1-F2F3B5088BF1}" srcOrd="0" destOrd="0" presId="urn:microsoft.com/office/officeart/2005/8/layout/cycle7"/>
    <dgm:cxn modelId="{CCFB943D-8BDF-8441-B298-C4B96F8CC5E5}" type="presParOf" srcId="{E73F80B0-36F4-0A45-819F-FCACB65316F8}" destId="{1E07C8D5-8982-F748-B6D1-1DD3D6417B56}" srcOrd="4" destOrd="0" presId="urn:microsoft.com/office/officeart/2005/8/layout/cycle7"/>
    <dgm:cxn modelId="{804A9A0B-B5D0-E44B-9347-28BB8714FE0F}" type="presParOf" srcId="{E73F80B0-36F4-0A45-819F-FCACB65316F8}" destId="{BAB73305-A55E-AE44-87AE-C7633397AAA8}" srcOrd="5" destOrd="0" presId="urn:microsoft.com/office/officeart/2005/8/layout/cycle7"/>
    <dgm:cxn modelId="{CE65B88E-0D9A-BB47-9677-395D502E1B12}" type="presParOf" srcId="{BAB73305-A55E-AE44-87AE-C7633397AAA8}" destId="{CD987B7C-E132-FB44-BD7B-05BC6876F7E7}"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383199-4CAD-9741-86FF-60D02B6196F0}" type="doc">
      <dgm:prSet loTypeId="urn:microsoft.com/office/officeart/2005/8/layout/hList6" loCatId="" qsTypeId="urn:microsoft.com/office/officeart/2005/8/quickstyle/simple4" qsCatId="simple" csTypeId="urn:microsoft.com/office/officeart/2005/8/colors/colorful3" csCatId="colorful" phldr="1"/>
      <dgm:spPr/>
      <dgm:t>
        <a:bodyPr/>
        <a:lstStyle/>
        <a:p>
          <a:endParaRPr lang="fr-FR"/>
        </a:p>
      </dgm:t>
    </dgm:pt>
    <dgm:pt modelId="{62CEC2B0-E16E-EE48-9DF5-584ECF341E3E}">
      <dgm:prSet phldrT="[Texte]" custT="1"/>
      <dgm:spPr/>
      <dgm:t>
        <a:bodyPr/>
        <a:lstStyle/>
        <a:p>
          <a:r>
            <a:rPr lang="fr-FR" sz="1800" dirty="0">
              <a:solidFill>
                <a:schemeClr val="tx1"/>
              </a:solidFill>
            </a:rPr>
            <a:t>Piloté conjointement par l’ESPE et le rectorat</a:t>
          </a:r>
        </a:p>
      </dgm:t>
    </dgm:pt>
    <dgm:pt modelId="{A616FE74-C367-464B-BD6B-3F542A125959}" type="parTrans" cxnId="{E79A16D2-E8B3-2547-9F8B-B9882553D9A5}">
      <dgm:prSet/>
      <dgm:spPr/>
      <dgm:t>
        <a:bodyPr/>
        <a:lstStyle/>
        <a:p>
          <a:endParaRPr lang="fr-FR" sz="2400">
            <a:solidFill>
              <a:schemeClr val="tx1"/>
            </a:solidFill>
          </a:endParaRPr>
        </a:p>
      </dgm:t>
    </dgm:pt>
    <dgm:pt modelId="{A28140E2-5664-2D4C-AAB0-62332B122893}" type="sibTrans" cxnId="{E79A16D2-E8B3-2547-9F8B-B9882553D9A5}">
      <dgm:prSet/>
      <dgm:spPr/>
      <dgm:t>
        <a:bodyPr/>
        <a:lstStyle/>
        <a:p>
          <a:endParaRPr lang="fr-FR" sz="2400">
            <a:solidFill>
              <a:schemeClr val="tx1"/>
            </a:solidFill>
          </a:endParaRPr>
        </a:p>
      </dgm:t>
    </dgm:pt>
    <dgm:pt modelId="{17B97926-CE85-E148-B554-8E62BAFA527E}">
      <dgm:prSet phldrT="[Texte]" custT="1"/>
      <dgm:spPr/>
      <dgm:t>
        <a:bodyPr/>
        <a:lstStyle/>
        <a:p>
          <a:r>
            <a:rPr lang="fr-FR" sz="1800" dirty="0">
              <a:solidFill>
                <a:schemeClr val="tx1"/>
              </a:solidFill>
            </a:rPr>
            <a:t>le pilotage disciplinaire est assuré par un représentant des universités, par un représentant du premier degré (IEN ou CPD) quand la discipline existe et un ou deux représentants du second degré inspecteurs </a:t>
          </a:r>
        </a:p>
      </dgm:t>
    </dgm:pt>
    <dgm:pt modelId="{70DF9B79-A017-8A4A-853D-C6BD87B6986A}" type="parTrans" cxnId="{02B90EE1-F671-6642-AB3F-F80AFFC7AA08}">
      <dgm:prSet/>
      <dgm:spPr/>
      <dgm:t>
        <a:bodyPr/>
        <a:lstStyle/>
        <a:p>
          <a:endParaRPr lang="fr-FR" sz="2400">
            <a:solidFill>
              <a:schemeClr val="tx1"/>
            </a:solidFill>
          </a:endParaRPr>
        </a:p>
      </dgm:t>
    </dgm:pt>
    <dgm:pt modelId="{9F1C3FB9-AE29-664D-8D0F-348D847428B8}" type="sibTrans" cxnId="{02B90EE1-F671-6642-AB3F-F80AFFC7AA08}">
      <dgm:prSet/>
      <dgm:spPr/>
      <dgm:t>
        <a:bodyPr/>
        <a:lstStyle/>
        <a:p>
          <a:endParaRPr lang="fr-FR" sz="2400">
            <a:solidFill>
              <a:schemeClr val="tx1"/>
            </a:solidFill>
          </a:endParaRPr>
        </a:p>
      </dgm:t>
    </dgm:pt>
    <dgm:pt modelId="{3FDE9776-2191-414F-A92E-F54542D17F02}">
      <dgm:prSet custT="1"/>
      <dgm:spPr/>
      <dgm:t>
        <a:bodyPr/>
        <a:lstStyle/>
        <a:p>
          <a:pPr rtl="0"/>
          <a:r>
            <a:rPr lang="fr-FR" sz="1800" dirty="0">
              <a:solidFill>
                <a:schemeClr val="tx1"/>
              </a:solidFill>
            </a:rPr>
            <a:t>ESPE et universités (environ 2500h </a:t>
          </a:r>
          <a:r>
            <a:rPr lang="fr-FR" sz="1800" dirty="0" smtClean="0">
              <a:solidFill>
                <a:schemeClr val="tx1"/>
              </a:solidFill>
            </a:rPr>
            <a:t>potentielles ).</a:t>
          </a:r>
          <a:endParaRPr lang="fr-FR" sz="1800" dirty="0">
            <a:solidFill>
              <a:schemeClr val="tx1"/>
            </a:solidFill>
          </a:endParaRPr>
        </a:p>
      </dgm:t>
    </dgm:pt>
    <dgm:pt modelId="{59D945A8-CF64-EB4E-9080-4FFA46EFB85A}" type="parTrans" cxnId="{276DB378-CC8F-4C41-ABD9-A001C9071DB8}">
      <dgm:prSet/>
      <dgm:spPr/>
      <dgm:t>
        <a:bodyPr/>
        <a:lstStyle/>
        <a:p>
          <a:endParaRPr lang="fr-FR" sz="2400">
            <a:solidFill>
              <a:schemeClr val="tx1"/>
            </a:solidFill>
          </a:endParaRPr>
        </a:p>
      </dgm:t>
    </dgm:pt>
    <dgm:pt modelId="{1A0E4B9C-AA6B-8149-91DB-BD207B4EF878}" type="sibTrans" cxnId="{276DB378-CC8F-4C41-ABD9-A001C9071DB8}">
      <dgm:prSet/>
      <dgm:spPr/>
      <dgm:t>
        <a:bodyPr/>
        <a:lstStyle/>
        <a:p>
          <a:endParaRPr lang="fr-FR" sz="2400">
            <a:solidFill>
              <a:schemeClr val="tx1"/>
            </a:solidFill>
          </a:endParaRPr>
        </a:p>
      </dgm:t>
    </dgm:pt>
    <dgm:pt modelId="{0B076B87-6943-F144-BA36-D74E78366FEC}">
      <dgm:prSet custT="1"/>
      <dgm:spPr/>
      <dgm:t>
        <a:bodyPr/>
        <a:lstStyle/>
        <a:p>
          <a:pPr rtl="0"/>
          <a:r>
            <a:rPr lang="fr-FR" sz="1800" dirty="0">
              <a:solidFill>
                <a:schemeClr val="tx1"/>
              </a:solidFill>
            </a:rPr>
            <a:t>25 personnes maximum pour chaque pôle</a:t>
          </a:r>
        </a:p>
      </dgm:t>
    </dgm:pt>
    <dgm:pt modelId="{C87FA7CB-A21C-8F4E-B157-53B00A5A8CD5}" type="parTrans" cxnId="{BC2F3384-35F0-824B-B272-AFA26FF73F64}">
      <dgm:prSet/>
      <dgm:spPr/>
      <dgm:t>
        <a:bodyPr/>
        <a:lstStyle/>
        <a:p>
          <a:endParaRPr lang="fr-FR" sz="2400">
            <a:solidFill>
              <a:schemeClr val="tx1"/>
            </a:solidFill>
          </a:endParaRPr>
        </a:p>
      </dgm:t>
    </dgm:pt>
    <dgm:pt modelId="{A2EE4AD1-9156-EB4D-B7F4-9ABEB2AC11E1}" type="sibTrans" cxnId="{BC2F3384-35F0-824B-B272-AFA26FF73F64}">
      <dgm:prSet/>
      <dgm:spPr/>
      <dgm:t>
        <a:bodyPr/>
        <a:lstStyle/>
        <a:p>
          <a:endParaRPr lang="fr-FR" sz="2400">
            <a:solidFill>
              <a:schemeClr val="tx1"/>
            </a:solidFill>
          </a:endParaRPr>
        </a:p>
      </dgm:t>
    </dgm:pt>
    <dgm:pt modelId="{1F52F59D-A8D2-5249-916E-0EC2CCCFAC48}" type="pres">
      <dgm:prSet presAssocID="{19383199-4CAD-9741-86FF-60D02B6196F0}" presName="Name0" presStyleCnt="0">
        <dgm:presLayoutVars>
          <dgm:dir/>
          <dgm:resizeHandles val="exact"/>
        </dgm:presLayoutVars>
      </dgm:prSet>
      <dgm:spPr/>
      <dgm:t>
        <a:bodyPr/>
        <a:lstStyle/>
        <a:p>
          <a:endParaRPr lang="fr-FR"/>
        </a:p>
      </dgm:t>
    </dgm:pt>
    <dgm:pt modelId="{A3155708-7055-6F4B-B9F5-00C2E0ADB32E}" type="pres">
      <dgm:prSet presAssocID="{62CEC2B0-E16E-EE48-9DF5-584ECF341E3E}" presName="node" presStyleLbl="node1" presStyleIdx="0" presStyleCnt="4">
        <dgm:presLayoutVars>
          <dgm:bulletEnabled val="1"/>
        </dgm:presLayoutVars>
      </dgm:prSet>
      <dgm:spPr/>
      <dgm:t>
        <a:bodyPr/>
        <a:lstStyle/>
        <a:p>
          <a:endParaRPr lang="fr-FR"/>
        </a:p>
      </dgm:t>
    </dgm:pt>
    <dgm:pt modelId="{A984C793-AAAB-724E-9B48-D0F4FF566FA5}" type="pres">
      <dgm:prSet presAssocID="{A28140E2-5664-2D4C-AAB0-62332B122893}" presName="sibTrans" presStyleCnt="0"/>
      <dgm:spPr/>
    </dgm:pt>
    <dgm:pt modelId="{1D05F759-FFC1-5549-B746-DE0CED6FBA2B}" type="pres">
      <dgm:prSet presAssocID="{17B97926-CE85-E148-B554-8E62BAFA527E}" presName="node" presStyleLbl="node1" presStyleIdx="1" presStyleCnt="4">
        <dgm:presLayoutVars>
          <dgm:bulletEnabled val="1"/>
        </dgm:presLayoutVars>
      </dgm:prSet>
      <dgm:spPr/>
      <dgm:t>
        <a:bodyPr/>
        <a:lstStyle/>
        <a:p>
          <a:endParaRPr lang="fr-FR"/>
        </a:p>
      </dgm:t>
    </dgm:pt>
    <dgm:pt modelId="{3E0C851D-D374-DD4B-AB2A-FD325F3F99CF}" type="pres">
      <dgm:prSet presAssocID="{9F1C3FB9-AE29-664D-8D0F-348D847428B8}" presName="sibTrans" presStyleCnt="0"/>
      <dgm:spPr/>
    </dgm:pt>
    <dgm:pt modelId="{F166E171-7957-424A-9C04-68C6506EB397}" type="pres">
      <dgm:prSet presAssocID="{3FDE9776-2191-414F-A92E-F54542D17F02}" presName="node" presStyleLbl="node1" presStyleIdx="2" presStyleCnt="4" custLinFactX="97836" custLinFactNeighborX="100000" custLinFactNeighborY="0">
        <dgm:presLayoutVars>
          <dgm:bulletEnabled val="1"/>
        </dgm:presLayoutVars>
      </dgm:prSet>
      <dgm:spPr/>
      <dgm:t>
        <a:bodyPr/>
        <a:lstStyle/>
        <a:p>
          <a:endParaRPr lang="fr-FR"/>
        </a:p>
      </dgm:t>
    </dgm:pt>
    <dgm:pt modelId="{1DC43F9F-8C3D-BF4C-AB21-6BBDD5A6322A}" type="pres">
      <dgm:prSet presAssocID="{1A0E4B9C-AA6B-8149-91DB-BD207B4EF878}" presName="sibTrans" presStyleCnt="0"/>
      <dgm:spPr/>
    </dgm:pt>
    <dgm:pt modelId="{A937FB13-364A-4C4D-B4C5-8879F7E89F82}" type="pres">
      <dgm:prSet presAssocID="{0B076B87-6943-F144-BA36-D74E78366FEC}" presName="node" presStyleLbl="node1" presStyleIdx="3" presStyleCnt="4" custLinFactX="-100000" custLinFactNeighborX="-126457">
        <dgm:presLayoutVars>
          <dgm:bulletEnabled val="1"/>
        </dgm:presLayoutVars>
      </dgm:prSet>
      <dgm:spPr/>
      <dgm:t>
        <a:bodyPr/>
        <a:lstStyle/>
        <a:p>
          <a:endParaRPr lang="fr-FR"/>
        </a:p>
      </dgm:t>
    </dgm:pt>
  </dgm:ptLst>
  <dgm:cxnLst>
    <dgm:cxn modelId="{DE5718D0-E68D-9546-AC9F-3A49083BBAD1}" type="presOf" srcId="{0B076B87-6943-F144-BA36-D74E78366FEC}" destId="{A937FB13-364A-4C4D-B4C5-8879F7E89F82}" srcOrd="0" destOrd="0" presId="urn:microsoft.com/office/officeart/2005/8/layout/hList6"/>
    <dgm:cxn modelId="{276DB378-CC8F-4C41-ABD9-A001C9071DB8}" srcId="{19383199-4CAD-9741-86FF-60D02B6196F0}" destId="{3FDE9776-2191-414F-A92E-F54542D17F02}" srcOrd="2" destOrd="0" parTransId="{59D945A8-CF64-EB4E-9080-4FFA46EFB85A}" sibTransId="{1A0E4B9C-AA6B-8149-91DB-BD207B4EF878}"/>
    <dgm:cxn modelId="{02B90EE1-F671-6642-AB3F-F80AFFC7AA08}" srcId="{19383199-4CAD-9741-86FF-60D02B6196F0}" destId="{17B97926-CE85-E148-B554-8E62BAFA527E}" srcOrd="1" destOrd="0" parTransId="{70DF9B79-A017-8A4A-853D-C6BD87B6986A}" sibTransId="{9F1C3FB9-AE29-664D-8D0F-348D847428B8}"/>
    <dgm:cxn modelId="{25274EDB-6139-F341-AB13-2DD7B0959CF1}" type="presOf" srcId="{62CEC2B0-E16E-EE48-9DF5-584ECF341E3E}" destId="{A3155708-7055-6F4B-B9F5-00C2E0ADB32E}" srcOrd="0" destOrd="0" presId="urn:microsoft.com/office/officeart/2005/8/layout/hList6"/>
    <dgm:cxn modelId="{C658F38B-FF02-5745-989C-0FDC27D1144C}" type="presOf" srcId="{19383199-4CAD-9741-86FF-60D02B6196F0}" destId="{1F52F59D-A8D2-5249-916E-0EC2CCCFAC48}" srcOrd="0" destOrd="0" presId="urn:microsoft.com/office/officeart/2005/8/layout/hList6"/>
    <dgm:cxn modelId="{6D4ADBF0-0B50-E54D-B4F2-B2136280955E}" type="presOf" srcId="{3FDE9776-2191-414F-A92E-F54542D17F02}" destId="{F166E171-7957-424A-9C04-68C6506EB397}" srcOrd="0" destOrd="0" presId="urn:microsoft.com/office/officeart/2005/8/layout/hList6"/>
    <dgm:cxn modelId="{3F99A68A-2E94-C34D-AB11-00B6B398DDB2}" type="presOf" srcId="{17B97926-CE85-E148-B554-8E62BAFA527E}" destId="{1D05F759-FFC1-5549-B746-DE0CED6FBA2B}" srcOrd="0" destOrd="0" presId="urn:microsoft.com/office/officeart/2005/8/layout/hList6"/>
    <dgm:cxn modelId="{E79A16D2-E8B3-2547-9F8B-B9882553D9A5}" srcId="{19383199-4CAD-9741-86FF-60D02B6196F0}" destId="{62CEC2B0-E16E-EE48-9DF5-584ECF341E3E}" srcOrd="0" destOrd="0" parTransId="{A616FE74-C367-464B-BD6B-3F542A125959}" sibTransId="{A28140E2-5664-2D4C-AAB0-62332B122893}"/>
    <dgm:cxn modelId="{BC2F3384-35F0-824B-B272-AFA26FF73F64}" srcId="{19383199-4CAD-9741-86FF-60D02B6196F0}" destId="{0B076B87-6943-F144-BA36-D74E78366FEC}" srcOrd="3" destOrd="0" parTransId="{C87FA7CB-A21C-8F4E-B157-53B00A5A8CD5}" sibTransId="{A2EE4AD1-9156-EB4D-B7F4-9ABEB2AC11E1}"/>
    <dgm:cxn modelId="{13D82647-2201-2447-B24B-FC045B3D2AC5}" type="presParOf" srcId="{1F52F59D-A8D2-5249-916E-0EC2CCCFAC48}" destId="{A3155708-7055-6F4B-B9F5-00C2E0ADB32E}" srcOrd="0" destOrd="0" presId="urn:microsoft.com/office/officeart/2005/8/layout/hList6"/>
    <dgm:cxn modelId="{DFA4183C-8DC0-4D42-8842-E5AFF7254EF8}" type="presParOf" srcId="{1F52F59D-A8D2-5249-916E-0EC2CCCFAC48}" destId="{A984C793-AAAB-724E-9B48-D0F4FF566FA5}" srcOrd="1" destOrd="0" presId="urn:microsoft.com/office/officeart/2005/8/layout/hList6"/>
    <dgm:cxn modelId="{1F0A75CC-F24C-8347-AAF9-AD55EE888520}" type="presParOf" srcId="{1F52F59D-A8D2-5249-916E-0EC2CCCFAC48}" destId="{1D05F759-FFC1-5549-B746-DE0CED6FBA2B}" srcOrd="2" destOrd="0" presId="urn:microsoft.com/office/officeart/2005/8/layout/hList6"/>
    <dgm:cxn modelId="{436834DF-B4F7-1247-9C69-147AFA13EBEC}" type="presParOf" srcId="{1F52F59D-A8D2-5249-916E-0EC2CCCFAC48}" destId="{3E0C851D-D374-DD4B-AB2A-FD325F3F99CF}" srcOrd="3" destOrd="0" presId="urn:microsoft.com/office/officeart/2005/8/layout/hList6"/>
    <dgm:cxn modelId="{D0B81CC3-FC7B-E54A-9F61-7A409FD4087E}" type="presParOf" srcId="{1F52F59D-A8D2-5249-916E-0EC2CCCFAC48}" destId="{F166E171-7957-424A-9C04-68C6506EB397}" srcOrd="4" destOrd="0" presId="urn:microsoft.com/office/officeart/2005/8/layout/hList6"/>
    <dgm:cxn modelId="{A7769C50-C20E-014D-A1BD-A30D1621849C}" type="presParOf" srcId="{1F52F59D-A8D2-5249-916E-0EC2CCCFAC48}" destId="{1DC43F9F-8C3D-BF4C-AB21-6BBDD5A6322A}" srcOrd="5" destOrd="0" presId="urn:microsoft.com/office/officeart/2005/8/layout/hList6"/>
    <dgm:cxn modelId="{0D174FEE-4488-E34A-B390-840AB92C9BEC}" type="presParOf" srcId="{1F52F59D-A8D2-5249-916E-0EC2CCCFAC48}" destId="{A937FB13-364A-4C4D-B4C5-8879F7E89F82}"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4B0C85-128E-7F47-BE5B-B9C850482EC7}" type="doc">
      <dgm:prSet loTypeId="urn:microsoft.com/office/officeart/2008/layout/VerticalCurvedList" loCatId="" qsTypeId="urn:microsoft.com/office/officeart/2005/8/quickstyle/simple4" qsCatId="simple" csTypeId="urn:microsoft.com/office/officeart/2005/8/colors/colorful1" csCatId="colorful" phldr="1"/>
      <dgm:spPr/>
      <dgm:t>
        <a:bodyPr/>
        <a:lstStyle/>
        <a:p>
          <a:endParaRPr lang="fr-FR"/>
        </a:p>
      </dgm:t>
    </dgm:pt>
    <dgm:pt modelId="{455443BC-C1A6-9E40-BABC-9F3060A93115}">
      <dgm:prSet phldrT="[Texte]" custT="1"/>
      <dgm:spPr/>
      <dgm:t>
        <a:bodyPr/>
        <a:lstStyle/>
        <a:p>
          <a:r>
            <a:rPr lang="fr-FR" sz="1800" dirty="0"/>
            <a:t>Débattre, échanger entre personnels de statuts différents pour créer une culture commune . Se former et construire des compétences professionnelles</a:t>
          </a:r>
          <a:endParaRPr lang="fr-FR" sz="1800" dirty="0">
            <a:solidFill>
              <a:schemeClr val="tx1"/>
            </a:solidFill>
          </a:endParaRPr>
        </a:p>
      </dgm:t>
    </dgm:pt>
    <dgm:pt modelId="{92087CCC-CE92-B64F-B4B3-1080B8601560}" type="parTrans" cxnId="{70A548C2-6142-7E4F-B933-CC125597456E}">
      <dgm:prSet/>
      <dgm:spPr/>
      <dgm:t>
        <a:bodyPr/>
        <a:lstStyle/>
        <a:p>
          <a:endParaRPr lang="fr-FR" sz="2400">
            <a:solidFill>
              <a:schemeClr val="tx1"/>
            </a:solidFill>
          </a:endParaRPr>
        </a:p>
      </dgm:t>
    </dgm:pt>
    <dgm:pt modelId="{595B7DB2-A5DB-E549-AA21-09D353BDE3C8}" type="sibTrans" cxnId="{70A548C2-6142-7E4F-B933-CC125597456E}">
      <dgm:prSet/>
      <dgm:spPr/>
      <dgm:t>
        <a:bodyPr/>
        <a:lstStyle/>
        <a:p>
          <a:endParaRPr lang="fr-FR" sz="2400">
            <a:solidFill>
              <a:schemeClr val="tx1"/>
            </a:solidFill>
          </a:endParaRPr>
        </a:p>
      </dgm:t>
    </dgm:pt>
    <dgm:pt modelId="{6757A571-9EBB-E640-A39F-A35DC470220B}">
      <dgm:prSet phldrT="[Texte]" custT="1"/>
      <dgm:spPr/>
      <dgm:t>
        <a:bodyPr/>
        <a:lstStyle/>
        <a:p>
          <a:pPr rtl="0"/>
          <a:r>
            <a:rPr lang="fr-FR" sz="1800" dirty="0">
              <a:solidFill>
                <a:schemeClr val="tx1"/>
              </a:solidFill>
            </a:rPr>
            <a:t>Proposer de nouvelles modalités et de nouveaux contenus de formation pour la FI et la FC</a:t>
          </a:r>
        </a:p>
      </dgm:t>
    </dgm:pt>
    <dgm:pt modelId="{974C7CFC-FE37-F64A-9521-4895B62FC210}" type="parTrans" cxnId="{D83053D1-33CE-3244-989F-C5B2F919251B}">
      <dgm:prSet/>
      <dgm:spPr/>
      <dgm:t>
        <a:bodyPr/>
        <a:lstStyle/>
        <a:p>
          <a:endParaRPr lang="fr-FR" sz="2400">
            <a:solidFill>
              <a:schemeClr val="tx1"/>
            </a:solidFill>
          </a:endParaRPr>
        </a:p>
      </dgm:t>
    </dgm:pt>
    <dgm:pt modelId="{C2B0CFCF-4C59-6C48-AC0A-E78342B91BA2}" type="sibTrans" cxnId="{D83053D1-33CE-3244-989F-C5B2F919251B}">
      <dgm:prSet/>
      <dgm:spPr/>
      <dgm:t>
        <a:bodyPr/>
        <a:lstStyle/>
        <a:p>
          <a:endParaRPr lang="fr-FR" sz="2400">
            <a:solidFill>
              <a:schemeClr val="tx1"/>
            </a:solidFill>
          </a:endParaRPr>
        </a:p>
      </dgm:t>
    </dgm:pt>
    <dgm:pt modelId="{51E32769-7E2C-7649-89FA-DC65F92044F4}">
      <dgm:prSet phldrT="[Texte]" custT="1"/>
      <dgm:spPr/>
      <dgm:t>
        <a:bodyPr/>
        <a:lstStyle/>
        <a:p>
          <a:r>
            <a:rPr lang="fr-FR" sz="1800" dirty="0">
              <a:solidFill>
                <a:schemeClr val="tx1"/>
              </a:solidFill>
            </a:rPr>
            <a:t>Assurer un équilibre entre les heures de formation assurées par les équipes « plurielles » représentant le monde professionnel (« l’employeur ») qui doivent intervenir dans les maquettes de Master MEEF et les formateurs des universités et de l’ESPE qui ont aussi vocation à intervenir dans la formation continue des enseignants</a:t>
          </a:r>
        </a:p>
      </dgm:t>
    </dgm:pt>
    <dgm:pt modelId="{0BDBC15F-A85A-B14A-81F7-4824AA37AC35}" type="parTrans" cxnId="{57CEEC65-5CA0-C44E-918A-5101F9FC48FB}">
      <dgm:prSet/>
      <dgm:spPr/>
      <dgm:t>
        <a:bodyPr/>
        <a:lstStyle/>
        <a:p>
          <a:endParaRPr lang="fr-FR" sz="2400">
            <a:solidFill>
              <a:schemeClr val="tx1"/>
            </a:solidFill>
          </a:endParaRPr>
        </a:p>
      </dgm:t>
    </dgm:pt>
    <dgm:pt modelId="{A97C7369-1CB3-104F-9FE6-38765EB201ED}" type="sibTrans" cxnId="{57CEEC65-5CA0-C44E-918A-5101F9FC48FB}">
      <dgm:prSet/>
      <dgm:spPr/>
      <dgm:t>
        <a:bodyPr/>
        <a:lstStyle/>
        <a:p>
          <a:pPr rtl="0"/>
          <a:endParaRPr lang="fr-FR" sz="2400">
            <a:solidFill>
              <a:schemeClr val="tx1"/>
            </a:solidFill>
          </a:endParaRPr>
        </a:p>
      </dgm:t>
    </dgm:pt>
    <dgm:pt modelId="{90846367-4856-574F-84DF-E46E4EFBFBF6}">
      <dgm:prSet custT="1"/>
      <dgm:spPr/>
      <dgm:t>
        <a:bodyPr/>
        <a:lstStyle/>
        <a:p>
          <a:r>
            <a:rPr lang="fr-FR" sz="1800" dirty="0">
              <a:solidFill>
                <a:schemeClr val="tx1"/>
              </a:solidFill>
            </a:rPr>
            <a:t>Proposer des outils, construire de l'ingénierie de formation, des ressources pour la formation de formateurs de l'académie </a:t>
          </a:r>
        </a:p>
      </dgm:t>
    </dgm:pt>
    <dgm:pt modelId="{362284D1-F18D-0847-8E9A-DC9C1D0FC267}" type="parTrans" cxnId="{0DFD3D79-8398-3F46-908D-F86F71017F5E}">
      <dgm:prSet/>
      <dgm:spPr/>
      <dgm:t>
        <a:bodyPr/>
        <a:lstStyle/>
        <a:p>
          <a:endParaRPr lang="fr-FR" sz="2400">
            <a:solidFill>
              <a:schemeClr val="tx1"/>
            </a:solidFill>
          </a:endParaRPr>
        </a:p>
      </dgm:t>
    </dgm:pt>
    <dgm:pt modelId="{DBE01949-5313-D445-96AE-387705F0AE5A}" type="sibTrans" cxnId="{0DFD3D79-8398-3F46-908D-F86F71017F5E}">
      <dgm:prSet/>
      <dgm:spPr/>
      <dgm:t>
        <a:bodyPr/>
        <a:lstStyle/>
        <a:p>
          <a:endParaRPr lang="fr-FR" sz="2400">
            <a:solidFill>
              <a:schemeClr val="tx1"/>
            </a:solidFill>
          </a:endParaRPr>
        </a:p>
      </dgm:t>
    </dgm:pt>
    <dgm:pt modelId="{66A9C1CF-D0CD-5B4B-A4E0-585D84D13D24}" type="pres">
      <dgm:prSet presAssocID="{724B0C85-128E-7F47-BE5B-B9C850482EC7}" presName="Name0" presStyleCnt="0">
        <dgm:presLayoutVars>
          <dgm:chMax val="7"/>
          <dgm:chPref val="7"/>
          <dgm:dir/>
        </dgm:presLayoutVars>
      </dgm:prSet>
      <dgm:spPr/>
      <dgm:t>
        <a:bodyPr/>
        <a:lstStyle/>
        <a:p>
          <a:endParaRPr lang="fr-FR"/>
        </a:p>
      </dgm:t>
    </dgm:pt>
    <dgm:pt modelId="{DAF65AD5-644B-8540-891D-19C935627AC6}" type="pres">
      <dgm:prSet presAssocID="{724B0C85-128E-7F47-BE5B-B9C850482EC7}" presName="Name1" presStyleCnt="0"/>
      <dgm:spPr/>
    </dgm:pt>
    <dgm:pt modelId="{C9C947A4-DA4B-DF49-801E-3FBE73C0A652}" type="pres">
      <dgm:prSet presAssocID="{724B0C85-128E-7F47-BE5B-B9C850482EC7}" presName="cycle" presStyleCnt="0"/>
      <dgm:spPr/>
    </dgm:pt>
    <dgm:pt modelId="{8731C7C9-6CDE-1548-8682-3EAEAE74D903}" type="pres">
      <dgm:prSet presAssocID="{724B0C85-128E-7F47-BE5B-B9C850482EC7}" presName="srcNode" presStyleLbl="node1" presStyleIdx="0" presStyleCnt="4"/>
      <dgm:spPr/>
    </dgm:pt>
    <dgm:pt modelId="{3B1ED619-2F28-B142-BA24-59F5DB605CAA}" type="pres">
      <dgm:prSet presAssocID="{724B0C85-128E-7F47-BE5B-B9C850482EC7}" presName="conn" presStyleLbl="parChTrans1D2" presStyleIdx="0" presStyleCnt="1"/>
      <dgm:spPr/>
      <dgm:t>
        <a:bodyPr/>
        <a:lstStyle/>
        <a:p>
          <a:endParaRPr lang="fr-FR"/>
        </a:p>
      </dgm:t>
    </dgm:pt>
    <dgm:pt modelId="{48E65E2B-A53A-8944-9009-51B86262D459}" type="pres">
      <dgm:prSet presAssocID="{724B0C85-128E-7F47-BE5B-B9C850482EC7}" presName="extraNode" presStyleLbl="node1" presStyleIdx="0" presStyleCnt="4"/>
      <dgm:spPr/>
    </dgm:pt>
    <dgm:pt modelId="{964CFF40-3DAA-9141-8A3C-04F421244BF6}" type="pres">
      <dgm:prSet presAssocID="{724B0C85-128E-7F47-BE5B-B9C850482EC7}" presName="dstNode" presStyleLbl="node1" presStyleIdx="0" presStyleCnt="4"/>
      <dgm:spPr/>
    </dgm:pt>
    <dgm:pt modelId="{977DF96D-3C47-EC48-9D1A-0C449733F63D}" type="pres">
      <dgm:prSet presAssocID="{455443BC-C1A6-9E40-BABC-9F3060A93115}" presName="text_1" presStyleLbl="node1" presStyleIdx="0" presStyleCnt="4">
        <dgm:presLayoutVars>
          <dgm:bulletEnabled val="1"/>
        </dgm:presLayoutVars>
      </dgm:prSet>
      <dgm:spPr/>
      <dgm:t>
        <a:bodyPr/>
        <a:lstStyle/>
        <a:p>
          <a:endParaRPr lang="fr-FR"/>
        </a:p>
      </dgm:t>
    </dgm:pt>
    <dgm:pt modelId="{6E4BB11C-06AE-774A-B3E0-A293362E96D6}" type="pres">
      <dgm:prSet presAssocID="{455443BC-C1A6-9E40-BABC-9F3060A93115}" presName="accent_1" presStyleCnt="0"/>
      <dgm:spPr/>
    </dgm:pt>
    <dgm:pt modelId="{16F18F49-6EFD-4E4E-B6CE-DA993E51F171}" type="pres">
      <dgm:prSet presAssocID="{455443BC-C1A6-9E40-BABC-9F3060A93115}" presName="accentRepeatNode" presStyleLbl="solidFgAcc1" presStyleIdx="0" presStyleCnt="4"/>
      <dgm:spPr/>
      <dgm:extLst>
        <a:ext uri="{E40237B7-FDA0-4F09-8148-C483321AD2D9}">
          <dgm14:cNvPr xmlns:dgm14="http://schemas.microsoft.com/office/drawing/2010/diagram" id="0" name="" descr="1" title="1"/>
        </a:ext>
      </dgm:extLst>
    </dgm:pt>
    <dgm:pt modelId="{9D38FC83-D41C-6349-9966-2A4BA046EEB5}" type="pres">
      <dgm:prSet presAssocID="{6757A571-9EBB-E640-A39F-A35DC470220B}" presName="text_2" presStyleLbl="node1" presStyleIdx="1" presStyleCnt="4" custScaleY="121449">
        <dgm:presLayoutVars>
          <dgm:bulletEnabled val="1"/>
        </dgm:presLayoutVars>
      </dgm:prSet>
      <dgm:spPr/>
      <dgm:t>
        <a:bodyPr/>
        <a:lstStyle/>
        <a:p>
          <a:endParaRPr lang="fr-FR"/>
        </a:p>
      </dgm:t>
    </dgm:pt>
    <dgm:pt modelId="{CD236784-34A3-7E41-802A-023A44E8DB13}" type="pres">
      <dgm:prSet presAssocID="{6757A571-9EBB-E640-A39F-A35DC470220B}" presName="accent_2" presStyleCnt="0"/>
      <dgm:spPr/>
    </dgm:pt>
    <dgm:pt modelId="{DA2C93DA-B627-C546-933D-0BB030B78A49}" type="pres">
      <dgm:prSet presAssocID="{6757A571-9EBB-E640-A39F-A35DC470220B}" presName="accentRepeatNode" presStyleLbl="solidFgAcc1" presStyleIdx="1" presStyleCnt="4"/>
      <dgm:spPr/>
    </dgm:pt>
    <dgm:pt modelId="{76180B58-FAD6-B54C-B910-148808DC5341}" type="pres">
      <dgm:prSet presAssocID="{51E32769-7E2C-7649-89FA-DC65F92044F4}" presName="text_3" presStyleLbl="node1" presStyleIdx="2" presStyleCnt="4" custScaleY="168781">
        <dgm:presLayoutVars>
          <dgm:bulletEnabled val="1"/>
        </dgm:presLayoutVars>
      </dgm:prSet>
      <dgm:spPr/>
      <dgm:t>
        <a:bodyPr/>
        <a:lstStyle/>
        <a:p>
          <a:endParaRPr lang="fr-FR"/>
        </a:p>
      </dgm:t>
    </dgm:pt>
    <dgm:pt modelId="{88144DCA-8D8B-394D-9D97-0859EC2376B0}" type="pres">
      <dgm:prSet presAssocID="{51E32769-7E2C-7649-89FA-DC65F92044F4}" presName="accent_3" presStyleCnt="0"/>
      <dgm:spPr/>
    </dgm:pt>
    <dgm:pt modelId="{82252CDA-5F47-CE48-A32D-94357A8765DC}" type="pres">
      <dgm:prSet presAssocID="{51E32769-7E2C-7649-89FA-DC65F92044F4}" presName="accentRepeatNode" presStyleLbl="solidFgAcc1" presStyleIdx="2" presStyleCnt="4"/>
      <dgm:spPr/>
    </dgm:pt>
    <dgm:pt modelId="{6859F8FF-8BE5-8E4B-B3DE-BA27BBE0635F}" type="pres">
      <dgm:prSet presAssocID="{90846367-4856-574F-84DF-E46E4EFBFBF6}" presName="text_4" presStyleLbl="node1" presStyleIdx="3" presStyleCnt="4">
        <dgm:presLayoutVars>
          <dgm:bulletEnabled val="1"/>
        </dgm:presLayoutVars>
      </dgm:prSet>
      <dgm:spPr/>
      <dgm:t>
        <a:bodyPr/>
        <a:lstStyle/>
        <a:p>
          <a:endParaRPr lang="fr-FR"/>
        </a:p>
      </dgm:t>
    </dgm:pt>
    <dgm:pt modelId="{36FFDFFC-8C2C-3742-8230-196438D3573E}" type="pres">
      <dgm:prSet presAssocID="{90846367-4856-574F-84DF-E46E4EFBFBF6}" presName="accent_4" presStyleCnt="0"/>
      <dgm:spPr/>
    </dgm:pt>
    <dgm:pt modelId="{4C14E59E-ECF0-0640-8961-CA6F69F8E151}" type="pres">
      <dgm:prSet presAssocID="{90846367-4856-574F-84DF-E46E4EFBFBF6}" presName="accentRepeatNode" presStyleLbl="solidFgAcc1" presStyleIdx="3" presStyleCnt="4"/>
      <dgm:spPr/>
    </dgm:pt>
  </dgm:ptLst>
  <dgm:cxnLst>
    <dgm:cxn modelId="{0DFD3D79-8398-3F46-908D-F86F71017F5E}" srcId="{724B0C85-128E-7F47-BE5B-B9C850482EC7}" destId="{90846367-4856-574F-84DF-E46E4EFBFBF6}" srcOrd="3" destOrd="0" parTransId="{362284D1-F18D-0847-8E9A-DC9C1D0FC267}" sibTransId="{DBE01949-5313-D445-96AE-387705F0AE5A}"/>
    <dgm:cxn modelId="{3A7AA814-0599-0F44-816D-5F19FD4F74F8}" type="presOf" srcId="{51E32769-7E2C-7649-89FA-DC65F92044F4}" destId="{76180B58-FAD6-B54C-B910-148808DC5341}" srcOrd="0" destOrd="0" presId="urn:microsoft.com/office/officeart/2008/layout/VerticalCurvedList"/>
    <dgm:cxn modelId="{49460E80-C18A-874B-9B58-BDC7F7977DD5}" type="presOf" srcId="{595B7DB2-A5DB-E549-AA21-09D353BDE3C8}" destId="{3B1ED619-2F28-B142-BA24-59F5DB605CAA}" srcOrd="0" destOrd="0" presId="urn:microsoft.com/office/officeart/2008/layout/VerticalCurvedList"/>
    <dgm:cxn modelId="{D83053D1-33CE-3244-989F-C5B2F919251B}" srcId="{724B0C85-128E-7F47-BE5B-B9C850482EC7}" destId="{6757A571-9EBB-E640-A39F-A35DC470220B}" srcOrd="1" destOrd="0" parTransId="{974C7CFC-FE37-F64A-9521-4895B62FC210}" sibTransId="{C2B0CFCF-4C59-6C48-AC0A-E78342B91BA2}"/>
    <dgm:cxn modelId="{A9852CEA-5C3B-8446-BD35-C97C1137308E}" type="presOf" srcId="{90846367-4856-574F-84DF-E46E4EFBFBF6}" destId="{6859F8FF-8BE5-8E4B-B3DE-BA27BBE0635F}" srcOrd="0" destOrd="0" presId="urn:microsoft.com/office/officeart/2008/layout/VerticalCurvedList"/>
    <dgm:cxn modelId="{57CEEC65-5CA0-C44E-918A-5101F9FC48FB}" srcId="{724B0C85-128E-7F47-BE5B-B9C850482EC7}" destId="{51E32769-7E2C-7649-89FA-DC65F92044F4}" srcOrd="2" destOrd="0" parTransId="{0BDBC15F-A85A-B14A-81F7-4824AA37AC35}" sibTransId="{A97C7369-1CB3-104F-9FE6-38765EB201ED}"/>
    <dgm:cxn modelId="{28266EBC-08A5-4E4B-B4AA-E08DA6539DFC}" type="presOf" srcId="{6757A571-9EBB-E640-A39F-A35DC470220B}" destId="{9D38FC83-D41C-6349-9966-2A4BA046EEB5}" srcOrd="0" destOrd="0" presId="urn:microsoft.com/office/officeart/2008/layout/VerticalCurvedList"/>
    <dgm:cxn modelId="{DB20DCEA-246D-AE48-8DE1-9469328DA8D8}" type="presOf" srcId="{455443BC-C1A6-9E40-BABC-9F3060A93115}" destId="{977DF96D-3C47-EC48-9D1A-0C449733F63D}" srcOrd="0" destOrd="0" presId="urn:microsoft.com/office/officeart/2008/layout/VerticalCurvedList"/>
    <dgm:cxn modelId="{821FC9B6-CCAE-144D-89A6-116256428535}" type="presOf" srcId="{724B0C85-128E-7F47-BE5B-B9C850482EC7}" destId="{66A9C1CF-D0CD-5B4B-A4E0-585D84D13D24}" srcOrd="0" destOrd="0" presId="urn:microsoft.com/office/officeart/2008/layout/VerticalCurvedList"/>
    <dgm:cxn modelId="{70A548C2-6142-7E4F-B933-CC125597456E}" srcId="{724B0C85-128E-7F47-BE5B-B9C850482EC7}" destId="{455443BC-C1A6-9E40-BABC-9F3060A93115}" srcOrd="0" destOrd="0" parTransId="{92087CCC-CE92-B64F-B4B3-1080B8601560}" sibTransId="{595B7DB2-A5DB-E549-AA21-09D353BDE3C8}"/>
    <dgm:cxn modelId="{62EC80B9-BA3A-DC41-AB01-A6210E6EAD1A}" type="presParOf" srcId="{66A9C1CF-D0CD-5B4B-A4E0-585D84D13D24}" destId="{DAF65AD5-644B-8540-891D-19C935627AC6}" srcOrd="0" destOrd="0" presId="urn:microsoft.com/office/officeart/2008/layout/VerticalCurvedList"/>
    <dgm:cxn modelId="{039FE420-2333-644E-9B13-1BE4335105ED}" type="presParOf" srcId="{DAF65AD5-644B-8540-891D-19C935627AC6}" destId="{C9C947A4-DA4B-DF49-801E-3FBE73C0A652}" srcOrd="0" destOrd="0" presId="urn:microsoft.com/office/officeart/2008/layout/VerticalCurvedList"/>
    <dgm:cxn modelId="{B0566501-3AC4-A84A-B416-12822012F6E2}" type="presParOf" srcId="{C9C947A4-DA4B-DF49-801E-3FBE73C0A652}" destId="{8731C7C9-6CDE-1548-8682-3EAEAE74D903}" srcOrd="0" destOrd="0" presId="urn:microsoft.com/office/officeart/2008/layout/VerticalCurvedList"/>
    <dgm:cxn modelId="{CB02C5EB-EBC3-7745-B46C-C7A36F92CAF0}" type="presParOf" srcId="{C9C947A4-DA4B-DF49-801E-3FBE73C0A652}" destId="{3B1ED619-2F28-B142-BA24-59F5DB605CAA}" srcOrd="1" destOrd="0" presId="urn:microsoft.com/office/officeart/2008/layout/VerticalCurvedList"/>
    <dgm:cxn modelId="{526F2494-0FEA-9640-92A4-7CAEEE5BD7CD}" type="presParOf" srcId="{C9C947A4-DA4B-DF49-801E-3FBE73C0A652}" destId="{48E65E2B-A53A-8944-9009-51B86262D459}" srcOrd="2" destOrd="0" presId="urn:microsoft.com/office/officeart/2008/layout/VerticalCurvedList"/>
    <dgm:cxn modelId="{9CEFCDAC-A0E8-8D44-AF18-471986F3B45B}" type="presParOf" srcId="{C9C947A4-DA4B-DF49-801E-3FBE73C0A652}" destId="{964CFF40-3DAA-9141-8A3C-04F421244BF6}" srcOrd="3" destOrd="0" presId="urn:microsoft.com/office/officeart/2008/layout/VerticalCurvedList"/>
    <dgm:cxn modelId="{577AF522-0E62-3D46-8303-A03368354DBD}" type="presParOf" srcId="{DAF65AD5-644B-8540-891D-19C935627AC6}" destId="{977DF96D-3C47-EC48-9D1A-0C449733F63D}" srcOrd="1" destOrd="0" presId="urn:microsoft.com/office/officeart/2008/layout/VerticalCurvedList"/>
    <dgm:cxn modelId="{43915990-9F82-9444-9D6B-B51E842BD32C}" type="presParOf" srcId="{DAF65AD5-644B-8540-891D-19C935627AC6}" destId="{6E4BB11C-06AE-774A-B3E0-A293362E96D6}" srcOrd="2" destOrd="0" presId="urn:microsoft.com/office/officeart/2008/layout/VerticalCurvedList"/>
    <dgm:cxn modelId="{1E7F6743-E801-864D-A730-8C0D7608B382}" type="presParOf" srcId="{6E4BB11C-06AE-774A-B3E0-A293362E96D6}" destId="{16F18F49-6EFD-4E4E-B6CE-DA993E51F171}" srcOrd="0" destOrd="0" presId="urn:microsoft.com/office/officeart/2008/layout/VerticalCurvedList"/>
    <dgm:cxn modelId="{AF57CE38-E2C7-A440-9BE8-BC540D425211}" type="presParOf" srcId="{DAF65AD5-644B-8540-891D-19C935627AC6}" destId="{9D38FC83-D41C-6349-9966-2A4BA046EEB5}" srcOrd="3" destOrd="0" presId="urn:microsoft.com/office/officeart/2008/layout/VerticalCurvedList"/>
    <dgm:cxn modelId="{73F55CCB-2DB1-964B-BF37-725013237B4B}" type="presParOf" srcId="{DAF65AD5-644B-8540-891D-19C935627AC6}" destId="{CD236784-34A3-7E41-802A-023A44E8DB13}" srcOrd="4" destOrd="0" presId="urn:microsoft.com/office/officeart/2008/layout/VerticalCurvedList"/>
    <dgm:cxn modelId="{F1D786D0-1009-E845-B9E2-DACB76690BF6}" type="presParOf" srcId="{CD236784-34A3-7E41-802A-023A44E8DB13}" destId="{DA2C93DA-B627-C546-933D-0BB030B78A49}" srcOrd="0" destOrd="0" presId="urn:microsoft.com/office/officeart/2008/layout/VerticalCurvedList"/>
    <dgm:cxn modelId="{C852D6D8-1241-CE44-9620-8659B2A972E3}" type="presParOf" srcId="{DAF65AD5-644B-8540-891D-19C935627AC6}" destId="{76180B58-FAD6-B54C-B910-148808DC5341}" srcOrd="5" destOrd="0" presId="urn:microsoft.com/office/officeart/2008/layout/VerticalCurvedList"/>
    <dgm:cxn modelId="{2C37EB9F-5580-684B-8AE1-5A6DB4373D0D}" type="presParOf" srcId="{DAF65AD5-644B-8540-891D-19C935627AC6}" destId="{88144DCA-8D8B-394D-9D97-0859EC2376B0}" srcOrd="6" destOrd="0" presId="urn:microsoft.com/office/officeart/2008/layout/VerticalCurvedList"/>
    <dgm:cxn modelId="{24CE9B70-50A4-6B44-ACD8-15E292E5A859}" type="presParOf" srcId="{88144DCA-8D8B-394D-9D97-0859EC2376B0}" destId="{82252CDA-5F47-CE48-A32D-94357A8765DC}" srcOrd="0" destOrd="0" presId="urn:microsoft.com/office/officeart/2008/layout/VerticalCurvedList"/>
    <dgm:cxn modelId="{8CBD9A31-61CA-0A4D-9F1E-A86888799446}" type="presParOf" srcId="{DAF65AD5-644B-8540-891D-19C935627AC6}" destId="{6859F8FF-8BE5-8E4B-B3DE-BA27BBE0635F}" srcOrd="7" destOrd="0" presId="urn:microsoft.com/office/officeart/2008/layout/VerticalCurvedList"/>
    <dgm:cxn modelId="{EB1A8522-07A5-D649-9E69-5E6E52A1D3CF}" type="presParOf" srcId="{DAF65AD5-644B-8540-891D-19C935627AC6}" destId="{36FFDFFC-8C2C-3742-8230-196438D3573E}" srcOrd="8" destOrd="0" presId="urn:microsoft.com/office/officeart/2008/layout/VerticalCurvedList"/>
    <dgm:cxn modelId="{CFD90E6C-ACDF-C34E-B963-18F4A47E5EEC}" type="presParOf" srcId="{36FFDFFC-8C2C-3742-8230-196438D3573E}" destId="{4C14E59E-ECF0-0640-8961-CA6F69F8E151}"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D619-2F28-B142-BA24-59F5DB605CAA}">
      <dsp:nvSpPr>
        <dsp:cNvPr id="0" name=""/>
        <dsp:cNvSpPr/>
      </dsp:nvSpPr>
      <dsp:spPr>
        <a:xfrm>
          <a:off x="-6410520" y="-980516"/>
          <a:ext cx="7630312" cy="7630312"/>
        </a:xfrm>
        <a:prstGeom prst="blockArc">
          <a:avLst>
            <a:gd name="adj1" fmla="val 18900000"/>
            <a:gd name="adj2" fmla="val 2700000"/>
            <a:gd name="adj3" fmla="val 283"/>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7DF96D-3C47-EC48-9D1A-0C449733F63D}">
      <dsp:nvSpPr>
        <dsp:cNvPr id="0" name=""/>
        <dsp:cNvSpPr/>
      </dsp:nvSpPr>
      <dsp:spPr>
        <a:xfrm>
          <a:off x="638324" y="435854"/>
          <a:ext cx="7822393" cy="87216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2279" tIns="50800" rIns="50800" bIns="50800" numCol="1" spcCol="1270" anchor="ctr" anchorCtr="0">
          <a:noAutofit/>
        </a:bodyPr>
        <a:lstStyle/>
        <a:p>
          <a:pPr lvl="0" algn="l" defTabSz="889000">
            <a:lnSpc>
              <a:spcPct val="90000"/>
            </a:lnSpc>
            <a:spcBef>
              <a:spcPct val="0"/>
            </a:spcBef>
            <a:spcAft>
              <a:spcPct val="35000"/>
            </a:spcAft>
          </a:pPr>
          <a:r>
            <a:rPr lang="fr-FR" sz="2000" kern="1200" dirty="0">
              <a:solidFill>
                <a:schemeClr val="tx1"/>
              </a:solidFill>
            </a:rPr>
            <a:t>Créer une culture commune entre formateurs, cadres ou chercheurs ayant des responsabilités dans le FI, la FC, des 1</a:t>
          </a:r>
          <a:r>
            <a:rPr lang="fr-FR" sz="2000" kern="1200" baseline="30000" dirty="0">
              <a:solidFill>
                <a:schemeClr val="tx1"/>
              </a:solidFill>
            </a:rPr>
            <a:t>er</a:t>
          </a:r>
          <a:r>
            <a:rPr lang="fr-FR" sz="2000" kern="1200" dirty="0">
              <a:solidFill>
                <a:schemeClr val="tx1"/>
              </a:solidFill>
            </a:rPr>
            <a:t> et second degrés</a:t>
          </a:r>
        </a:p>
      </dsp:txBody>
      <dsp:txXfrm>
        <a:off x="638324" y="435854"/>
        <a:ext cx="7822393" cy="872162"/>
      </dsp:txXfrm>
    </dsp:sp>
    <dsp:sp modelId="{16F18F49-6EFD-4E4E-B6CE-DA993E51F171}">
      <dsp:nvSpPr>
        <dsp:cNvPr id="0" name=""/>
        <dsp:cNvSpPr/>
      </dsp:nvSpPr>
      <dsp:spPr>
        <a:xfrm>
          <a:off x="93223" y="326833"/>
          <a:ext cx="1090202" cy="1090202"/>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38FC83-D41C-6349-9966-2A4BA046EEB5}">
      <dsp:nvSpPr>
        <dsp:cNvPr id="0" name=""/>
        <dsp:cNvSpPr/>
      </dsp:nvSpPr>
      <dsp:spPr>
        <a:xfrm>
          <a:off x="1138354" y="1744324"/>
          <a:ext cx="7322362" cy="872162"/>
        </a:xfrm>
        <a:prstGeom prst="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2279" tIns="50800" rIns="50800" bIns="50800" numCol="1" spcCol="1270" anchor="ctr" anchorCtr="0">
          <a:noAutofit/>
        </a:bodyPr>
        <a:lstStyle/>
        <a:p>
          <a:pPr lvl="0" algn="l" defTabSz="889000" rtl="0">
            <a:lnSpc>
              <a:spcPct val="90000"/>
            </a:lnSpc>
            <a:spcBef>
              <a:spcPct val="0"/>
            </a:spcBef>
            <a:spcAft>
              <a:spcPct val="35000"/>
            </a:spcAft>
          </a:pPr>
          <a:r>
            <a:rPr lang="fr-FR" sz="2000" kern="1200" dirty="0">
              <a:solidFill>
                <a:schemeClr val="tx1"/>
              </a:solidFill>
            </a:rPr>
            <a:t>Proposer de nouvelles modalités et de nouveaux contenus de formation pour la FI et la FC</a:t>
          </a:r>
        </a:p>
      </dsp:txBody>
      <dsp:txXfrm>
        <a:off x="1138354" y="1744324"/>
        <a:ext cx="7322362" cy="872162"/>
      </dsp:txXfrm>
    </dsp:sp>
    <dsp:sp modelId="{DA2C93DA-B627-C546-933D-0BB030B78A49}">
      <dsp:nvSpPr>
        <dsp:cNvPr id="0" name=""/>
        <dsp:cNvSpPr/>
      </dsp:nvSpPr>
      <dsp:spPr>
        <a:xfrm>
          <a:off x="593253" y="1635303"/>
          <a:ext cx="1090202" cy="1090202"/>
        </a:xfrm>
        <a:prstGeom prst="ellipse">
          <a:avLst/>
        </a:prstGeom>
        <a:solidFill>
          <a:schemeClr val="lt1">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dsp:spPr>
      <dsp:style>
        <a:lnRef idx="1">
          <a:scrgbClr r="0" g="0" b="0"/>
        </a:lnRef>
        <a:fillRef idx="1">
          <a:scrgbClr r="0" g="0" b="0"/>
        </a:fillRef>
        <a:effectRef idx="0">
          <a:scrgbClr r="0" g="0" b="0"/>
        </a:effectRef>
        <a:fontRef idx="minor"/>
      </dsp:style>
    </dsp:sp>
    <dsp:sp modelId="{5009FB10-BF49-1442-9200-2E8F120FEDEF}">
      <dsp:nvSpPr>
        <dsp:cNvPr id="0" name=""/>
        <dsp:cNvSpPr/>
      </dsp:nvSpPr>
      <dsp:spPr>
        <a:xfrm>
          <a:off x="1138354" y="3052793"/>
          <a:ext cx="7322362" cy="872162"/>
        </a:xfrm>
        <a:prstGeom prst="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2279" tIns="45720" rIns="45720" bIns="45720" numCol="1" spcCol="1270" anchor="ctr" anchorCtr="0">
          <a:noAutofit/>
        </a:bodyPr>
        <a:lstStyle/>
        <a:p>
          <a:pPr lvl="0" algn="l" defTabSz="800100" rtl="0">
            <a:lnSpc>
              <a:spcPct val="90000"/>
            </a:lnSpc>
            <a:spcBef>
              <a:spcPct val="0"/>
            </a:spcBef>
            <a:spcAft>
              <a:spcPct val="35000"/>
            </a:spcAft>
          </a:pPr>
          <a:r>
            <a:rPr lang="fr-FR" sz="1800" kern="1200" dirty="0">
              <a:solidFill>
                <a:schemeClr val="tx1"/>
              </a:solidFill>
            </a:rPr>
            <a:t>Eclairage des pratiques professionnelles de  la formation initiale continue par la recherche</a:t>
          </a:r>
        </a:p>
      </dsp:txBody>
      <dsp:txXfrm>
        <a:off x="1138354" y="3052793"/>
        <a:ext cx="7322362" cy="872162"/>
      </dsp:txXfrm>
    </dsp:sp>
    <dsp:sp modelId="{89C070DE-13E6-B94E-8CAA-4AC64A3C4874}">
      <dsp:nvSpPr>
        <dsp:cNvPr id="0" name=""/>
        <dsp:cNvSpPr/>
      </dsp:nvSpPr>
      <dsp:spPr>
        <a:xfrm>
          <a:off x="593253" y="2943773"/>
          <a:ext cx="1090202" cy="1090202"/>
        </a:xfrm>
        <a:prstGeom prst="ellipse">
          <a:avLst/>
        </a:prstGeom>
        <a:solidFill>
          <a:schemeClr val="lt1">
            <a:hueOff val="0"/>
            <a:satOff val="0"/>
            <a:lumOff val="0"/>
            <a:alphaOff val="0"/>
          </a:schemeClr>
        </a:solidFill>
        <a:ln w="6350" cap="flat" cmpd="sng" algn="ctr">
          <a:solidFill>
            <a:schemeClr val="accent5">
              <a:hueOff val="-4902230"/>
              <a:satOff val="-6819"/>
              <a:lumOff val="-2615"/>
              <a:alphaOff val="0"/>
            </a:schemeClr>
          </a:solidFill>
          <a:prstDash val="solid"/>
          <a:miter lim="800000"/>
        </a:ln>
        <a:effectLst/>
      </dsp:spPr>
      <dsp:style>
        <a:lnRef idx="1">
          <a:scrgbClr r="0" g="0" b="0"/>
        </a:lnRef>
        <a:fillRef idx="1">
          <a:scrgbClr r="0" g="0" b="0"/>
        </a:fillRef>
        <a:effectRef idx="0">
          <a:scrgbClr r="0" g="0" b="0"/>
        </a:effectRef>
        <a:fontRef idx="minor"/>
      </dsp:style>
    </dsp:sp>
    <dsp:sp modelId="{9BEFFD6E-BD33-A34D-8FDC-C28DD9EAD779}">
      <dsp:nvSpPr>
        <dsp:cNvPr id="0" name=""/>
        <dsp:cNvSpPr/>
      </dsp:nvSpPr>
      <dsp:spPr>
        <a:xfrm>
          <a:off x="638324" y="4361263"/>
          <a:ext cx="7822393" cy="872162"/>
        </a:xfrm>
        <a:prstGeom prst="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2279" tIns="45720" rIns="45720" bIns="45720" numCol="1" spcCol="1270" anchor="ctr" anchorCtr="0">
          <a:noAutofit/>
        </a:bodyPr>
        <a:lstStyle/>
        <a:p>
          <a:pPr lvl="0" algn="l" defTabSz="800100">
            <a:lnSpc>
              <a:spcPct val="90000"/>
            </a:lnSpc>
            <a:spcBef>
              <a:spcPct val="0"/>
            </a:spcBef>
            <a:spcAft>
              <a:spcPct val="35000"/>
            </a:spcAft>
          </a:pPr>
          <a:r>
            <a:rPr lang="fr-FR" sz="1800" kern="1200" dirty="0">
              <a:solidFill>
                <a:schemeClr val="tx1"/>
              </a:solidFill>
            </a:rPr>
            <a:t>Enrichissement de la formation initiale et continue par des contenus d’expérience et de connaissance du système éducatif fournis par des formateurs et intervenants « professionnels du terrain  »</a:t>
          </a:r>
        </a:p>
      </dsp:txBody>
      <dsp:txXfrm>
        <a:off x="638324" y="4361263"/>
        <a:ext cx="7822393" cy="872162"/>
      </dsp:txXfrm>
    </dsp:sp>
    <dsp:sp modelId="{D90B264F-6952-2646-A228-3FE244280B9B}">
      <dsp:nvSpPr>
        <dsp:cNvPr id="0" name=""/>
        <dsp:cNvSpPr/>
      </dsp:nvSpPr>
      <dsp:spPr>
        <a:xfrm>
          <a:off x="93223" y="4252243"/>
          <a:ext cx="1090202" cy="1090202"/>
        </a:xfrm>
        <a:prstGeom prst="ellipse">
          <a:avLst/>
        </a:prstGeom>
        <a:solidFill>
          <a:schemeClr val="lt1">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95625-DCE0-3340-B50B-94E8197B9AE8}">
      <dsp:nvSpPr>
        <dsp:cNvPr id="0" name=""/>
        <dsp:cNvSpPr/>
      </dsp:nvSpPr>
      <dsp:spPr>
        <a:xfrm>
          <a:off x="1461701" y="171465"/>
          <a:ext cx="5388053" cy="95315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solidFill>
                <a:srgbClr val="FF0000"/>
              </a:solidFill>
            </a:rPr>
            <a:t>Faire disparaître ou de limiter le cloisonnement </a:t>
          </a:r>
          <a:r>
            <a:rPr lang="fr-FR" sz="1800" kern="1200" dirty="0">
              <a:solidFill>
                <a:schemeClr val="tx1"/>
              </a:solidFill>
            </a:rPr>
            <a:t>entre les parcours de Masters des quatre universités de l’académie et surtout entre FI et FC</a:t>
          </a:r>
        </a:p>
      </dsp:txBody>
      <dsp:txXfrm>
        <a:off x="1489618" y="199382"/>
        <a:ext cx="5332219" cy="897322"/>
      </dsp:txXfrm>
    </dsp:sp>
    <dsp:sp modelId="{C7F04737-CD8B-F145-8365-FE5620D0646A}">
      <dsp:nvSpPr>
        <dsp:cNvPr id="0" name=""/>
        <dsp:cNvSpPr/>
      </dsp:nvSpPr>
      <dsp:spPr>
        <a:xfrm rot="3403117">
          <a:off x="4591492" y="1640946"/>
          <a:ext cx="719515" cy="438042"/>
        </a:xfrm>
        <a:prstGeom prst="lef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solidFill>
              <a:schemeClr val="tx1"/>
            </a:solidFill>
          </a:endParaRPr>
        </a:p>
      </dsp:txBody>
      <dsp:txXfrm>
        <a:off x="4722905" y="1728554"/>
        <a:ext cx="456689" cy="262826"/>
      </dsp:txXfrm>
    </dsp:sp>
    <dsp:sp modelId="{4D8AFEE0-ECED-6349-A2B2-8FC39491A5F0}">
      <dsp:nvSpPr>
        <dsp:cNvPr id="0" name=""/>
        <dsp:cNvSpPr/>
      </dsp:nvSpPr>
      <dsp:spPr>
        <a:xfrm>
          <a:off x="4594176" y="2595314"/>
          <a:ext cx="3362142" cy="2563352"/>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r-FR" sz="1800" kern="1200" dirty="0">
              <a:solidFill>
                <a:schemeClr val="tx1"/>
              </a:solidFill>
            </a:rPr>
            <a:t>Construire une cohérence entre les contenus des années de M1 et de M2, la formation des T1/T2, la formation à venir des jeunes enseignants accompagnés dans le nouveau PPCR  et la formation continue proposée tout au long de la carrière</a:t>
          </a:r>
        </a:p>
      </dsp:txBody>
      <dsp:txXfrm>
        <a:off x="4669254" y="2670392"/>
        <a:ext cx="3211986" cy="2413196"/>
      </dsp:txXfrm>
    </dsp:sp>
    <dsp:sp modelId="{F9FB1FD8-0AED-9040-B06C-0602DBF360B9}">
      <dsp:nvSpPr>
        <dsp:cNvPr id="0" name=""/>
        <dsp:cNvSpPr/>
      </dsp:nvSpPr>
      <dsp:spPr>
        <a:xfrm rot="10800000">
          <a:off x="3784721" y="3657968"/>
          <a:ext cx="719515" cy="438042"/>
        </a:xfrm>
        <a:prstGeom prst="leftRightArrow">
          <a:avLst>
            <a:gd name="adj1" fmla="val 60000"/>
            <a:gd name="adj2" fmla="val 5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solidFill>
              <a:schemeClr val="tx1"/>
            </a:solidFill>
          </a:endParaRPr>
        </a:p>
      </dsp:txBody>
      <dsp:txXfrm rot="10800000">
        <a:off x="3916134" y="3745576"/>
        <a:ext cx="456689" cy="262826"/>
      </dsp:txXfrm>
    </dsp:sp>
    <dsp:sp modelId="{1E07C8D5-8982-F748-B6D1-1DD3D6417B56}">
      <dsp:nvSpPr>
        <dsp:cNvPr id="0" name=""/>
        <dsp:cNvSpPr/>
      </dsp:nvSpPr>
      <dsp:spPr>
        <a:xfrm>
          <a:off x="587605" y="2590270"/>
          <a:ext cx="3107176" cy="2573439"/>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a:solidFill>
                <a:schemeClr val="tx1"/>
              </a:solidFill>
            </a:rPr>
            <a:t>Interroger les formations et travailler ensemble à formuler des propositions d’évolution des modalités et des contenus de formation</a:t>
          </a:r>
        </a:p>
      </dsp:txBody>
      <dsp:txXfrm>
        <a:off x="662978" y="2665643"/>
        <a:ext cx="2956430" cy="2422693"/>
      </dsp:txXfrm>
    </dsp:sp>
    <dsp:sp modelId="{BAB73305-A55E-AE44-87AE-C7633397AAA8}">
      <dsp:nvSpPr>
        <dsp:cNvPr id="0" name=""/>
        <dsp:cNvSpPr/>
      </dsp:nvSpPr>
      <dsp:spPr>
        <a:xfrm rot="18117599">
          <a:off x="3041426" y="1638424"/>
          <a:ext cx="719515" cy="438042"/>
        </a:xfrm>
        <a:prstGeom prst="lef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endParaRPr lang="fr-FR" sz="1400" kern="1200">
            <a:solidFill>
              <a:schemeClr val="tx1"/>
            </a:solidFill>
          </a:endParaRPr>
        </a:p>
      </dsp:txBody>
      <dsp:txXfrm>
        <a:off x="3172839" y="1726032"/>
        <a:ext cx="456689" cy="262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5708-7055-6F4B-B9F5-00C2E0ADB32E}">
      <dsp:nvSpPr>
        <dsp:cNvPr id="0" name=""/>
        <dsp:cNvSpPr/>
      </dsp:nvSpPr>
      <dsp:spPr>
        <a:xfrm rot="16200000">
          <a:off x="-1497496" y="1499567"/>
          <a:ext cx="5031014" cy="2031878"/>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FR" sz="1800" kern="1200" dirty="0">
              <a:solidFill>
                <a:schemeClr val="tx1"/>
              </a:solidFill>
            </a:rPr>
            <a:t>Piloté conjointement par l’ESPE et le rectorat</a:t>
          </a:r>
        </a:p>
      </dsp:txBody>
      <dsp:txXfrm rot="5400000">
        <a:off x="2072" y="1006202"/>
        <a:ext cx="2031878" cy="3018608"/>
      </dsp:txXfrm>
    </dsp:sp>
    <dsp:sp modelId="{1D05F759-FFC1-5549-B746-DE0CED6FBA2B}">
      <dsp:nvSpPr>
        <dsp:cNvPr id="0" name=""/>
        <dsp:cNvSpPr/>
      </dsp:nvSpPr>
      <dsp:spPr>
        <a:xfrm rot="16200000">
          <a:off x="686772" y="1499567"/>
          <a:ext cx="5031014" cy="2031878"/>
        </a:xfrm>
        <a:prstGeom prst="flowChartManualOperation">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fr-FR" sz="1800" kern="1200" dirty="0">
              <a:solidFill>
                <a:schemeClr val="tx1"/>
              </a:solidFill>
            </a:rPr>
            <a:t>le pilotage disciplinaire est assuré par un représentant des universités, par un représentant du premier degré (IEN ou CPD) quand la discipline existe et un ou deux représentants du second degré inspecteurs </a:t>
          </a:r>
        </a:p>
      </dsp:txBody>
      <dsp:txXfrm rot="5400000">
        <a:off x="2186340" y="1006202"/>
        <a:ext cx="2031878" cy="3018608"/>
      </dsp:txXfrm>
    </dsp:sp>
    <dsp:sp modelId="{F166E171-7957-424A-9C04-68C6506EB397}">
      <dsp:nvSpPr>
        <dsp:cNvPr id="0" name=""/>
        <dsp:cNvSpPr/>
      </dsp:nvSpPr>
      <dsp:spPr>
        <a:xfrm rot="16200000">
          <a:off x="5011342" y="1499567"/>
          <a:ext cx="5031014" cy="2031878"/>
        </a:xfrm>
        <a:prstGeom prst="flowChartManualOperation">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fr-FR" sz="1800" kern="1200" dirty="0">
              <a:solidFill>
                <a:schemeClr val="tx1"/>
              </a:solidFill>
            </a:rPr>
            <a:t>ESPE et universités (environ 2500h </a:t>
          </a:r>
          <a:r>
            <a:rPr lang="fr-FR" sz="1800" kern="1200" dirty="0" smtClean="0">
              <a:solidFill>
                <a:schemeClr val="tx1"/>
              </a:solidFill>
            </a:rPr>
            <a:t>potentielles ).</a:t>
          </a:r>
          <a:endParaRPr lang="fr-FR" sz="1800" kern="1200" dirty="0">
            <a:solidFill>
              <a:schemeClr val="tx1"/>
            </a:solidFill>
          </a:endParaRPr>
        </a:p>
      </dsp:txBody>
      <dsp:txXfrm rot="5400000">
        <a:off x="6510910" y="1006202"/>
        <a:ext cx="2031878" cy="3018608"/>
      </dsp:txXfrm>
    </dsp:sp>
    <dsp:sp modelId="{A937FB13-364A-4C4D-B4C5-8879F7E89F82}">
      <dsp:nvSpPr>
        <dsp:cNvPr id="0" name=""/>
        <dsp:cNvSpPr/>
      </dsp:nvSpPr>
      <dsp:spPr>
        <a:xfrm rot="16200000">
          <a:off x="2830724" y="1499567"/>
          <a:ext cx="5031014" cy="2031878"/>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fr-FR" sz="1800" kern="1200" dirty="0">
              <a:solidFill>
                <a:schemeClr val="tx1"/>
              </a:solidFill>
            </a:rPr>
            <a:t>25 personnes maximum pour chaque pôle</a:t>
          </a:r>
        </a:p>
      </dsp:txBody>
      <dsp:txXfrm rot="5400000">
        <a:off x="4330292" y="1006202"/>
        <a:ext cx="2031878" cy="3018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D619-2F28-B142-BA24-59F5DB605CAA}">
      <dsp:nvSpPr>
        <dsp:cNvPr id="0" name=""/>
        <dsp:cNvSpPr/>
      </dsp:nvSpPr>
      <dsp:spPr>
        <a:xfrm>
          <a:off x="-6079502" y="-930192"/>
          <a:ext cx="7237087" cy="7237087"/>
        </a:xfrm>
        <a:prstGeom prst="blockArc">
          <a:avLst>
            <a:gd name="adj1" fmla="val 18900000"/>
            <a:gd name="adj2" fmla="val 2700000"/>
            <a:gd name="adj3" fmla="val 298"/>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77DF96D-3C47-EC48-9D1A-0C449733F63D}">
      <dsp:nvSpPr>
        <dsp:cNvPr id="0" name=""/>
        <dsp:cNvSpPr/>
      </dsp:nvSpPr>
      <dsp:spPr>
        <a:xfrm>
          <a:off x="605846" y="413360"/>
          <a:ext cx="8056085" cy="82715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6552" tIns="45720" rIns="45720" bIns="45720" numCol="1" spcCol="1270" anchor="ctr" anchorCtr="0">
          <a:noAutofit/>
        </a:bodyPr>
        <a:lstStyle/>
        <a:p>
          <a:pPr lvl="0" algn="l" defTabSz="800100">
            <a:lnSpc>
              <a:spcPct val="90000"/>
            </a:lnSpc>
            <a:spcBef>
              <a:spcPct val="0"/>
            </a:spcBef>
            <a:spcAft>
              <a:spcPct val="35000"/>
            </a:spcAft>
          </a:pPr>
          <a:r>
            <a:rPr lang="fr-FR" sz="1800" kern="1200" dirty="0"/>
            <a:t>Débattre, échanger entre personnels de statuts différents pour créer une culture commune . Se former et construire des compétences professionnelles</a:t>
          </a:r>
          <a:endParaRPr lang="fr-FR" sz="1800" kern="1200" dirty="0">
            <a:solidFill>
              <a:schemeClr val="tx1"/>
            </a:solidFill>
          </a:endParaRPr>
        </a:p>
      </dsp:txBody>
      <dsp:txXfrm>
        <a:off x="605846" y="413360"/>
        <a:ext cx="8056085" cy="827151"/>
      </dsp:txXfrm>
    </dsp:sp>
    <dsp:sp modelId="{16F18F49-6EFD-4E4E-B6CE-DA993E51F171}">
      <dsp:nvSpPr>
        <dsp:cNvPr id="0" name=""/>
        <dsp:cNvSpPr/>
      </dsp:nvSpPr>
      <dsp:spPr>
        <a:xfrm>
          <a:off x="88876" y="309966"/>
          <a:ext cx="1033939" cy="1033939"/>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38FC83-D41C-6349-9966-2A4BA046EEB5}">
      <dsp:nvSpPr>
        <dsp:cNvPr id="0" name=""/>
        <dsp:cNvSpPr/>
      </dsp:nvSpPr>
      <dsp:spPr>
        <a:xfrm>
          <a:off x="1080071" y="1565595"/>
          <a:ext cx="7581860" cy="100456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6552" tIns="45720" rIns="45720" bIns="45720" numCol="1" spcCol="1270" anchor="ctr" anchorCtr="0">
          <a:noAutofit/>
        </a:bodyPr>
        <a:lstStyle/>
        <a:p>
          <a:pPr lvl="0" algn="l" defTabSz="800100" rtl="0">
            <a:lnSpc>
              <a:spcPct val="90000"/>
            </a:lnSpc>
            <a:spcBef>
              <a:spcPct val="0"/>
            </a:spcBef>
            <a:spcAft>
              <a:spcPct val="35000"/>
            </a:spcAft>
          </a:pPr>
          <a:r>
            <a:rPr lang="fr-FR" sz="1800" kern="1200" dirty="0">
              <a:solidFill>
                <a:schemeClr val="tx1"/>
              </a:solidFill>
            </a:rPr>
            <a:t>Proposer de nouvelles modalités et de nouveaux contenus de formation pour la FI et la FC</a:t>
          </a:r>
        </a:p>
      </dsp:txBody>
      <dsp:txXfrm>
        <a:off x="1080071" y="1565595"/>
        <a:ext cx="7581860" cy="1004567"/>
      </dsp:txXfrm>
    </dsp:sp>
    <dsp:sp modelId="{DA2C93DA-B627-C546-933D-0BB030B78A49}">
      <dsp:nvSpPr>
        <dsp:cNvPr id="0" name=""/>
        <dsp:cNvSpPr/>
      </dsp:nvSpPr>
      <dsp:spPr>
        <a:xfrm>
          <a:off x="563101" y="1550909"/>
          <a:ext cx="1033939" cy="1033939"/>
        </a:xfrm>
        <a:prstGeom prst="ellipse">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76180B58-FAD6-B54C-B910-148808DC5341}">
      <dsp:nvSpPr>
        <dsp:cNvPr id="0" name=""/>
        <dsp:cNvSpPr/>
      </dsp:nvSpPr>
      <dsp:spPr>
        <a:xfrm>
          <a:off x="1080071" y="2610784"/>
          <a:ext cx="7581860" cy="139607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6552" tIns="45720" rIns="45720" bIns="45720" numCol="1" spcCol="1270" anchor="ctr" anchorCtr="0">
          <a:noAutofit/>
        </a:bodyPr>
        <a:lstStyle/>
        <a:p>
          <a:pPr lvl="0" algn="l" defTabSz="800100">
            <a:lnSpc>
              <a:spcPct val="90000"/>
            </a:lnSpc>
            <a:spcBef>
              <a:spcPct val="0"/>
            </a:spcBef>
            <a:spcAft>
              <a:spcPct val="35000"/>
            </a:spcAft>
          </a:pPr>
          <a:r>
            <a:rPr lang="fr-FR" sz="1800" kern="1200" dirty="0">
              <a:solidFill>
                <a:schemeClr val="tx1"/>
              </a:solidFill>
            </a:rPr>
            <a:t>Assurer un équilibre entre les heures de formation assurées par les équipes « plurielles » représentant le monde professionnel (« l’employeur ») qui doivent intervenir dans les maquettes de Master MEEF et les formateurs des universités et de l’ESPE qui ont aussi vocation à intervenir dans la formation continue des enseignants</a:t>
          </a:r>
        </a:p>
      </dsp:txBody>
      <dsp:txXfrm>
        <a:off x="1080071" y="2610784"/>
        <a:ext cx="7581860" cy="1396075"/>
      </dsp:txXfrm>
    </dsp:sp>
    <dsp:sp modelId="{82252CDA-5F47-CE48-A32D-94357A8765DC}">
      <dsp:nvSpPr>
        <dsp:cNvPr id="0" name=""/>
        <dsp:cNvSpPr/>
      </dsp:nvSpPr>
      <dsp:spPr>
        <a:xfrm>
          <a:off x="563101" y="2791852"/>
          <a:ext cx="1033939" cy="1033939"/>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859F8FF-8BE5-8E4B-B3DE-BA27BBE0635F}">
      <dsp:nvSpPr>
        <dsp:cNvPr id="0" name=""/>
        <dsp:cNvSpPr/>
      </dsp:nvSpPr>
      <dsp:spPr>
        <a:xfrm>
          <a:off x="605846" y="4136189"/>
          <a:ext cx="8056085" cy="82715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56552" tIns="45720" rIns="45720" bIns="45720" numCol="1" spcCol="1270" anchor="ctr" anchorCtr="0">
          <a:noAutofit/>
        </a:bodyPr>
        <a:lstStyle/>
        <a:p>
          <a:pPr lvl="0" algn="l" defTabSz="800100">
            <a:lnSpc>
              <a:spcPct val="90000"/>
            </a:lnSpc>
            <a:spcBef>
              <a:spcPct val="0"/>
            </a:spcBef>
            <a:spcAft>
              <a:spcPct val="35000"/>
            </a:spcAft>
          </a:pPr>
          <a:r>
            <a:rPr lang="fr-FR" sz="1800" kern="1200" dirty="0">
              <a:solidFill>
                <a:schemeClr val="tx1"/>
              </a:solidFill>
            </a:rPr>
            <a:t>Proposer des outils, construire de l'ingénierie de formation, des ressources pour la formation de formateurs de l'académie </a:t>
          </a:r>
        </a:p>
      </dsp:txBody>
      <dsp:txXfrm>
        <a:off x="605846" y="4136189"/>
        <a:ext cx="8056085" cy="827151"/>
      </dsp:txXfrm>
    </dsp:sp>
    <dsp:sp modelId="{4C14E59E-ECF0-0640-8961-CA6F69F8E151}">
      <dsp:nvSpPr>
        <dsp:cNvPr id="0" name=""/>
        <dsp:cNvSpPr/>
      </dsp:nvSpPr>
      <dsp:spPr>
        <a:xfrm>
          <a:off x="88876" y="4032795"/>
          <a:ext cx="1033939" cy="1033939"/>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1"/>
            <a:ext cx="2876868" cy="493197"/>
          </a:xfrm>
          <a:prstGeom prst="rect">
            <a:avLst/>
          </a:prstGeom>
        </p:spPr>
        <p:txBody>
          <a:bodyPr vert="horz" lIns="90010" tIns="45004" rIns="90010" bIns="45004" rtlCol="0"/>
          <a:lstStyle>
            <a:lvl1pPr algn="l">
              <a:defRPr sz="1200"/>
            </a:lvl1pPr>
          </a:lstStyle>
          <a:p>
            <a:endParaRPr lang="fr-FR"/>
          </a:p>
        </p:txBody>
      </p:sp>
      <p:sp>
        <p:nvSpPr>
          <p:cNvPr id="3" name="Espace réservé de la date 2"/>
          <p:cNvSpPr>
            <a:spLocks noGrp="1"/>
          </p:cNvSpPr>
          <p:nvPr>
            <p:ph type="dt" sz="quarter" idx="1"/>
          </p:nvPr>
        </p:nvSpPr>
        <p:spPr>
          <a:xfrm>
            <a:off x="3760526" y="1"/>
            <a:ext cx="2876868" cy="493197"/>
          </a:xfrm>
          <a:prstGeom prst="rect">
            <a:avLst/>
          </a:prstGeom>
        </p:spPr>
        <p:txBody>
          <a:bodyPr vert="horz" lIns="90010" tIns="45004" rIns="90010" bIns="45004" rtlCol="0"/>
          <a:lstStyle>
            <a:lvl1pPr algn="r">
              <a:defRPr sz="1200"/>
            </a:lvl1pPr>
          </a:lstStyle>
          <a:p>
            <a:fld id="{3C05DE3A-5DE9-4F07-B38E-BA5230FF1CF0}" type="datetimeFigureOut">
              <a:rPr lang="fr-FR" smtClean="0"/>
              <a:t>19/01/2018</a:t>
            </a:fld>
            <a:endParaRPr lang="fr-FR"/>
          </a:p>
        </p:txBody>
      </p:sp>
      <p:sp>
        <p:nvSpPr>
          <p:cNvPr id="4" name="Espace réservé du pied de page 3"/>
          <p:cNvSpPr>
            <a:spLocks noGrp="1"/>
          </p:cNvSpPr>
          <p:nvPr>
            <p:ph type="ftr" sz="quarter" idx="2"/>
          </p:nvPr>
        </p:nvSpPr>
        <p:spPr>
          <a:xfrm>
            <a:off x="4" y="9336608"/>
            <a:ext cx="2876868" cy="493196"/>
          </a:xfrm>
          <a:prstGeom prst="rect">
            <a:avLst/>
          </a:prstGeom>
        </p:spPr>
        <p:txBody>
          <a:bodyPr vert="horz" lIns="90010" tIns="45004" rIns="90010" bIns="45004"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60526" y="9336608"/>
            <a:ext cx="2876868" cy="493196"/>
          </a:xfrm>
          <a:prstGeom prst="rect">
            <a:avLst/>
          </a:prstGeom>
        </p:spPr>
        <p:txBody>
          <a:bodyPr vert="horz" lIns="90010" tIns="45004" rIns="90010" bIns="45004" rtlCol="0" anchor="b"/>
          <a:lstStyle>
            <a:lvl1pPr algn="r">
              <a:defRPr sz="1200"/>
            </a:lvl1pPr>
          </a:lstStyle>
          <a:p>
            <a:fld id="{81E60BD3-DEA2-4036-AC21-3404F2858D62}" type="slidenum">
              <a:rPr lang="fr-FR" smtClean="0"/>
              <a:t>‹#›</a:t>
            </a:fld>
            <a:endParaRPr lang="fr-FR"/>
          </a:p>
        </p:txBody>
      </p:sp>
    </p:spTree>
    <p:extLst>
      <p:ext uri="{BB962C8B-B14F-4D97-AF65-F5344CB8AC3E}">
        <p14:creationId xmlns:p14="http://schemas.microsoft.com/office/powerpoint/2010/main" val="1597580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877494" cy="493326"/>
          </a:xfrm>
          <a:prstGeom prst="rect">
            <a:avLst/>
          </a:prstGeom>
        </p:spPr>
        <p:txBody>
          <a:bodyPr vert="horz" lIns="91239" tIns="45622" rIns="91239" bIns="45622" rtlCol="0"/>
          <a:lstStyle>
            <a:lvl1pPr algn="l">
              <a:defRPr sz="1200"/>
            </a:lvl1pPr>
          </a:lstStyle>
          <a:p>
            <a:endParaRPr lang="fr-FR"/>
          </a:p>
        </p:txBody>
      </p:sp>
      <p:sp>
        <p:nvSpPr>
          <p:cNvPr id="3" name="Espace réservé de la date 2"/>
          <p:cNvSpPr>
            <a:spLocks noGrp="1"/>
          </p:cNvSpPr>
          <p:nvPr>
            <p:ph type="dt" idx="1"/>
          </p:nvPr>
        </p:nvSpPr>
        <p:spPr>
          <a:xfrm>
            <a:off x="3759868" y="0"/>
            <a:ext cx="2877494" cy="493326"/>
          </a:xfrm>
          <a:prstGeom prst="rect">
            <a:avLst/>
          </a:prstGeom>
        </p:spPr>
        <p:txBody>
          <a:bodyPr vert="horz" lIns="91239" tIns="45622" rIns="91239" bIns="45622" rtlCol="0"/>
          <a:lstStyle>
            <a:lvl1pPr algn="r">
              <a:defRPr sz="1200"/>
            </a:lvl1pPr>
          </a:lstStyle>
          <a:p>
            <a:fld id="{656ED27A-F0A4-4B30-8A61-8AC2AAA385B7}" type="datetimeFigureOut">
              <a:rPr lang="fr-FR" smtClean="0"/>
              <a:t>19/01/2018</a:t>
            </a:fld>
            <a:endParaRPr lang="fr-FR"/>
          </a:p>
        </p:txBody>
      </p:sp>
      <p:sp>
        <p:nvSpPr>
          <p:cNvPr id="4" name="Espace réservé de l'image des diapositives 3"/>
          <p:cNvSpPr>
            <a:spLocks noGrp="1" noRot="1" noChangeAspect="1"/>
          </p:cNvSpPr>
          <p:nvPr>
            <p:ph type="sldImg" idx="2"/>
          </p:nvPr>
        </p:nvSpPr>
        <p:spPr>
          <a:xfrm>
            <a:off x="1109663" y="1228725"/>
            <a:ext cx="4419600" cy="3316288"/>
          </a:xfrm>
          <a:prstGeom prst="rect">
            <a:avLst/>
          </a:prstGeom>
          <a:noFill/>
          <a:ln w="12700">
            <a:solidFill>
              <a:prstClr val="black"/>
            </a:solidFill>
          </a:ln>
        </p:spPr>
        <p:txBody>
          <a:bodyPr vert="horz" lIns="91239" tIns="45622" rIns="91239" bIns="45622" rtlCol="0" anchor="ctr"/>
          <a:lstStyle/>
          <a:p>
            <a:endParaRPr lang="fr-FR"/>
          </a:p>
        </p:txBody>
      </p:sp>
      <p:sp>
        <p:nvSpPr>
          <p:cNvPr id="5" name="Espace réservé des commentaires 4"/>
          <p:cNvSpPr>
            <a:spLocks noGrp="1"/>
          </p:cNvSpPr>
          <p:nvPr>
            <p:ph type="body" sz="quarter" idx="3"/>
          </p:nvPr>
        </p:nvSpPr>
        <p:spPr>
          <a:xfrm>
            <a:off x="664521" y="4730502"/>
            <a:ext cx="5309886" cy="3869975"/>
          </a:xfrm>
          <a:prstGeom prst="rect">
            <a:avLst/>
          </a:prstGeom>
        </p:spPr>
        <p:txBody>
          <a:bodyPr vert="horz" lIns="91239" tIns="45622" rIns="91239" bIns="4562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9336474"/>
            <a:ext cx="2877494" cy="493326"/>
          </a:xfrm>
          <a:prstGeom prst="rect">
            <a:avLst/>
          </a:prstGeom>
        </p:spPr>
        <p:txBody>
          <a:bodyPr vert="horz" lIns="91239" tIns="45622" rIns="91239" bIns="4562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59868" y="9336474"/>
            <a:ext cx="2877494" cy="493326"/>
          </a:xfrm>
          <a:prstGeom prst="rect">
            <a:avLst/>
          </a:prstGeom>
        </p:spPr>
        <p:txBody>
          <a:bodyPr vert="horz" lIns="91239" tIns="45622" rIns="91239" bIns="45622" rtlCol="0" anchor="b"/>
          <a:lstStyle>
            <a:lvl1pPr algn="r">
              <a:defRPr sz="1200"/>
            </a:lvl1pPr>
          </a:lstStyle>
          <a:p>
            <a:fld id="{F3A36100-7D36-4C2A-BA97-B3B4C227B119}" type="slidenum">
              <a:rPr lang="fr-FR" smtClean="0"/>
              <a:t>‹#›</a:t>
            </a:fld>
            <a:endParaRPr lang="fr-FR"/>
          </a:p>
        </p:txBody>
      </p:sp>
    </p:spTree>
    <p:extLst>
      <p:ext uri="{BB962C8B-B14F-4D97-AF65-F5344CB8AC3E}">
        <p14:creationId xmlns:p14="http://schemas.microsoft.com/office/powerpoint/2010/main" val="281206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9663" y="1241425"/>
            <a:ext cx="4419600" cy="331628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a:t>
            </a:fld>
            <a:endParaRPr lang="fr-FR"/>
          </a:p>
        </p:txBody>
      </p:sp>
    </p:spTree>
    <p:extLst>
      <p:ext uri="{BB962C8B-B14F-4D97-AF65-F5344CB8AC3E}">
        <p14:creationId xmlns:p14="http://schemas.microsoft.com/office/powerpoint/2010/main" val="301532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18</a:t>
            </a:fld>
            <a:endParaRPr lang="fr-FR"/>
          </a:p>
        </p:txBody>
      </p:sp>
    </p:spTree>
    <p:extLst>
      <p:ext uri="{BB962C8B-B14F-4D97-AF65-F5344CB8AC3E}">
        <p14:creationId xmlns:p14="http://schemas.microsoft.com/office/powerpoint/2010/main" val="50783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Réduction  à 25, invitations nous permettent une certaine latitude, l'idée est de rassembler toutes les bonnes volontés mais avec</a:t>
            </a:r>
            <a:r>
              <a:rPr lang="fr-FR" baseline="0" dirty="0" smtClean="0"/>
              <a:t> </a:t>
            </a:r>
            <a:r>
              <a:rPr lang="fr-FR" dirty="0" smtClean="0"/>
              <a:t>un engagement fort sur ce projet </a:t>
            </a:r>
            <a:r>
              <a:rPr lang="fr-FR" dirty="0" err="1" smtClean="0"/>
              <a:t>pluri-annuel</a:t>
            </a:r>
            <a:r>
              <a:rPr lang="fr-FR" dirty="0" smtClean="0"/>
              <a:t>...</a:t>
            </a:r>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3</a:t>
            </a:fld>
            <a:endParaRPr lang="fr-FR"/>
          </a:p>
        </p:txBody>
      </p:sp>
    </p:spTree>
    <p:extLst>
      <p:ext uri="{BB962C8B-B14F-4D97-AF65-F5344CB8AC3E}">
        <p14:creationId xmlns:p14="http://schemas.microsoft.com/office/powerpoint/2010/main" val="36641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rPr>
              <a:t>1800 h vont du rectorat vers l’ESPE, et 1000 h de l’ESPE vers l’académie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7</a:t>
            </a:fld>
            <a:endParaRPr lang="fr-FR"/>
          </a:p>
        </p:txBody>
      </p:sp>
    </p:spTree>
    <p:extLst>
      <p:ext uri="{BB962C8B-B14F-4D97-AF65-F5344CB8AC3E}">
        <p14:creationId xmlns:p14="http://schemas.microsoft.com/office/powerpoint/2010/main" val="32826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smtClean="0">
                <a:solidFill>
                  <a:schemeClr val="tx1"/>
                </a:solidFill>
                <a:effectLst/>
                <a:latin typeface="+mn-lt"/>
                <a:ea typeface="+mn-ea"/>
                <a:cs typeface="+mn-cs"/>
              </a:rPr>
              <a:t>a question de l'ingénierie de formation et par conséquent de la formation de formateurs ne </a:t>
            </a:r>
            <a:r>
              <a:rPr lang="fr-FR" sz="1200" b="1" i="0" kern="1200" dirty="0" err="1" smtClean="0">
                <a:solidFill>
                  <a:schemeClr val="tx1"/>
                </a:solidFill>
                <a:effectLst/>
                <a:latin typeface="+mn-lt"/>
                <a:ea typeface="+mn-ea"/>
                <a:cs typeface="+mn-cs"/>
              </a:rPr>
              <a:t>serai-ce</a:t>
            </a:r>
            <a:r>
              <a:rPr lang="fr-FR" sz="1200" b="1" i="0" kern="1200" dirty="0" smtClean="0">
                <a:solidFill>
                  <a:schemeClr val="tx1"/>
                </a:solidFill>
                <a:effectLst/>
                <a:latin typeface="+mn-lt"/>
                <a:ea typeface="+mn-ea"/>
                <a:cs typeface="+mn-cs"/>
              </a:rPr>
              <a:t> pas le point nodal du pôle de professionnalisation dont l'ambition est bien de se projeter à dix ans sur les compétences que devront savoir et pouvoir mobiliser les enseignants pour répondre aux priorités qui s'imposeront à eux et que nous voyons poindre en EPS </a:t>
            </a:r>
            <a:r>
              <a:rPr lang="fr-FR" sz="1200" b="0" i="0" kern="1200" dirty="0" smtClean="0">
                <a:solidFill>
                  <a:schemeClr val="tx1"/>
                </a:solidFill>
                <a:effectLst/>
                <a:latin typeface="+mn-lt"/>
                <a:ea typeface="+mn-ea"/>
                <a:cs typeface="+mn-cs"/>
              </a:rPr>
              <a:t>: évaluer par et pour les compétences</a:t>
            </a:r>
            <a:r>
              <a:rPr lang="fr-FR" sz="1200" b="1" i="0" kern="1200" dirty="0" smtClean="0">
                <a:solidFill>
                  <a:schemeClr val="tx1"/>
                </a:solidFill>
                <a:effectLst/>
                <a:latin typeface="+mn-lt"/>
                <a:ea typeface="+mn-ea"/>
                <a:cs typeface="+mn-cs"/>
              </a:rPr>
              <a:t>, quels contenus pour quelle EPS au collège et au lycée</a:t>
            </a:r>
            <a:r>
              <a:rPr lang="fr-FR" sz="1200" b="0" i="0" kern="1200" dirty="0" smtClean="0">
                <a:solidFill>
                  <a:schemeClr val="tx1"/>
                </a:solidFill>
                <a:effectLst/>
                <a:latin typeface="+mn-lt"/>
                <a:ea typeface="+mn-ea"/>
                <a:cs typeface="+mn-cs"/>
              </a:rPr>
              <a:t>, quelle EPS pour répondre aux besoins d'une société juvénile qui se sédentarise et s'éloigne de l'activité physique, quels liens à l'école entre la pratique physique régulière et les autres apprentissages, notre EPS est-elle inclusive et équitable, la place du bien-être des élèves en EPS, </a:t>
            </a:r>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10</a:t>
            </a:fld>
            <a:endParaRPr lang="fr-FR"/>
          </a:p>
        </p:txBody>
      </p:sp>
    </p:spTree>
    <p:extLst>
      <p:ext uri="{BB962C8B-B14F-4D97-AF65-F5344CB8AC3E}">
        <p14:creationId xmlns:p14="http://schemas.microsoft.com/office/powerpoint/2010/main" val="97108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11</a:t>
            </a:fld>
            <a:endParaRPr lang="fr-FR"/>
          </a:p>
        </p:txBody>
      </p:sp>
    </p:spTree>
    <p:extLst>
      <p:ext uri="{BB962C8B-B14F-4D97-AF65-F5344CB8AC3E}">
        <p14:creationId xmlns:p14="http://schemas.microsoft.com/office/powerpoint/2010/main" val="161707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sans-serif" charset="0"/>
              </a:rPr>
              <a:t>évaluer par et pour les compétences,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sans-serif" charset="0"/>
              </a:rPr>
              <a:t>quels contenus pour quelle EPS au collège et au lycée, quelle EPS pour répondre aux besoins d'une société juvénile qui se sédentarise et s'éloigne de l'activité physique, quels liens à l'école entre la pratique physique régulière et les autres apprentissages, notre EPS est-elle inclusive et équitable, la place du bien-être des élèves en </a:t>
            </a:r>
            <a:r>
              <a:rPr lang="fr-FR" dirty="0" smtClean="0">
                <a:solidFill>
                  <a:srgbClr val="000000"/>
                </a:solidFill>
                <a:latin typeface="sans-serif" charset="0"/>
              </a:rPr>
              <a:t>EPS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rgbClr val="000000"/>
              </a:solidFill>
              <a:latin typeface="sans-serif" charset="0"/>
            </a:endParaRPr>
          </a:p>
          <a:p>
            <a:r>
              <a:rPr lang="fr-FR" sz="1200" kern="1200" dirty="0" smtClean="0">
                <a:solidFill>
                  <a:schemeClr val="tx1"/>
                </a:solidFill>
                <a:effectLst/>
                <a:latin typeface="+mn-lt"/>
                <a:ea typeface="+mn-ea"/>
                <a:cs typeface="+mn-cs"/>
              </a:rPr>
              <a:t>Cette problématique se </a:t>
            </a:r>
            <a:r>
              <a:rPr lang="fr-FR" sz="1200" b="1" kern="1200" dirty="0" smtClean="0">
                <a:solidFill>
                  <a:schemeClr val="tx1"/>
                </a:solidFill>
                <a:effectLst/>
                <a:latin typeface="+mn-lt"/>
                <a:ea typeface="+mn-ea"/>
                <a:cs typeface="+mn-cs"/>
              </a:rPr>
              <a:t>mettant en œuvre autour de 2 axes</a:t>
            </a:r>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Celle </a:t>
            </a:r>
            <a:r>
              <a:rPr lang="fr-FR" sz="1200" b="1" kern="1200" dirty="0" smtClean="0">
                <a:solidFill>
                  <a:schemeClr val="tx1"/>
                </a:solidFill>
                <a:effectLst/>
                <a:latin typeface="+mn-lt"/>
                <a:ea typeface="+mn-ea"/>
                <a:cs typeface="+mn-cs"/>
              </a:rPr>
              <a:t>des futurs enseignants en formation dans les parcours offerts par l’ESPE et l’académie, notamment dans le volet d’accompagnement individuel et collectif proposé aux enseignants par le PPCR durant les 6 ou 7 premières années d’exercice du métier</a:t>
            </a:r>
            <a:r>
              <a:rPr lang="fr-FR" sz="1200" kern="1200" dirty="0" smtClean="0">
                <a:solidFill>
                  <a:schemeClr val="tx1"/>
                </a:solidFill>
                <a:effectLst/>
                <a:latin typeface="+mn-lt"/>
                <a:ea typeface="+mn-ea"/>
                <a:cs typeface="+mn-cs"/>
              </a:rPr>
              <a:t>. Cette réflexion pourrait aboutir sur une planification de la formation professionnelle dans un continuum qui prendrait en charge une question essentielle : « </a:t>
            </a:r>
            <a:r>
              <a:rPr lang="fr-FR" sz="1200" b="1" kern="1200" dirty="0" smtClean="0">
                <a:solidFill>
                  <a:schemeClr val="tx1"/>
                </a:solidFill>
                <a:effectLst/>
                <a:latin typeface="+mn-lt"/>
                <a:ea typeface="+mn-ea"/>
                <a:cs typeface="+mn-cs"/>
              </a:rPr>
              <a:t>comment se construit la professionnalité d’un enseignant dans le temps </a:t>
            </a:r>
            <a:r>
              <a:rPr lang="fr-FR" sz="1200" kern="1200" dirty="0" smtClean="0">
                <a:solidFill>
                  <a:schemeClr val="tx1"/>
                </a:solidFill>
                <a:effectLst/>
                <a:latin typeface="+mn-lt"/>
                <a:ea typeface="+mn-ea"/>
                <a:cs typeface="+mn-cs"/>
              </a:rPr>
              <a:t>? ». Ce continuum devrait se déployer de la licence aux six ou sept premières années d’exercice du métier. Cette réflexion doit se prolonger tout au long d’une carrière qui se développe sur un temps long désormais (45 ans environ) et impliquer les responsables de la FC.</a:t>
            </a:r>
          </a:p>
          <a:p>
            <a:pPr lvl="0"/>
            <a:r>
              <a:rPr lang="fr-FR" sz="1200" b="1" kern="1200" dirty="0" smtClean="0">
                <a:solidFill>
                  <a:schemeClr val="tx1"/>
                </a:solidFill>
                <a:effectLst/>
                <a:latin typeface="+mn-lt"/>
                <a:ea typeface="+mn-ea"/>
                <a:cs typeface="+mn-cs"/>
              </a:rPr>
              <a:t>Celle des élèves qui dans un parcours de formation </a:t>
            </a:r>
            <a:r>
              <a:rPr lang="fr-FR" sz="1200" kern="1200" dirty="0" smtClean="0">
                <a:solidFill>
                  <a:schemeClr val="tx1"/>
                </a:solidFill>
                <a:effectLst/>
                <a:latin typeface="+mn-lt"/>
                <a:ea typeface="+mn-ea"/>
                <a:cs typeface="+mn-cs"/>
              </a:rPr>
              <a:t>doivent être confrontés aux </a:t>
            </a:r>
            <a:r>
              <a:rPr lang="fr-FR" sz="1200" b="1" kern="1200" dirty="0" smtClean="0">
                <a:solidFill>
                  <a:schemeClr val="tx1"/>
                </a:solidFill>
                <a:effectLst/>
                <a:latin typeface="+mn-lt"/>
                <a:ea typeface="+mn-ea"/>
                <a:cs typeface="+mn-cs"/>
              </a:rPr>
              <a:t>objets d’enseignement les plus significatifs pour permettre leur développement personnel et les faire accéder aux éléments les plus essentiels d’une éducation et d’une culture</a:t>
            </a:r>
            <a:r>
              <a:rPr lang="fr-FR" sz="1200" kern="1200" dirty="0" smtClean="0">
                <a:solidFill>
                  <a:schemeClr val="tx1"/>
                </a:solidFill>
                <a:effectLst/>
                <a:latin typeface="+mn-lt"/>
                <a:ea typeface="+mn-ea"/>
                <a:cs typeface="+mn-cs"/>
              </a:rPr>
              <a:t>. La réflexion sur les éléments (connaissances et compétences en particulier mais aussi les valeurs) apportés par l’EPS, aux côtés des autres disciplines, doit être développée tout au long du parcours de formation des enseignants.</a:t>
            </a:r>
          </a:p>
          <a:p>
            <a:r>
              <a:rPr lang="fr-FR" sz="1200" kern="1200" dirty="0" smtClean="0">
                <a:solidFill>
                  <a:schemeClr val="tx1"/>
                </a:solidFill>
                <a:effectLst/>
                <a:latin typeface="+mn-lt"/>
                <a:ea typeface="+mn-ea"/>
                <a:cs typeface="+mn-cs"/>
              </a:rPr>
              <a:t>La création du collectif EPS au sein du pôle de professionnalisation est un beau projet que ce séminaire de travail a permis de faire progresser. Merci à tous.</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13</a:t>
            </a:fld>
            <a:endParaRPr lang="fr-FR"/>
          </a:p>
        </p:txBody>
      </p:sp>
    </p:spTree>
    <p:extLst>
      <p:ext uri="{BB962C8B-B14F-4D97-AF65-F5344CB8AC3E}">
        <p14:creationId xmlns:p14="http://schemas.microsoft.com/office/powerpoint/2010/main" val="987609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sans-serif" charset="0"/>
              </a:rPr>
              <a:t>évaluer par et pour les compétences,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solidFill>
                  <a:srgbClr val="000000"/>
                </a:solidFill>
                <a:latin typeface="sans-serif" charset="0"/>
              </a:rPr>
              <a:t>quels contenus pour quelle EPS au collège et au lycée, quelle EPS pour répondre aux besoins d'une société juvénile qui se sédentarise et s'éloigne de l'activité physique, quels liens à l'école entre la pratique physique régulière et les autres apprentissages, notre EPS est-elle inclusive et équitable, la place du bien-être des élèves en EPS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14</a:t>
            </a:fld>
            <a:endParaRPr lang="fr-FR"/>
          </a:p>
        </p:txBody>
      </p:sp>
    </p:spTree>
    <p:extLst>
      <p:ext uri="{BB962C8B-B14F-4D97-AF65-F5344CB8AC3E}">
        <p14:creationId xmlns:p14="http://schemas.microsoft.com/office/powerpoint/2010/main" val="105179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15</a:t>
            </a:fld>
            <a:endParaRPr lang="fr-FR"/>
          </a:p>
        </p:txBody>
      </p:sp>
    </p:spTree>
    <p:extLst>
      <p:ext uri="{BB962C8B-B14F-4D97-AF65-F5344CB8AC3E}">
        <p14:creationId xmlns:p14="http://schemas.microsoft.com/office/powerpoint/2010/main" val="687408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commenterai</a:t>
            </a:r>
            <a:endParaRPr lang="fr-FR" dirty="0"/>
          </a:p>
        </p:txBody>
      </p:sp>
      <p:sp>
        <p:nvSpPr>
          <p:cNvPr id="4" name="Espace réservé du numéro de diapositive 3"/>
          <p:cNvSpPr>
            <a:spLocks noGrp="1"/>
          </p:cNvSpPr>
          <p:nvPr>
            <p:ph type="sldNum" sz="quarter" idx="10"/>
          </p:nvPr>
        </p:nvSpPr>
        <p:spPr/>
        <p:txBody>
          <a:bodyPr/>
          <a:lstStyle/>
          <a:p>
            <a:fld id="{F3A36100-7D36-4C2A-BA97-B3B4C227B119}" type="slidenum">
              <a:rPr lang="fr-FR" smtClean="0"/>
              <a:t>17</a:t>
            </a:fld>
            <a:endParaRPr lang="fr-FR"/>
          </a:p>
        </p:txBody>
      </p:sp>
    </p:spTree>
    <p:extLst>
      <p:ext uri="{BB962C8B-B14F-4D97-AF65-F5344CB8AC3E}">
        <p14:creationId xmlns:p14="http://schemas.microsoft.com/office/powerpoint/2010/main" val="288042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70C8397-EF6B-410D-8540-D72282E06044}" type="datetime1">
              <a:rPr lang="fr-FR" smtClean="0"/>
              <a:t>19/01/2018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342998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C02CCA4-E34D-4B85-8152-FE6FE4B4BB63}" type="datetime1">
              <a:rPr lang="fr-FR" smtClean="0"/>
              <a:t>19/01/2018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405556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5DAE27-6F35-4A3F-9961-8C62B6798E64}" type="datetime1">
              <a:rPr lang="fr-FR" smtClean="0"/>
              <a:t>19/01/2018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169884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D04D387-0424-4CBD-839E-A3BE98DFC19B}" type="datetime1">
              <a:rPr lang="fr-FR" smtClean="0"/>
              <a:t>19/01/2018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129228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3A6D2C1-AAA2-4C78-B9E6-5D23E4358D62}" type="datetime1">
              <a:rPr lang="fr-FR" smtClean="0"/>
              <a:t>19/01/2018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238267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A4F88F0-420B-43D8-B844-C1B72615C5D3}" type="datetime1">
              <a:rPr lang="fr-FR" smtClean="0"/>
              <a:t>19/01/2018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105093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20E5D5D-4500-4EAB-B6BD-EF8B2A90F59F}" type="datetime1">
              <a:rPr lang="fr-FR" smtClean="0"/>
              <a:t>19/01/2018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256265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06E2F13-0061-4C39-9277-856BACF310BA}" type="datetime1">
              <a:rPr lang="fr-FR" smtClean="0"/>
              <a:t>19/01/2018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313095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24759-4424-4959-B679-FF8B496ABB4B}" type="datetime1">
              <a:rPr lang="fr-FR" smtClean="0"/>
              <a:t>19/01/2018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223773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A1A96F8-7C82-4C65-B916-AD58C1ECFDDF}" type="datetime1">
              <a:rPr lang="fr-FR" smtClean="0"/>
              <a:t>19/01/2018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267930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0716BB7-D0B7-4C18-B325-C68456BC3DF7}" type="datetime1">
              <a:rPr lang="fr-FR" smtClean="0"/>
              <a:t>19/01/2018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A5A1A8-9E8D-4C68-AC2B-D0B00C8F7151}" type="slidenum">
              <a:rPr lang="fr-FR" smtClean="0"/>
              <a:t>‹#›</a:t>
            </a:fld>
            <a:endParaRPr lang="fr-FR"/>
          </a:p>
        </p:txBody>
      </p:sp>
    </p:spTree>
    <p:extLst>
      <p:ext uri="{BB962C8B-B14F-4D97-AF65-F5344CB8AC3E}">
        <p14:creationId xmlns:p14="http://schemas.microsoft.com/office/powerpoint/2010/main" val="13561642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14678-AEDD-4995-8361-995525A9A11A}" type="datetime1">
              <a:rPr lang="fr-FR" smtClean="0"/>
              <a:t>19/01/2018</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5A1A8-9E8D-4C68-AC2B-D0B00C8F7151}" type="slidenum">
              <a:rPr lang="fr-FR" smtClean="0"/>
              <a:t>‹#›</a:t>
            </a:fld>
            <a:endParaRPr lang="fr-FR"/>
          </a:p>
        </p:txBody>
      </p:sp>
    </p:spTree>
    <p:extLst>
      <p:ext uri="{BB962C8B-B14F-4D97-AF65-F5344CB8AC3E}">
        <p14:creationId xmlns:p14="http://schemas.microsoft.com/office/powerpoint/2010/main" val="3968264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2.tiff"/><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diagramData" Target="../diagrams/data4.xml"/><Relationship Id="rId5" Type="http://schemas.openxmlformats.org/officeDocument/2006/relationships/diagramLayout" Target="../diagrams/layout4.xml"/><Relationship Id="rId6" Type="http://schemas.openxmlformats.org/officeDocument/2006/relationships/diagramQuickStyle" Target="../diagrams/quickStyle4.xml"/><Relationship Id="rId7" Type="http://schemas.openxmlformats.org/officeDocument/2006/relationships/diagramColors" Target="../diagrams/colors4.xml"/><Relationship Id="rId8"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package" Target="../embeddings/Feuille_de_calcul_Microsoft_Excel1.xlsx"/><Relationship Id="rId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7" y="-203200"/>
            <a:ext cx="9144000" cy="6858000"/>
          </a:xfrm>
          <a:prstGeom prst="rect">
            <a:avLst/>
          </a:prstGeom>
        </p:spPr>
      </p:pic>
      <p:grpSp>
        <p:nvGrpSpPr>
          <p:cNvPr id="25" name="Groupe 24"/>
          <p:cNvGrpSpPr/>
          <p:nvPr/>
        </p:nvGrpSpPr>
        <p:grpSpPr>
          <a:xfrm>
            <a:off x="0" y="169849"/>
            <a:ext cx="9155217" cy="1612392"/>
            <a:chOff x="0" y="169849"/>
            <a:chExt cx="9155217" cy="1612392"/>
          </a:xfrm>
        </p:grpSpPr>
        <p:sp>
          <p:nvSpPr>
            <p:cNvPr id="8" name="Rectangle 7"/>
            <p:cNvSpPr/>
            <p:nvPr/>
          </p:nvSpPr>
          <p:spPr>
            <a:xfrm>
              <a:off x="0" y="595901"/>
              <a:ext cx="9155217" cy="76028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2715" y="169849"/>
              <a:ext cx="1362456" cy="1612392"/>
            </a:xfrm>
            <a:prstGeom prst="rect">
              <a:avLst/>
            </a:prstGeom>
          </p:spPr>
        </p:pic>
      </p:grpSp>
      <p:sp>
        <p:nvSpPr>
          <p:cNvPr id="12" name="ZoneTexte 11"/>
          <p:cNvSpPr txBox="1"/>
          <p:nvPr/>
        </p:nvSpPr>
        <p:spPr>
          <a:xfrm>
            <a:off x="-11217" y="2147591"/>
            <a:ext cx="9155217" cy="738664"/>
          </a:xfrm>
          <a:prstGeom prst="rect">
            <a:avLst/>
          </a:prstGeom>
          <a:solidFill>
            <a:schemeClr val="bg1"/>
          </a:solidFill>
        </p:spPr>
        <p:txBody>
          <a:bodyPr wrap="square" rtlCol="0">
            <a:spAutoFit/>
          </a:bodyPr>
          <a:lstStyle/>
          <a:p>
            <a:r>
              <a:rPr lang="fr-FR" dirty="0">
                <a:latin typeface="Arial Narrow" panose="020B0606020202030204" pitchFamily="34" charset="0"/>
              </a:rPr>
              <a:t>			</a:t>
            </a:r>
            <a:r>
              <a:rPr lang="fr-FR" dirty="0">
                <a:solidFill>
                  <a:schemeClr val="tx2">
                    <a:lumMod val="60000"/>
                    <a:lumOff val="40000"/>
                  </a:schemeClr>
                </a:solidFill>
                <a:latin typeface="Arial Narrow" panose="020B0606020202030204" pitchFamily="34" charset="0"/>
              </a:rPr>
              <a:t> </a:t>
            </a:r>
            <a:r>
              <a:rPr lang="fr-FR" dirty="0" smtClean="0">
                <a:solidFill>
                  <a:schemeClr val="tx2">
                    <a:lumMod val="60000"/>
                    <a:lumOff val="40000"/>
                  </a:schemeClr>
                </a:solidFill>
                <a:latin typeface="Arial Narrow" panose="020B0606020202030204" pitchFamily="34" charset="0"/>
              </a:rPr>
              <a:t>                      </a:t>
            </a:r>
            <a:r>
              <a:rPr lang="fr-FR" sz="2400" b="1" dirty="0" smtClean="0">
                <a:solidFill>
                  <a:schemeClr val="tx2">
                    <a:lumMod val="60000"/>
                    <a:lumOff val="40000"/>
                  </a:schemeClr>
                </a:solidFill>
                <a:latin typeface="Arial Narrow" panose="020B0606020202030204" pitchFamily="34" charset="0"/>
              </a:rPr>
              <a:t>PÔLE </a:t>
            </a:r>
            <a:r>
              <a:rPr lang="fr-FR" sz="2400" b="1" dirty="0">
                <a:solidFill>
                  <a:schemeClr val="tx2">
                    <a:lumMod val="60000"/>
                    <a:lumOff val="40000"/>
                  </a:schemeClr>
                </a:solidFill>
                <a:latin typeface="Arial Narrow" panose="020B0606020202030204" pitchFamily="34" charset="0"/>
              </a:rPr>
              <a:t>DE PROFESSIONNALISATION EPS</a:t>
            </a:r>
            <a:endParaRPr lang="fr-FR" sz="1400" b="1" dirty="0">
              <a:solidFill>
                <a:schemeClr val="tx2">
                  <a:lumMod val="60000"/>
                  <a:lumOff val="40000"/>
                </a:schemeClr>
              </a:solidFill>
              <a:latin typeface="Arial Narrow" panose="020B0606020202030204" pitchFamily="34" charset="0"/>
            </a:endParaRPr>
          </a:p>
          <a:p>
            <a:pPr algn="just"/>
            <a:r>
              <a:rPr lang="fr-FR" dirty="0">
                <a:latin typeface="Arial Narrow" panose="020B0606020202030204" pitchFamily="34" charset="0"/>
              </a:rPr>
              <a:t>				</a:t>
            </a:r>
            <a:endParaRPr lang="fr-FR" sz="1400" dirty="0">
              <a:latin typeface="Arial Narrow" panose="020B0606020202030204" pitchFamily="34" charset="0"/>
            </a:endParaRPr>
          </a:p>
        </p:txBody>
      </p:sp>
      <p:grpSp>
        <p:nvGrpSpPr>
          <p:cNvPr id="24" name="Groupe 23"/>
          <p:cNvGrpSpPr/>
          <p:nvPr/>
        </p:nvGrpSpPr>
        <p:grpSpPr>
          <a:xfrm>
            <a:off x="0" y="5966834"/>
            <a:ext cx="9144000" cy="899665"/>
            <a:chOff x="0" y="5966834"/>
            <a:chExt cx="9144000" cy="899665"/>
          </a:xfrm>
        </p:grpSpPr>
        <p:sp>
          <p:nvSpPr>
            <p:cNvPr id="22" name="Rectangle 21"/>
            <p:cNvSpPr/>
            <p:nvPr/>
          </p:nvSpPr>
          <p:spPr>
            <a:xfrm>
              <a:off x="0" y="6361509"/>
              <a:ext cx="9144000" cy="16762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Jean-Marc Bodet Pierre Lorca Pierre </a:t>
              </a:r>
              <a:r>
                <a:rPr lang="fr-FR" sz="1200" dirty="0" err="1" smtClean="0"/>
                <a:t>Pezelier</a:t>
              </a:r>
              <a:endParaRPr lang="fr-FR" sz="1200" dirty="0"/>
            </a:p>
          </p:txBody>
        </p:sp>
        <p:pic>
          <p:nvPicPr>
            <p:cNvPr id="23" name="Imag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5760" y="5966834"/>
              <a:ext cx="1724652" cy="899665"/>
            </a:xfrm>
            <a:prstGeom prst="rect">
              <a:avLst/>
            </a:prstGeom>
          </p:spPr>
        </p:pic>
      </p:grpSp>
      <p:pic>
        <p:nvPicPr>
          <p:cNvPr id="5" name="Imag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9347" y="3435446"/>
            <a:ext cx="1904253" cy="2606759"/>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1500" y="4194970"/>
            <a:ext cx="2437212" cy="906094"/>
          </a:xfrm>
          <a:prstGeom prst="rect">
            <a:avLst/>
          </a:prstGeom>
          <a:solidFill>
            <a:schemeClr val="bg1">
              <a:lumMod val="85000"/>
            </a:schemeClr>
          </a:solidFill>
        </p:spPr>
      </p:pic>
      <p:pic>
        <p:nvPicPr>
          <p:cNvPr id="14" name="Image 13"/>
          <p:cNvPicPr>
            <a:picLocks noChangeAspect="1"/>
          </p:cNvPicPr>
          <p:nvPr/>
        </p:nvPicPr>
        <p:blipFill rotWithShape="1">
          <a:blip r:embed="rId8"/>
          <a:srcRect l="2882" t="41756" r="39259" b="21402"/>
          <a:stretch/>
        </p:blipFill>
        <p:spPr>
          <a:xfrm>
            <a:off x="3060700" y="4830167"/>
            <a:ext cx="1546802" cy="541793"/>
          </a:xfrm>
          <a:prstGeom prst="rect">
            <a:avLst/>
          </a:prstGeom>
        </p:spPr>
      </p:pic>
      <p:pic>
        <p:nvPicPr>
          <p:cNvPr id="15" name="Image 14"/>
          <p:cNvPicPr>
            <a:picLocks noChangeAspect="1"/>
          </p:cNvPicPr>
          <p:nvPr/>
        </p:nvPicPr>
        <p:blipFill rotWithShape="1">
          <a:blip r:embed="rId9"/>
          <a:srcRect l="12621" t="48416" r="48210" b="28061"/>
          <a:stretch/>
        </p:blipFill>
        <p:spPr>
          <a:xfrm>
            <a:off x="2948999" y="3861476"/>
            <a:ext cx="1775401" cy="738271"/>
          </a:xfrm>
          <a:prstGeom prst="rect">
            <a:avLst/>
          </a:prstGeom>
        </p:spPr>
      </p:pic>
    </p:spTree>
    <p:extLst>
      <p:ext uri="{BB962C8B-B14F-4D97-AF65-F5344CB8AC3E}">
        <p14:creationId xmlns:p14="http://schemas.microsoft.com/office/powerpoint/2010/main" val="378547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10" name="Titre 1"/>
          <p:cNvSpPr txBox="1">
            <a:spLocks/>
          </p:cNvSpPr>
          <p:nvPr/>
        </p:nvSpPr>
        <p:spPr>
          <a:xfrm>
            <a:off x="723900" y="115477"/>
            <a:ext cx="8420100" cy="580812"/>
          </a:xfrm>
          <a:prstGeom prst="rect">
            <a:avLst/>
          </a:prstGeom>
        </p:spPr>
        <p:style>
          <a:lnRef idx="2">
            <a:schemeClr val="accent5"/>
          </a:lnRef>
          <a:fillRef idx="1">
            <a:schemeClr val="lt1"/>
          </a:fillRef>
          <a:effectRef idx="0">
            <a:schemeClr val="accent5"/>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2000" b="1" dirty="0"/>
              <a:t>Objectifs et Missions du groupe disciplinaire retenus  à l’issue du séminaire</a:t>
            </a:r>
          </a:p>
        </p:txBody>
      </p:sp>
      <p:graphicFrame>
        <p:nvGraphicFramePr>
          <p:cNvPr id="11" name="Diagramme 10"/>
          <p:cNvGraphicFramePr/>
          <p:nvPr>
            <p:extLst>
              <p:ext uri="{D42A27DB-BD31-4B8C-83A1-F6EECF244321}">
                <p14:modId xmlns:p14="http://schemas.microsoft.com/office/powerpoint/2010/main" val="804440873"/>
              </p:ext>
            </p:extLst>
          </p:nvPr>
        </p:nvGraphicFramePr>
        <p:xfrm>
          <a:off x="167609" y="576837"/>
          <a:ext cx="8737851" cy="5376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56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3B1ED619-2F28-B142-BA24-59F5DB605CA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graphicEl>
                                              <a:dgm id="{16F18F49-6EFD-4E4E-B6CE-DA993E51F17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977DF96D-3C47-EC48-9D1A-0C449733F63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DA2C93DA-B627-C546-933D-0BB030B78A4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graphicEl>
                                              <a:dgm id="{9D38FC83-D41C-6349-9966-2A4BA046EEB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graphicEl>
                                              <a:dgm id="{82252CDA-5F47-CE48-A32D-94357A8765D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graphicEl>
                                              <a:dgm id="{76180B58-FAD6-B54C-B910-148808DC534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4C14E59E-ECF0-0640-8961-CA6F69F8E15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graphicEl>
                                              <a:dgm id="{6859F8FF-8BE5-8E4B-B3DE-BA27BBE063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1"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10" name="Titre 1"/>
          <p:cNvSpPr txBox="1">
            <a:spLocks/>
          </p:cNvSpPr>
          <p:nvPr/>
        </p:nvSpPr>
        <p:spPr>
          <a:xfrm>
            <a:off x="300038" y="331800"/>
            <a:ext cx="8543925" cy="520244"/>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2800">
                <a:solidFill>
                  <a:schemeClr val="accent1"/>
                </a:solidFill>
              </a:rPr>
              <a:t>Calendrier et modalités de travail envisagées</a:t>
            </a:r>
            <a:endParaRPr lang="fr-FR" sz="2800" dirty="0">
              <a:solidFill>
                <a:schemeClr val="accent1"/>
              </a:solidFill>
            </a:endParaRPr>
          </a:p>
        </p:txBody>
      </p:sp>
      <p:sp>
        <p:nvSpPr>
          <p:cNvPr id="11" name="Espace réservé du contenu 2"/>
          <p:cNvSpPr txBox="1">
            <a:spLocks/>
          </p:cNvSpPr>
          <p:nvPr/>
        </p:nvSpPr>
        <p:spPr>
          <a:xfrm>
            <a:off x="1" y="911555"/>
            <a:ext cx="9144000" cy="487875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3 </a:t>
            </a:r>
            <a:r>
              <a:rPr lang="fr-FR" sz="2400" dirty="0"/>
              <a:t>réunions durant l’année </a:t>
            </a:r>
            <a:r>
              <a:rPr lang="fr-FR" sz="2400" dirty="0" smtClean="0"/>
              <a:t> (5 possibles en année pleine) pour </a:t>
            </a:r>
            <a:r>
              <a:rPr lang="fr-FR" sz="2400" dirty="0"/>
              <a:t>une durée de trois heures environ ; Des jours différents sur la semaine en matinée ou </a:t>
            </a:r>
            <a:r>
              <a:rPr lang="fr-FR" sz="2400" dirty="0" smtClean="0"/>
              <a:t>après-midi</a:t>
            </a:r>
            <a:endParaRPr lang="fr-FR" sz="2400" dirty="0"/>
          </a:p>
          <a:p>
            <a:r>
              <a:rPr lang="fr-FR" sz="2400" dirty="0"/>
              <a:t>Travail en commissions en présentiel et </a:t>
            </a:r>
            <a:r>
              <a:rPr lang="fr-FR" sz="2400" dirty="0" err="1" smtClean="0"/>
              <a:t>distanciel</a:t>
            </a:r>
            <a:r>
              <a:rPr lang="fr-FR" sz="2400" dirty="0" smtClean="0"/>
              <a:t>; volonté de production, formation et publication</a:t>
            </a:r>
            <a:endParaRPr lang="fr-FR" sz="2400" dirty="0"/>
          </a:p>
          <a:p>
            <a:r>
              <a:rPr lang="fr-FR" sz="2400" dirty="0"/>
              <a:t>Nécessité que les travaux et propositions du collectif EPS soient communiqués aux responsables des parcours des masters MEEF de Lyon et de St Etienne, aux formateurs de l’ESPE, aux responsables de secteur de la FC EPS (membres de la commission pédagogique académique EPS), aux responsables de la formation du 1</a:t>
            </a:r>
            <a:r>
              <a:rPr lang="fr-FR" sz="2400" baseline="30000" dirty="0"/>
              <a:t>er</a:t>
            </a:r>
            <a:r>
              <a:rPr lang="fr-FR" sz="2400" dirty="0"/>
              <a:t> degré (IEN et CPD EPS).</a:t>
            </a:r>
          </a:p>
          <a:p>
            <a:r>
              <a:rPr lang="fr-FR" sz="2400" dirty="0"/>
              <a:t>Des liens, dans la mesure du possible, doivent aussi être imaginés entre les membres du collectif EPS et les collectifs transversaux : un représentant (ou 2) du collectif EPS pourrait être présent dans chacun des 6 collectifs </a:t>
            </a:r>
            <a:r>
              <a:rPr lang="fr-FR" sz="2400" dirty="0" smtClean="0"/>
              <a:t>transversaux</a:t>
            </a:r>
          </a:p>
          <a:p>
            <a:endParaRPr lang="fr-FR" sz="2400" dirty="0"/>
          </a:p>
        </p:txBody>
      </p:sp>
    </p:spTree>
    <p:extLst>
      <p:ext uri="{BB962C8B-B14F-4D97-AF65-F5344CB8AC3E}">
        <p14:creationId xmlns:p14="http://schemas.microsoft.com/office/powerpoint/2010/main" val="13836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4" name="Titre 1"/>
          <p:cNvSpPr txBox="1">
            <a:spLocks/>
          </p:cNvSpPr>
          <p:nvPr/>
        </p:nvSpPr>
        <p:spPr>
          <a:xfrm>
            <a:off x="681038" y="365127"/>
            <a:ext cx="8543925" cy="7288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Choix des thématiques de travail</a:t>
            </a:r>
          </a:p>
        </p:txBody>
      </p:sp>
      <p:sp>
        <p:nvSpPr>
          <p:cNvPr id="5" name="Espace réservé du contenu 2"/>
          <p:cNvSpPr txBox="1">
            <a:spLocks/>
          </p:cNvSpPr>
          <p:nvPr/>
        </p:nvSpPr>
        <p:spPr>
          <a:xfrm>
            <a:off x="305645" y="1280126"/>
            <a:ext cx="854392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Consensus thématiques de travail sur un an autour d’un plan </a:t>
            </a:r>
            <a:r>
              <a:rPr lang="fr-FR" dirty="0" err="1"/>
              <a:t>pluri-annuel</a:t>
            </a:r>
            <a:r>
              <a:rPr lang="fr-FR" dirty="0"/>
              <a:t> sur des objets d’étude et thématiques ciblées</a:t>
            </a:r>
          </a:p>
          <a:p>
            <a:r>
              <a:rPr lang="fr-FR" dirty="0"/>
              <a:t>Celles ci seront directement intégrées comme contenu principal  des formations de formateurs</a:t>
            </a:r>
          </a:p>
          <a:p>
            <a:r>
              <a:rPr lang="fr-FR" dirty="0"/>
              <a:t>Organiser et réfléchir sur </a:t>
            </a:r>
            <a:r>
              <a:rPr lang="fr-FR" dirty="0" smtClean="0"/>
              <a:t>l’ingeniérie </a:t>
            </a:r>
            <a:r>
              <a:rPr lang="fr-FR" dirty="0"/>
              <a:t>de formation</a:t>
            </a:r>
          </a:p>
        </p:txBody>
      </p:sp>
    </p:spTree>
    <p:extLst>
      <p:ext uri="{BB962C8B-B14F-4D97-AF65-F5344CB8AC3E}">
        <p14:creationId xmlns:p14="http://schemas.microsoft.com/office/powerpoint/2010/main" val="100190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4" name="Titre 1"/>
          <p:cNvSpPr txBox="1">
            <a:spLocks/>
          </p:cNvSpPr>
          <p:nvPr/>
        </p:nvSpPr>
        <p:spPr>
          <a:xfrm>
            <a:off x="142927" y="247584"/>
            <a:ext cx="8869362" cy="810530"/>
          </a:xfrm>
          <a:prstGeom prst="rect">
            <a:avLst/>
          </a:prstGeom>
        </p:spPr>
        <p:style>
          <a:lnRef idx="2">
            <a:schemeClr val="accent5"/>
          </a:lnRef>
          <a:fillRef idx="1">
            <a:schemeClr val="lt1"/>
          </a:fillRef>
          <a:effectRef idx="0">
            <a:schemeClr val="accent5"/>
          </a:effectRef>
          <a:fontRef idx="minor">
            <a:schemeClr val="dk1"/>
          </a:fontRef>
        </p:style>
        <p:txBody>
          <a:bodyPr>
            <a:normAutofit fontScale="9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a:solidFill>
                  <a:schemeClr val="accent1"/>
                </a:solidFill>
              </a:rPr>
              <a:t>Objets d’étude ou thématiques possibles</a:t>
            </a:r>
            <a:endParaRPr lang="fr-FR" dirty="0">
              <a:solidFill>
                <a:schemeClr val="accent1"/>
              </a:solidFill>
            </a:endParaRPr>
          </a:p>
        </p:txBody>
      </p:sp>
      <p:sp>
        <p:nvSpPr>
          <p:cNvPr id="5" name="Espace réservé du contenu 2"/>
          <p:cNvSpPr txBox="1">
            <a:spLocks/>
          </p:cNvSpPr>
          <p:nvPr/>
        </p:nvSpPr>
        <p:spPr>
          <a:xfrm>
            <a:off x="274638" y="1267566"/>
            <a:ext cx="8869362" cy="4062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charset="0"/>
              <a:buChar char="o"/>
            </a:pPr>
            <a:r>
              <a:rPr lang="fr-FR" sz="1600" dirty="0" smtClean="0"/>
              <a:t>Explicitation </a:t>
            </a:r>
            <a:r>
              <a:rPr lang="fr-FR" sz="1600" dirty="0"/>
              <a:t>des programmes aux différents niveaux (cycles 1 à 4 et lycées) et du curriculum dans les champs d’apprentissage et CP. </a:t>
            </a:r>
            <a:r>
              <a:rPr lang="fr-FR" sz="1600" dirty="0" smtClean="0"/>
              <a:t>Différenciation </a:t>
            </a:r>
            <a:r>
              <a:rPr lang="fr-FR" sz="1600" dirty="0"/>
              <a:t>pédagogique</a:t>
            </a:r>
          </a:p>
          <a:p>
            <a:pPr>
              <a:buFont typeface="Courier New" charset="0"/>
              <a:buChar char="o"/>
            </a:pPr>
            <a:r>
              <a:rPr lang="fr-FR" sz="1600" dirty="0"/>
              <a:t> Accompagnement personnalisé</a:t>
            </a:r>
          </a:p>
          <a:p>
            <a:pPr>
              <a:buFont typeface="Courier New" charset="0"/>
              <a:buChar char="o"/>
            </a:pPr>
            <a:r>
              <a:rPr lang="fr-FR" sz="1600" dirty="0"/>
              <a:t> Approche des apprentissages et évaluation par compétences ( inclus dans les pôles transversaux et disciplinaires) </a:t>
            </a:r>
          </a:p>
          <a:p>
            <a:pPr>
              <a:buFont typeface="Courier New" charset="0"/>
              <a:buChar char="o"/>
            </a:pPr>
            <a:r>
              <a:rPr lang="fr-FR" sz="1600" dirty="0"/>
              <a:t> Laïcité et valeurs de la République</a:t>
            </a:r>
          </a:p>
          <a:p>
            <a:pPr>
              <a:buFont typeface="Courier New" charset="0"/>
              <a:buChar char="o"/>
            </a:pPr>
            <a:r>
              <a:rPr lang="fr-FR" sz="1600" dirty="0"/>
              <a:t> Accueil et réussite des EABEP</a:t>
            </a:r>
          </a:p>
          <a:p>
            <a:pPr>
              <a:buFont typeface="Courier New" charset="0"/>
              <a:buChar char="o"/>
            </a:pPr>
            <a:r>
              <a:rPr lang="fr-FR" sz="1600" dirty="0" smtClean="0"/>
              <a:t>Education </a:t>
            </a:r>
            <a:r>
              <a:rPr lang="fr-FR" sz="1600" dirty="0"/>
              <a:t>prioritaire</a:t>
            </a:r>
          </a:p>
          <a:p>
            <a:pPr>
              <a:buFont typeface="Courier New" charset="0"/>
              <a:buChar char="o"/>
            </a:pPr>
            <a:r>
              <a:rPr lang="fr-FR" sz="1600" dirty="0"/>
              <a:t> Egalité G/F</a:t>
            </a:r>
          </a:p>
          <a:p>
            <a:pPr>
              <a:buFont typeface="Courier New" charset="0"/>
              <a:buChar char="o"/>
            </a:pPr>
            <a:r>
              <a:rPr lang="fr-FR" sz="1600" dirty="0"/>
              <a:t> Bien-être à l’école</a:t>
            </a:r>
          </a:p>
          <a:p>
            <a:pPr>
              <a:buFont typeface="Courier New" charset="0"/>
              <a:buChar char="o"/>
            </a:pPr>
            <a:r>
              <a:rPr lang="fr-FR" sz="1600" dirty="0"/>
              <a:t> Parcours de </a:t>
            </a:r>
            <a:r>
              <a:rPr lang="fr-FR" sz="1600" dirty="0" smtClean="0"/>
              <a:t>formation, parcours éducatifs</a:t>
            </a:r>
          </a:p>
          <a:p>
            <a:pPr>
              <a:buFont typeface="Courier New" charset="0"/>
              <a:buChar char="o"/>
            </a:pPr>
            <a:r>
              <a:rPr lang="fr-FR" sz="1600" dirty="0" smtClean="0"/>
              <a:t>Faire mieux coïncider les besoins repérés et/</a:t>
            </a:r>
            <a:r>
              <a:rPr lang="fr-FR" sz="1600" dirty="0"/>
              <a:t>o</a:t>
            </a:r>
            <a:r>
              <a:rPr lang="fr-FR" sz="1600" dirty="0" smtClean="0"/>
              <a:t>u exprimés des enseignants et leur développement professionnel</a:t>
            </a:r>
            <a:r>
              <a:rPr lang="mr-IN" sz="1600" dirty="0" smtClean="0"/>
              <a:t>…</a:t>
            </a:r>
            <a:endParaRPr lang="fr-FR" sz="1600" dirty="0"/>
          </a:p>
        </p:txBody>
      </p:sp>
    </p:spTree>
    <p:extLst>
      <p:ext uri="{BB962C8B-B14F-4D97-AF65-F5344CB8AC3E}">
        <p14:creationId xmlns:p14="http://schemas.microsoft.com/office/powerpoint/2010/main" val="5714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4" name="Titre 1"/>
          <p:cNvSpPr txBox="1">
            <a:spLocks/>
          </p:cNvSpPr>
          <p:nvPr/>
        </p:nvSpPr>
        <p:spPr>
          <a:xfrm>
            <a:off x="142927" y="247584"/>
            <a:ext cx="8869362" cy="810530"/>
          </a:xfrm>
          <a:prstGeom prst="rect">
            <a:avLst/>
          </a:prstGeom>
        </p:spPr>
        <p:style>
          <a:lnRef idx="2">
            <a:schemeClr val="accent5"/>
          </a:lnRef>
          <a:fillRef idx="1">
            <a:schemeClr val="lt1"/>
          </a:fillRef>
          <a:effectRef idx="0">
            <a:schemeClr val="accent5"/>
          </a:effectRef>
          <a:fontRef idx="minor">
            <a:schemeClr val="dk1"/>
          </a:fontRef>
        </p:style>
        <p:txBody>
          <a:bodyPr>
            <a:normAutofit fontScale="7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dirty="0">
                <a:solidFill>
                  <a:schemeClr val="accent1"/>
                </a:solidFill>
              </a:rPr>
              <a:t>Objets d’étude ou thématiques possibles pour une FO de FO</a:t>
            </a:r>
          </a:p>
        </p:txBody>
      </p:sp>
      <p:sp>
        <p:nvSpPr>
          <p:cNvPr id="5" name="Espace réservé du contenu 2"/>
          <p:cNvSpPr txBox="1">
            <a:spLocks/>
          </p:cNvSpPr>
          <p:nvPr/>
        </p:nvSpPr>
        <p:spPr>
          <a:xfrm>
            <a:off x="274638" y="1267566"/>
            <a:ext cx="8869362" cy="40620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fr-FR" sz="2000" dirty="0">
                <a:latin typeface="Arial" charset="0"/>
                <a:ea typeface="Arial" charset="0"/>
                <a:cs typeface="Arial" charset="0"/>
              </a:rPr>
              <a:t> </a:t>
            </a:r>
            <a:endParaRPr lang="fr-FR" sz="2000" dirty="0">
              <a:solidFill>
                <a:srgbClr val="000000"/>
              </a:solidFill>
              <a:latin typeface="Arial" charset="0"/>
              <a:ea typeface="Arial" charset="0"/>
              <a:cs typeface="Arial" charset="0"/>
            </a:endParaRPr>
          </a:p>
          <a:p>
            <a:pPr>
              <a:lnSpc>
                <a:spcPct val="100000"/>
              </a:lnSpc>
              <a:spcBef>
                <a:spcPts val="0"/>
              </a:spcBef>
              <a:buFont typeface="Courier New" charset="0"/>
              <a:buChar char="o"/>
              <a:defRPr/>
            </a:pPr>
            <a:r>
              <a:rPr lang="fr-FR" sz="2000" dirty="0">
                <a:solidFill>
                  <a:srgbClr val="000000"/>
                </a:solidFill>
                <a:latin typeface="Arial" charset="0"/>
                <a:ea typeface="Arial" charset="0"/>
                <a:cs typeface="Arial" charset="0"/>
              </a:rPr>
              <a:t>Evaluer par et pour les compétences</a:t>
            </a:r>
          </a:p>
          <a:p>
            <a:pPr>
              <a:lnSpc>
                <a:spcPct val="100000"/>
              </a:lnSpc>
              <a:spcBef>
                <a:spcPts val="0"/>
              </a:spcBef>
              <a:buFont typeface="Courier New" charset="0"/>
              <a:buChar char="o"/>
              <a:defRPr/>
            </a:pPr>
            <a:r>
              <a:rPr lang="fr-FR" sz="2000" dirty="0">
                <a:solidFill>
                  <a:srgbClr val="000000"/>
                </a:solidFill>
                <a:latin typeface="Arial" charset="0"/>
                <a:ea typeface="Arial" charset="0"/>
                <a:cs typeface="Arial" charset="0"/>
              </a:rPr>
              <a:t>Quels contenus pour quelle EPS </a:t>
            </a:r>
            <a:r>
              <a:rPr lang="fr-FR" sz="2000" smtClean="0">
                <a:solidFill>
                  <a:srgbClr val="000000"/>
                </a:solidFill>
                <a:latin typeface="Arial" charset="0"/>
                <a:ea typeface="Arial" charset="0"/>
                <a:cs typeface="Arial" charset="0"/>
              </a:rPr>
              <a:t>à l’école, au </a:t>
            </a:r>
            <a:r>
              <a:rPr lang="fr-FR" sz="2000" dirty="0">
                <a:solidFill>
                  <a:srgbClr val="000000"/>
                </a:solidFill>
                <a:latin typeface="Arial" charset="0"/>
                <a:ea typeface="Arial" charset="0"/>
                <a:cs typeface="Arial" charset="0"/>
              </a:rPr>
              <a:t>collège et au lycée</a:t>
            </a:r>
            <a:r>
              <a:rPr lang="mr-IN" sz="2000" dirty="0">
                <a:solidFill>
                  <a:srgbClr val="000000"/>
                </a:solidFill>
                <a:latin typeface="Arial" charset="0"/>
                <a:ea typeface="Arial" charset="0"/>
                <a:cs typeface="Arial" charset="0"/>
              </a:rPr>
              <a:t>…</a:t>
            </a:r>
            <a:r>
              <a:rPr lang="fr-FR" sz="2000" dirty="0">
                <a:solidFill>
                  <a:srgbClr val="000000"/>
                </a:solidFill>
                <a:latin typeface="Arial" charset="0"/>
                <a:ea typeface="Arial" charset="0"/>
                <a:cs typeface="Arial" charset="0"/>
              </a:rPr>
              <a:t> ?</a:t>
            </a:r>
          </a:p>
          <a:p>
            <a:pPr>
              <a:lnSpc>
                <a:spcPct val="100000"/>
              </a:lnSpc>
              <a:spcBef>
                <a:spcPts val="0"/>
              </a:spcBef>
              <a:buFont typeface="Courier New" charset="0"/>
              <a:buChar char="o"/>
              <a:defRPr/>
            </a:pPr>
            <a:r>
              <a:rPr lang="fr-FR" sz="2000" dirty="0">
                <a:solidFill>
                  <a:srgbClr val="000000"/>
                </a:solidFill>
                <a:latin typeface="Arial" charset="0"/>
                <a:ea typeface="Arial" charset="0"/>
                <a:cs typeface="Arial" charset="0"/>
              </a:rPr>
              <a:t>Quelle EPS </a:t>
            </a:r>
            <a:r>
              <a:rPr lang="fr-FR" sz="2000" dirty="0">
                <a:solidFill>
                  <a:srgbClr val="000000"/>
                </a:solidFill>
                <a:latin typeface="Calibri" charset="0"/>
                <a:ea typeface="Calibri" charset="0"/>
                <a:cs typeface="Calibri" charset="0"/>
              </a:rPr>
              <a:t>pour</a:t>
            </a:r>
            <a:r>
              <a:rPr lang="fr-FR" sz="2000" dirty="0">
                <a:solidFill>
                  <a:srgbClr val="000000"/>
                </a:solidFill>
                <a:latin typeface="Arial" charset="0"/>
                <a:ea typeface="Arial" charset="0"/>
                <a:cs typeface="Arial" charset="0"/>
              </a:rPr>
              <a:t> combattre la sédentarité et l’obésité..?</a:t>
            </a:r>
          </a:p>
          <a:p>
            <a:pPr>
              <a:lnSpc>
                <a:spcPct val="100000"/>
              </a:lnSpc>
              <a:spcBef>
                <a:spcPts val="0"/>
              </a:spcBef>
              <a:buFont typeface="Courier New" charset="0"/>
              <a:buChar char="o"/>
              <a:defRPr/>
            </a:pPr>
            <a:r>
              <a:rPr lang="fr-FR" sz="2000" dirty="0">
                <a:solidFill>
                  <a:srgbClr val="000000"/>
                </a:solidFill>
                <a:latin typeface="Arial" charset="0"/>
                <a:ea typeface="Arial" charset="0"/>
                <a:cs typeface="Arial" charset="0"/>
              </a:rPr>
              <a:t> Quelle EPS minimale devant répondre à certains besoins diagnostiqués suite à des tests nationaux</a:t>
            </a:r>
            <a:r>
              <a:rPr lang="mr-IN" sz="2000" dirty="0">
                <a:solidFill>
                  <a:srgbClr val="000000"/>
                </a:solidFill>
                <a:latin typeface="Arial" charset="0"/>
                <a:ea typeface="Arial" charset="0"/>
                <a:cs typeface="Arial" charset="0"/>
              </a:rPr>
              <a:t>…</a:t>
            </a:r>
            <a:r>
              <a:rPr lang="fr-FR" sz="2000" dirty="0">
                <a:solidFill>
                  <a:srgbClr val="000000"/>
                </a:solidFill>
                <a:latin typeface="Arial" charset="0"/>
                <a:ea typeface="Arial" charset="0"/>
                <a:cs typeface="Arial" charset="0"/>
              </a:rPr>
              <a:t> ?</a:t>
            </a:r>
          </a:p>
          <a:p>
            <a:pPr>
              <a:lnSpc>
                <a:spcPct val="100000"/>
              </a:lnSpc>
              <a:spcBef>
                <a:spcPts val="0"/>
              </a:spcBef>
              <a:buFont typeface="Courier New" charset="0"/>
              <a:buChar char="o"/>
              <a:defRPr/>
            </a:pPr>
            <a:r>
              <a:rPr lang="fr-FR" sz="2000" dirty="0">
                <a:solidFill>
                  <a:srgbClr val="000000"/>
                </a:solidFill>
                <a:latin typeface="Arial" charset="0"/>
                <a:ea typeface="Arial" charset="0"/>
                <a:cs typeface="Arial" charset="0"/>
              </a:rPr>
              <a:t>EPS est-elle inclusive et équitable</a:t>
            </a:r>
            <a:r>
              <a:rPr lang="mr-IN" sz="2000" dirty="0">
                <a:solidFill>
                  <a:srgbClr val="000000"/>
                </a:solidFill>
                <a:latin typeface="Arial" charset="0"/>
                <a:ea typeface="Arial" charset="0"/>
                <a:cs typeface="Arial" charset="0"/>
              </a:rPr>
              <a:t>…</a:t>
            </a:r>
            <a:r>
              <a:rPr lang="fr-FR" sz="2000" dirty="0">
                <a:solidFill>
                  <a:srgbClr val="000000"/>
                </a:solidFill>
                <a:latin typeface="Arial" charset="0"/>
                <a:ea typeface="Arial" charset="0"/>
                <a:cs typeface="Arial" charset="0"/>
              </a:rPr>
              <a:t>?</a:t>
            </a:r>
          </a:p>
          <a:p>
            <a:pPr>
              <a:lnSpc>
                <a:spcPct val="100000"/>
              </a:lnSpc>
              <a:spcBef>
                <a:spcPts val="0"/>
              </a:spcBef>
              <a:buFont typeface="Courier New" charset="0"/>
              <a:buChar char="o"/>
              <a:defRPr/>
            </a:pPr>
            <a:r>
              <a:rPr lang="fr-FR" sz="2000" dirty="0">
                <a:solidFill>
                  <a:srgbClr val="000000"/>
                </a:solidFill>
                <a:latin typeface="Arial" charset="0"/>
                <a:ea typeface="Arial" charset="0"/>
                <a:cs typeface="Arial" charset="0"/>
              </a:rPr>
              <a:t>EPS et les savoirs </a:t>
            </a:r>
            <a:r>
              <a:rPr lang="fr-FR" sz="2000" dirty="0" smtClean="0">
                <a:solidFill>
                  <a:srgbClr val="000000"/>
                </a:solidFill>
                <a:latin typeface="Arial" charset="0"/>
                <a:ea typeface="Arial" charset="0"/>
                <a:cs typeface="Arial" charset="0"/>
              </a:rPr>
              <a:t>fondamentaux</a:t>
            </a:r>
          </a:p>
          <a:p>
            <a:pPr>
              <a:lnSpc>
                <a:spcPct val="100000"/>
              </a:lnSpc>
              <a:spcBef>
                <a:spcPts val="0"/>
              </a:spcBef>
              <a:buFont typeface="Courier New" charset="0"/>
              <a:buChar char="o"/>
              <a:defRPr/>
            </a:pPr>
            <a:endParaRPr lang="fr-FR" sz="2000" dirty="0" smtClean="0">
              <a:solidFill>
                <a:srgbClr val="000000"/>
              </a:solidFill>
              <a:latin typeface="Arial" charset="0"/>
              <a:ea typeface="Arial" charset="0"/>
              <a:cs typeface="Arial" charset="0"/>
            </a:endParaRPr>
          </a:p>
          <a:p>
            <a:pPr>
              <a:lnSpc>
                <a:spcPct val="100000"/>
              </a:lnSpc>
              <a:spcBef>
                <a:spcPts val="0"/>
              </a:spcBef>
              <a:buFont typeface="Courier New" charset="0"/>
              <a:buChar char="o"/>
              <a:defRPr/>
            </a:pPr>
            <a:endParaRPr lang="fr-FR" sz="2000" dirty="0">
              <a:solidFill>
                <a:srgbClr val="000000"/>
              </a:solidFill>
              <a:latin typeface="Arial" charset="0"/>
              <a:ea typeface="Arial" charset="0"/>
              <a:cs typeface="Arial" charset="0"/>
            </a:endParaRPr>
          </a:p>
          <a:p>
            <a:pPr>
              <a:lnSpc>
                <a:spcPct val="100000"/>
              </a:lnSpc>
              <a:spcBef>
                <a:spcPts val="0"/>
              </a:spcBef>
              <a:buFont typeface="Courier New" charset="0"/>
              <a:buChar char="o"/>
              <a:defRPr/>
            </a:pPr>
            <a:r>
              <a:rPr lang="fr-FR" sz="2000" dirty="0" smtClean="0">
                <a:solidFill>
                  <a:srgbClr val="000000"/>
                </a:solidFill>
                <a:latin typeface="Arial" charset="0"/>
                <a:ea typeface="Arial" charset="0"/>
                <a:cs typeface="Arial" charset="0"/>
                <a:sym typeface="Wingdings"/>
              </a:rPr>
              <a:t></a:t>
            </a:r>
            <a:r>
              <a:rPr lang="fr-FR" sz="2000" dirty="0" smtClean="0">
                <a:solidFill>
                  <a:srgbClr val="000000"/>
                </a:solidFill>
                <a:latin typeface="Arial" charset="0"/>
                <a:ea typeface="Arial" charset="0"/>
                <a:cs typeface="Arial" charset="0"/>
              </a:rPr>
              <a:t>Le </a:t>
            </a:r>
            <a:r>
              <a:rPr lang="fr-FR" sz="2000" dirty="0">
                <a:solidFill>
                  <a:srgbClr val="000000"/>
                </a:solidFill>
                <a:latin typeface="Arial" charset="0"/>
                <a:ea typeface="Arial" charset="0"/>
                <a:cs typeface="Arial" charset="0"/>
              </a:rPr>
              <a:t>but est d’engager une réflexion prospective des formateurs sur les chantiers lourds que ne manqueront pas de traverser notre discipline</a:t>
            </a:r>
          </a:p>
          <a:p>
            <a:pPr>
              <a:lnSpc>
                <a:spcPct val="100000"/>
              </a:lnSpc>
              <a:spcBef>
                <a:spcPts val="0"/>
              </a:spcBef>
              <a:buFont typeface="Courier New" charset="0"/>
              <a:buChar char="o"/>
              <a:defRPr/>
            </a:pPr>
            <a:endParaRPr lang="fr-FR" sz="2000" dirty="0">
              <a:solidFill>
                <a:srgbClr val="000000"/>
              </a:solidFill>
              <a:latin typeface="Arial" charset="0"/>
              <a:ea typeface="Arial" charset="0"/>
              <a:cs typeface="Arial" charset="0"/>
            </a:endParaRPr>
          </a:p>
          <a:p>
            <a:pPr>
              <a:lnSpc>
                <a:spcPct val="100000"/>
              </a:lnSpc>
              <a:spcBef>
                <a:spcPts val="0"/>
              </a:spcBef>
              <a:buFont typeface="Courier New" charset="0"/>
              <a:buChar char="o"/>
              <a:defRPr/>
            </a:pPr>
            <a:endParaRPr lang="fr-FR" sz="2000" dirty="0">
              <a:solidFill>
                <a:srgbClr val="000000"/>
              </a:solidFill>
              <a:latin typeface="Arial" charset="0"/>
              <a:ea typeface="Arial" charset="0"/>
              <a:cs typeface="Arial" charset="0"/>
            </a:endParaRPr>
          </a:p>
          <a:p>
            <a:pPr>
              <a:lnSpc>
                <a:spcPct val="100000"/>
              </a:lnSpc>
              <a:spcBef>
                <a:spcPts val="0"/>
              </a:spcBef>
              <a:buFont typeface="Courier New" charset="0"/>
              <a:buChar char="o"/>
              <a:defRPr/>
            </a:pPr>
            <a:endParaRPr lang="fr-FR" sz="20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198105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4" name="Titre 1"/>
          <p:cNvSpPr txBox="1">
            <a:spLocks/>
          </p:cNvSpPr>
          <p:nvPr/>
        </p:nvSpPr>
        <p:spPr>
          <a:xfrm>
            <a:off x="631877" y="0"/>
            <a:ext cx="7891462" cy="15398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400" dirty="0" smtClean="0"/>
              <a:t>Attendus d’une formation chez un professeur stagiaire EPS et/ou Professeur des écoles 1er degré ( enseignant l’EPS à l’issue d’un M2)</a:t>
            </a:r>
          </a:p>
          <a:p>
            <a:endParaRPr lang="fr-FR" sz="2400" dirty="0"/>
          </a:p>
          <a:p>
            <a:pPr marL="514350" indent="-514350">
              <a:buFont typeface="Arial" charset="0"/>
              <a:buChar char="•"/>
            </a:pPr>
            <a:r>
              <a:rPr lang="fr-FR" sz="1800" dirty="0" smtClean="0"/>
              <a:t>Travail individuel sur les attendus d’un M2; 10 lignes  a minima et 15 lignes au maximum.</a:t>
            </a:r>
          </a:p>
          <a:p>
            <a:pPr marL="514350" indent="-514350">
              <a:buFont typeface="Arial" charset="0"/>
              <a:buChar char="•"/>
            </a:pPr>
            <a:r>
              <a:rPr lang="fr-FR" sz="1800" dirty="0" smtClean="0"/>
              <a:t>Présentation du travail </a:t>
            </a:r>
            <a:r>
              <a:rPr lang="fr-FR" sz="1800" dirty="0"/>
              <a:t>r</a:t>
            </a:r>
            <a:r>
              <a:rPr lang="fr-FR" sz="1800" dirty="0" smtClean="0"/>
              <a:t>éalisé à l’UFRAPS par JC </a:t>
            </a:r>
            <a:r>
              <a:rPr lang="fr-FR" sz="1800" dirty="0" err="1" smtClean="0"/>
              <a:t>Weckerlé</a:t>
            </a:r>
            <a:r>
              <a:rPr lang="fr-FR" sz="1800" dirty="0" smtClean="0"/>
              <a:t> sur les attendus d’un étudiant à l’issue d’un parcours en L3</a:t>
            </a:r>
          </a:p>
          <a:p>
            <a:pPr marL="514350" indent="-514350">
              <a:buFont typeface="Arial" charset="0"/>
              <a:buChar char="•"/>
            </a:pPr>
            <a:r>
              <a:rPr lang="fr-FR" sz="1800" dirty="0" smtClean="0"/>
              <a:t>Travail en groupe, repérer les points de divergence et de convergence </a:t>
            </a:r>
          </a:p>
          <a:p>
            <a:pPr marL="514350" indent="-514350">
              <a:buFont typeface="Arial" charset="0"/>
              <a:buChar char="•"/>
            </a:pPr>
            <a:r>
              <a:rPr lang="fr-FR" sz="1800" dirty="0" smtClean="0"/>
              <a:t>Passage d’un groupe témoin sur la base du volontariat</a:t>
            </a:r>
          </a:p>
          <a:p>
            <a:pPr marL="514350" indent="-514350">
              <a:buFont typeface="Arial" charset="0"/>
              <a:buChar char="•"/>
            </a:pPr>
            <a:r>
              <a:rPr lang="fr-FR" sz="1800" dirty="0" smtClean="0"/>
              <a:t>Exploitation et présentation des résultats à la prochaine réunion.</a:t>
            </a:r>
          </a:p>
          <a:p>
            <a:pPr algn="ctr"/>
            <a:endParaRPr lang="fr-FR" sz="2400" dirty="0"/>
          </a:p>
          <a:p>
            <a:pPr algn="ctr"/>
            <a:endParaRPr lang="fr-FR" sz="2400" dirty="0"/>
          </a:p>
        </p:txBody>
      </p:sp>
    </p:spTree>
    <p:extLst>
      <p:ext uri="{BB962C8B-B14F-4D97-AF65-F5344CB8AC3E}">
        <p14:creationId xmlns:p14="http://schemas.microsoft.com/office/powerpoint/2010/main" val="2286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1300" y="174626"/>
            <a:ext cx="8648700" cy="1325563"/>
          </a:xfrm>
        </p:spPr>
        <p:txBody>
          <a:bodyPr/>
          <a:lstStyle/>
          <a:p>
            <a:r>
              <a:rPr lang="fr-FR" b="1" dirty="0" smtClean="0"/>
              <a:t>La question de la formation en L3 EM à l’UFRSTAPS de LYON</a:t>
            </a:r>
            <a:endParaRPr lang="fr-FR" b="1" dirty="0"/>
          </a:p>
        </p:txBody>
      </p:sp>
      <p:sp>
        <p:nvSpPr>
          <p:cNvPr id="3" name="Espace réservé du contenu 2"/>
          <p:cNvSpPr>
            <a:spLocks noGrp="1"/>
          </p:cNvSpPr>
          <p:nvPr>
            <p:ph idx="1"/>
          </p:nvPr>
        </p:nvSpPr>
        <p:spPr>
          <a:xfrm>
            <a:off x="127000" y="1612900"/>
            <a:ext cx="8890000" cy="5041899"/>
          </a:xfrm>
        </p:spPr>
        <p:txBody>
          <a:bodyPr>
            <a:normAutofit/>
          </a:bodyPr>
          <a:lstStyle/>
          <a:p>
            <a:r>
              <a:rPr lang="fr-FR" sz="2400" dirty="0" smtClean="0"/>
              <a:t>Recherche menée par JC </a:t>
            </a:r>
            <a:r>
              <a:rPr lang="fr-FR" sz="2400" dirty="0" err="1" smtClean="0"/>
              <a:t>Weckerlé</a:t>
            </a:r>
            <a:r>
              <a:rPr lang="fr-FR" sz="2400" dirty="0" smtClean="0"/>
              <a:t> dans le cadre de sa fonction de responsable pédagogique sur le parcours licence de L1 à L3 EM</a:t>
            </a:r>
          </a:p>
          <a:p>
            <a:endParaRPr lang="fr-FR" sz="2400" dirty="0"/>
          </a:p>
          <a:p>
            <a:r>
              <a:rPr lang="fr-FR" sz="2400" dirty="0" smtClean="0"/>
              <a:t>Demander aux intervenants en L3 EM (formateurs UFRSTAPS, enseignant-chercheurs et tuteurs) leurs conception de la formation pour un étudiant en fin de L3 EM</a:t>
            </a:r>
          </a:p>
          <a:p>
            <a:endParaRPr lang="fr-FR" sz="2400" dirty="0"/>
          </a:p>
          <a:p>
            <a:r>
              <a:rPr lang="fr-FR" sz="2400" dirty="0" smtClean="0"/>
              <a:t>Un travail d’au moins 10 lignes, permettant d’obtenir suffisamment de matière à analyser par le logiciel Alceste (analyse de contenus)</a:t>
            </a:r>
          </a:p>
          <a:p>
            <a:endParaRPr lang="fr-FR" sz="2400" dirty="0"/>
          </a:p>
          <a:p>
            <a:r>
              <a:rPr lang="fr-FR" sz="2400" dirty="0" smtClean="0"/>
              <a:t>Présentation des résultats (JCW)</a:t>
            </a:r>
          </a:p>
          <a:p>
            <a:endParaRPr lang="fr-FR" dirty="0"/>
          </a:p>
          <a:p>
            <a:endParaRPr lang="fr-FR" dirty="0"/>
          </a:p>
        </p:txBody>
      </p:sp>
    </p:spTree>
    <p:extLst>
      <p:ext uri="{BB962C8B-B14F-4D97-AF65-F5344CB8AC3E}">
        <p14:creationId xmlns:p14="http://schemas.microsoft.com/office/powerpoint/2010/main" val="168969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600" y="111126"/>
            <a:ext cx="8915400" cy="1325563"/>
          </a:xfrm>
        </p:spPr>
        <p:txBody>
          <a:bodyPr>
            <a:normAutofit/>
          </a:bodyPr>
          <a:lstStyle/>
          <a:p>
            <a:pPr algn="ctr"/>
            <a:r>
              <a:rPr lang="fr-FR" sz="3200" b="1" dirty="0" smtClean="0"/>
              <a:t>Une typologie des enseignants </a:t>
            </a:r>
            <a:br>
              <a:rPr lang="fr-FR" sz="3200" b="1" dirty="0" smtClean="0"/>
            </a:br>
            <a:r>
              <a:rPr lang="fr-FR" sz="2000" b="1" dirty="0" smtClean="0"/>
              <a:t>(</a:t>
            </a:r>
            <a:r>
              <a:rPr lang="fr-FR" sz="2000" b="1" dirty="0" err="1"/>
              <a:t>P</a:t>
            </a:r>
            <a:r>
              <a:rPr lang="fr-FR" sz="2000" b="1" dirty="0" err="1" smtClean="0"/>
              <a:t>aquay</a:t>
            </a:r>
            <a:r>
              <a:rPr lang="fr-FR" sz="2000" b="1" dirty="0" smtClean="0"/>
              <a:t> L., Vers un référentiel de compétences professionnelles de l’enseignant, Recherche et formation n°15, 1994) </a:t>
            </a:r>
            <a:endParaRPr lang="fr-FR" sz="2000" b="1" dirty="0"/>
          </a:p>
        </p:txBody>
      </p:sp>
      <p:sp>
        <p:nvSpPr>
          <p:cNvPr id="3" name="Espace réservé du contenu 2"/>
          <p:cNvSpPr>
            <a:spLocks noGrp="1"/>
          </p:cNvSpPr>
          <p:nvPr>
            <p:ph idx="1"/>
          </p:nvPr>
        </p:nvSpPr>
        <p:spPr>
          <a:xfrm>
            <a:off x="177800" y="1435100"/>
            <a:ext cx="8788400" cy="5080000"/>
          </a:xfrm>
        </p:spPr>
        <p:txBody>
          <a:bodyPr/>
          <a:lstStyle/>
          <a:p>
            <a:r>
              <a:rPr lang="fr-FR" b="1" dirty="0" smtClean="0"/>
              <a:t>Un maître instruit</a:t>
            </a:r>
            <a:r>
              <a:rPr lang="fr-FR" dirty="0" smtClean="0"/>
              <a:t>: celui qui maîtrise les savoirs</a:t>
            </a:r>
          </a:p>
          <a:p>
            <a:r>
              <a:rPr lang="fr-FR" b="1" dirty="0" smtClean="0"/>
              <a:t>Un technicien</a:t>
            </a:r>
            <a:r>
              <a:rPr lang="fr-FR" dirty="0" smtClean="0"/>
              <a:t>: qui a acquis systématiquement des savoir-faire techniques</a:t>
            </a:r>
          </a:p>
          <a:p>
            <a:r>
              <a:rPr lang="fr-FR" b="1" dirty="0" smtClean="0"/>
              <a:t>Un praticien artisan</a:t>
            </a:r>
            <a:r>
              <a:rPr lang="fr-FR" dirty="0" smtClean="0"/>
              <a:t>: qui a acquis sur le terrain des schémas d’action contextualisés</a:t>
            </a:r>
          </a:p>
          <a:p>
            <a:r>
              <a:rPr lang="fr-FR" b="1" dirty="0" smtClean="0"/>
              <a:t>Un praticien réflexif</a:t>
            </a:r>
            <a:r>
              <a:rPr lang="fr-FR" dirty="0" smtClean="0"/>
              <a:t>: qui s’est construit un savoir d’expérience systématique et communicable</a:t>
            </a:r>
          </a:p>
          <a:p>
            <a:r>
              <a:rPr lang="fr-FR" b="1" dirty="0" smtClean="0"/>
              <a:t>Un acteur social</a:t>
            </a:r>
            <a:r>
              <a:rPr lang="fr-FR" dirty="0" smtClean="0"/>
              <a:t>: engagé dans des projets collectifs et conscients des enjeux </a:t>
            </a:r>
            <a:r>
              <a:rPr lang="fr-FR" dirty="0" err="1" smtClean="0"/>
              <a:t>anthropo</a:t>
            </a:r>
            <a:r>
              <a:rPr lang="fr-FR" dirty="0" smtClean="0"/>
              <a:t>-sociaux des pratiques quotidiennes</a:t>
            </a:r>
          </a:p>
          <a:p>
            <a:r>
              <a:rPr lang="fr-FR" b="1" dirty="0" smtClean="0"/>
              <a:t>Une personne </a:t>
            </a:r>
            <a:r>
              <a:rPr lang="fr-FR" dirty="0" smtClean="0"/>
              <a:t>en relation et en développement de soi </a:t>
            </a:r>
            <a:endParaRPr lang="fr-FR" dirty="0"/>
          </a:p>
        </p:txBody>
      </p:sp>
    </p:spTree>
    <p:extLst>
      <p:ext uri="{BB962C8B-B14F-4D97-AF65-F5344CB8AC3E}">
        <p14:creationId xmlns:p14="http://schemas.microsoft.com/office/powerpoint/2010/main" val="13787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Zone de texte 2"/>
          <p:cNvSpPr txBox="1">
            <a:spLocks noChangeArrowheads="1"/>
          </p:cNvSpPr>
          <p:nvPr/>
        </p:nvSpPr>
        <p:spPr bwMode="auto">
          <a:xfrm>
            <a:off x="3782825" y="4729399"/>
            <a:ext cx="1685925" cy="1171575"/>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000" dirty="0">
                <a:effectLst/>
                <a:latin typeface="Arial Narrow" panose="020B0606020202030204" pitchFamily="34" charset="0"/>
                <a:ea typeface="Calibri" panose="020F0502020204030204" pitchFamily="34" charset="0"/>
                <a:cs typeface="Times New Roman" panose="02020603050405020304" pitchFamily="18" charset="0"/>
              </a:rPr>
              <a:t>Rectorat de Lyon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Arial Narrow" panose="020B0606020202030204" pitchFamily="34" charset="0"/>
                <a:ea typeface="Calibri" panose="020F0502020204030204" pitchFamily="34" charset="0"/>
                <a:cs typeface="Times New Roman" panose="02020603050405020304" pitchFamily="18" charset="0"/>
              </a:rPr>
              <a:t>- Service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Arial Narrow" panose="020B0606020202030204" pitchFamily="34" charset="0"/>
                <a:ea typeface="Calibri" panose="020F0502020204030204" pitchFamily="34" charset="0"/>
                <a:cs typeface="Times New Roman" panose="02020603050405020304" pitchFamily="18" charset="0"/>
              </a:rPr>
              <a:t>92, rue de </a:t>
            </a:r>
            <a:r>
              <a:rPr lang="fr-FR" sz="1000" dirty="0">
                <a:latin typeface="Arial Narrow" panose="020B0606020202030204" pitchFamily="34" charset="0"/>
                <a:ea typeface="Calibri" panose="020F0502020204030204" pitchFamily="34" charset="0"/>
                <a:cs typeface="Times New Roman" panose="02020603050405020304" pitchFamily="18" charset="0"/>
              </a:rPr>
              <a:t>M</a:t>
            </a:r>
            <a:r>
              <a:rPr lang="fr-FR" sz="1000" dirty="0">
                <a:effectLst/>
                <a:latin typeface="Arial Narrow" panose="020B0606020202030204" pitchFamily="34" charset="0"/>
                <a:ea typeface="Calibri" panose="020F0502020204030204" pitchFamily="34" charset="0"/>
                <a:cs typeface="Times New Roman" panose="02020603050405020304" pitchFamily="18" charset="0"/>
              </a:rPr>
              <a:t>arseille</a:t>
            </a:r>
          </a:p>
          <a:p>
            <a:pPr algn="ctr">
              <a:lnSpc>
                <a:spcPct val="107000"/>
              </a:lnSpc>
              <a:spcAft>
                <a:spcPts val="800"/>
              </a:spcAft>
            </a:pPr>
            <a:r>
              <a:rPr lang="fr-FR" sz="1000" dirty="0">
                <a:latin typeface="Arial Narrow" panose="020B0606020202030204" pitchFamily="34" charset="0"/>
                <a:ea typeface="Calibri" panose="020F0502020204030204" pitchFamily="34" charset="0"/>
                <a:cs typeface="Times New Roman" panose="02020603050405020304" pitchFamily="18" charset="0"/>
              </a:rPr>
              <a:t>BP7227 69354 Lyon cedex 07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000" dirty="0">
                <a:effectLst/>
                <a:latin typeface="Arial Narrow" panose="020B0606020202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6287477"/>
            <a:ext cx="9144000" cy="164123"/>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5760" y="5892802"/>
            <a:ext cx="1724652" cy="899665"/>
          </a:xfrm>
          <a:prstGeom prst="rect">
            <a:avLst/>
          </a:prstGeom>
        </p:spPr>
      </p:pic>
    </p:spTree>
    <p:extLst>
      <p:ext uri="{BB962C8B-B14F-4D97-AF65-F5344CB8AC3E}">
        <p14:creationId xmlns:p14="http://schemas.microsoft.com/office/powerpoint/2010/main" val="1037548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69991"/>
          </a:xfrm>
        </p:spPr>
        <p:txBody>
          <a:bodyPr/>
          <a:lstStyle/>
          <a:p>
            <a:pPr algn="ctr"/>
            <a:r>
              <a:rPr lang="fr-FR" dirty="0" smtClean="0">
                <a:solidFill>
                  <a:srgbClr val="C00000"/>
                </a:solidFill>
              </a:rPr>
              <a:t>Déroulé de la Réunion </a:t>
            </a:r>
            <a:endParaRPr lang="fr-FR" dirty="0">
              <a:solidFill>
                <a:srgbClr val="C00000"/>
              </a:solidFill>
            </a:endParaRPr>
          </a:p>
        </p:txBody>
      </p:sp>
      <p:sp>
        <p:nvSpPr>
          <p:cNvPr id="3" name="Espace réservé du contenu 2"/>
          <p:cNvSpPr>
            <a:spLocks noGrp="1"/>
          </p:cNvSpPr>
          <p:nvPr>
            <p:ph idx="1"/>
          </p:nvPr>
        </p:nvSpPr>
        <p:spPr>
          <a:xfrm>
            <a:off x="362607" y="1308538"/>
            <a:ext cx="8497613" cy="5312979"/>
          </a:xfrm>
        </p:spPr>
        <p:txBody>
          <a:bodyPr>
            <a:normAutofit/>
          </a:bodyPr>
          <a:lstStyle/>
          <a:p>
            <a:r>
              <a:rPr lang="fr-FR" dirty="0" smtClean="0"/>
              <a:t>Présentation du Pôle, objectifs, attendus, ambition, engagement</a:t>
            </a:r>
          </a:p>
          <a:p>
            <a:r>
              <a:rPr lang="fr-FR" dirty="0" smtClean="0"/>
              <a:t>Echanges , questions</a:t>
            </a:r>
          </a:p>
          <a:p>
            <a:r>
              <a:rPr lang="fr-FR" dirty="0" smtClean="0"/>
              <a:t>Travail individuel et collectif sur les attendus d’une formation</a:t>
            </a:r>
            <a:r>
              <a:rPr lang="mr-IN" dirty="0" smtClean="0"/>
              <a:t>…</a:t>
            </a:r>
            <a:r>
              <a:rPr lang="fr-FR" dirty="0" smtClean="0"/>
              <a:t> Master 2</a:t>
            </a:r>
          </a:p>
          <a:p>
            <a:r>
              <a:rPr lang="fr-FR" dirty="0" smtClean="0"/>
              <a:t>Présentation du travail réalisé  à l’UFRSTAPS par J C </a:t>
            </a:r>
            <a:r>
              <a:rPr lang="fr-FR" dirty="0" err="1" smtClean="0"/>
              <a:t>Weckerlé</a:t>
            </a:r>
            <a:r>
              <a:rPr lang="fr-FR" dirty="0" smtClean="0"/>
              <a:t> en Licence 3</a:t>
            </a:r>
          </a:p>
          <a:p>
            <a:r>
              <a:rPr lang="fr-FR" dirty="0" smtClean="0"/>
              <a:t>Présentation par un groupe volontaire des points de divergence et  de convergences</a:t>
            </a:r>
          </a:p>
          <a:p>
            <a:r>
              <a:rPr lang="fr-FR" dirty="0" smtClean="0"/>
              <a:t>Conclusion et prospective pour la prochaine réunion Jeudi 15 mars de 16h00  à18h30.</a:t>
            </a:r>
            <a:endParaRPr lang="fr-FR" dirty="0"/>
          </a:p>
        </p:txBody>
      </p:sp>
    </p:spTree>
    <p:extLst>
      <p:ext uri="{BB962C8B-B14F-4D97-AF65-F5344CB8AC3E}">
        <p14:creationId xmlns:p14="http://schemas.microsoft.com/office/powerpoint/2010/main" val="202902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t 6"/>
          <p:cNvGraphicFramePr>
            <a:graphicFrameLocks noChangeAspect="1"/>
          </p:cNvGraphicFramePr>
          <p:nvPr>
            <p:extLst>
              <p:ext uri="{D42A27DB-BD31-4B8C-83A1-F6EECF244321}">
                <p14:modId xmlns:p14="http://schemas.microsoft.com/office/powerpoint/2010/main" val="313578380"/>
              </p:ext>
            </p:extLst>
          </p:nvPr>
        </p:nvGraphicFramePr>
        <p:xfrm>
          <a:off x="209006" y="169817"/>
          <a:ext cx="8673737" cy="6557554"/>
        </p:xfrm>
        <a:graphic>
          <a:graphicData uri="http://schemas.openxmlformats.org/presentationml/2006/ole">
            <mc:AlternateContent xmlns:mc="http://schemas.openxmlformats.org/markup-compatibility/2006">
              <mc:Choice xmlns:v="urn:schemas-microsoft-com:vml" Requires="v">
                <p:oleObj spid="_x0000_s1082" name="Feuille de calcul" r:id="rId5" imgW="9791700" imgH="10426700" progId="Excel.Sheet.12">
                  <p:embed/>
                </p:oleObj>
              </mc:Choice>
              <mc:Fallback>
                <p:oleObj name="Feuille de calcul" r:id="rId5" imgW="9791700" imgH="10426700" progId="Excel.Sheet.12">
                  <p:embed/>
                  <p:pic>
                    <p:nvPicPr>
                      <p:cNvPr id="0" name=""/>
                      <p:cNvPicPr/>
                      <p:nvPr/>
                    </p:nvPicPr>
                    <p:blipFill>
                      <a:blip r:embed="rId6"/>
                      <a:stretch>
                        <a:fillRect/>
                      </a:stretch>
                    </p:blipFill>
                    <p:spPr>
                      <a:xfrm>
                        <a:off x="209006" y="169817"/>
                        <a:ext cx="8673737" cy="6557554"/>
                      </a:xfrm>
                      <a:prstGeom prst="rect">
                        <a:avLst/>
                      </a:prstGeom>
                    </p:spPr>
                  </p:pic>
                </p:oleObj>
              </mc:Fallback>
            </mc:AlternateContent>
          </a:graphicData>
        </a:graphic>
      </p:graphicFrame>
    </p:spTree>
    <p:extLst>
      <p:ext uri="{BB962C8B-B14F-4D97-AF65-F5344CB8AC3E}">
        <p14:creationId xmlns:p14="http://schemas.microsoft.com/office/powerpoint/2010/main" val="121687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0" y="5892802"/>
            <a:ext cx="9144000" cy="899665"/>
            <a:chOff x="0" y="5892802"/>
            <a:chExt cx="9144000" cy="899665"/>
          </a:xfrm>
        </p:grpSpPr>
        <p:sp>
          <p:nvSpPr>
            <p:cNvPr id="14" name="Rectangle 13"/>
            <p:cNvSpPr/>
            <p:nvPr/>
          </p:nvSpPr>
          <p:spPr>
            <a:xfrm>
              <a:off x="0" y="6287477"/>
              <a:ext cx="9144000" cy="17193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760" y="5892802"/>
              <a:ext cx="1724652" cy="899665"/>
            </a:xfrm>
            <a:prstGeom prst="rect">
              <a:avLst/>
            </a:prstGeom>
          </p:spPr>
        </p:pic>
      </p:grpSp>
      <p:sp>
        <p:nvSpPr>
          <p:cNvPr id="6" name="Titre 1"/>
          <p:cNvSpPr txBox="1">
            <a:spLocks/>
          </p:cNvSpPr>
          <p:nvPr/>
        </p:nvSpPr>
        <p:spPr>
          <a:xfrm>
            <a:off x="348344" y="365127"/>
            <a:ext cx="8876620" cy="868587"/>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a:solidFill>
                  <a:schemeClr val="accent1"/>
                </a:solidFill>
              </a:rPr>
              <a:t>Une ambition politique et un engagement fort</a:t>
            </a:r>
            <a:endParaRPr lang="fr-FR" sz="3200" dirty="0">
              <a:solidFill>
                <a:schemeClr val="accent1"/>
              </a:solidFill>
            </a:endParaRPr>
          </a:p>
        </p:txBody>
      </p:sp>
      <p:sp>
        <p:nvSpPr>
          <p:cNvPr id="9" name="Espace réservé du contenu 2"/>
          <p:cNvSpPr txBox="1">
            <a:spLocks/>
          </p:cNvSpPr>
          <p:nvPr/>
        </p:nvSpPr>
        <p:spPr>
          <a:xfrm>
            <a:off x="348344" y="1524000"/>
            <a:ext cx="8876619" cy="488461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3600" dirty="0"/>
              <a:t>Pôle de professionnalisation créé et piloté conjointement par l’ESPE et le Rectorat de l’académie de Lyon </a:t>
            </a:r>
          </a:p>
          <a:p>
            <a:r>
              <a:rPr lang="fr-FR" sz="3600" dirty="0"/>
              <a:t>Renforcer le sens donné à la création des ESPE et  rendre effectifs et opérationnels les liens souhaités entre formation initiale et formation continue, entre 1</a:t>
            </a:r>
            <a:r>
              <a:rPr lang="fr-FR" sz="3600" baseline="30000" dirty="0"/>
              <a:t>er</a:t>
            </a:r>
            <a:r>
              <a:rPr lang="fr-FR" sz="3600" dirty="0"/>
              <a:t> et second degrés</a:t>
            </a:r>
          </a:p>
          <a:p>
            <a:r>
              <a:rPr lang="fr-FR" sz="3600" dirty="0"/>
              <a:t>Une volonté forte affichée de Mme La Rectrice et une priorité académique</a:t>
            </a:r>
          </a:p>
          <a:p>
            <a:r>
              <a:rPr lang="fr-FR" sz="3600" dirty="0"/>
              <a:t>Un contrat moral, « un engagement ferme »</a:t>
            </a:r>
          </a:p>
          <a:p>
            <a:r>
              <a:rPr lang="fr-FR" sz="3600" dirty="0"/>
              <a:t>Des moyens financiers seront affectés au fonctionnement du collectif</a:t>
            </a:r>
          </a:p>
        </p:txBody>
      </p:sp>
    </p:spTree>
    <p:extLst>
      <p:ext uri="{BB962C8B-B14F-4D97-AF65-F5344CB8AC3E}">
        <p14:creationId xmlns:p14="http://schemas.microsoft.com/office/powerpoint/2010/main" val="12898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237353"/>
            <a:ext cx="9144000" cy="899665"/>
            <a:chOff x="0" y="5892802"/>
            <a:chExt cx="9144000" cy="899665"/>
          </a:xfrm>
        </p:grpSpPr>
        <p:sp>
          <p:nvSpPr>
            <p:cNvPr id="3" name="Rectangle 2"/>
            <p:cNvSpPr/>
            <p:nvPr/>
          </p:nvSpPr>
          <p:spPr>
            <a:xfrm>
              <a:off x="0" y="6287477"/>
              <a:ext cx="9144000" cy="171938"/>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5760" y="5892802"/>
              <a:ext cx="1724652" cy="899665"/>
            </a:xfrm>
            <a:prstGeom prst="rect">
              <a:avLst/>
            </a:prstGeom>
          </p:spPr>
        </p:pic>
      </p:grpSp>
      <p:sp>
        <p:nvSpPr>
          <p:cNvPr id="7" name="Titre 1"/>
          <p:cNvSpPr txBox="1">
            <a:spLocks/>
          </p:cNvSpPr>
          <p:nvPr/>
        </p:nvSpPr>
        <p:spPr>
          <a:xfrm>
            <a:off x="2073728" y="836279"/>
            <a:ext cx="7070271" cy="535322"/>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fr-FR" sz="3200"/>
              <a:t>OBJECTIFS ET MISSIONS</a:t>
            </a:r>
            <a:endParaRPr lang="fr-FR" sz="3200" dirty="0"/>
          </a:p>
        </p:txBody>
      </p:sp>
      <p:graphicFrame>
        <p:nvGraphicFramePr>
          <p:cNvPr id="8" name="Diagramme 7"/>
          <p:cNvGraphicFramePr/>
          <p:nvPr>
            <p:extLst>
              <p:ext uri="{D42A27DB-BD31-4B8C-83A1-F6EECF244321}">
                <p14:modId xmlns:p14="http://schemas.microsoft.com/office/powerpoint/2010/main" val="1123047699"/>
              </p:ext>
            </p:extLst>
          </p:nvPr>
        </p:nvGraphicFramePr>
        <p:xfrm>
          <a:off x="621792" y="1036320"/>
          <a:ext cx="8541258" cy="5669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647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3B1ED619-2F28-B142-BA24-59F5DB605CA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16F18F49-6EFD-4E4E-B6CE-DA993E51F17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977DF96D-3C47-EC48-9D1A-0C449733F63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DA2C93DA-B627-C546-933D-0BB030B78A4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9D38FC83-D41C-6349-9966-2A4BA046EEB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89C070DE-13E6-B94E-8CAA-4AC64A3C487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5009FB10-BF49-1442-9200-2E8F120FEDE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D90B264F-6952-2646-A228-3FE244280B9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graphicEl>
                                              <a:dgm id="{9BEFFD6E-BD33-A34D-8FDC-C28DD9EAD7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0" y="193688"/>
            <a:ext cx="9155217" cy="1215134"/>
            <a:chOff x="0" y="278212"/>
            <a:chExt cx="9155217" cy="1215134"/>
          </a:xfrm>
        </p:grpSpPr>
        <p:sp>
          <p:nvSpPr>
            <p:cNvPr id="6" name="Rectangle 5"/>
            <p:cNvSpPr/>
            <p:nvPr/>
          </p:nvSpPr>
          <p:spPr>
            <a:xfrm>
              <a:off x="0" y="595901"/>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976" y="278212"/>
              <a:ext cx="1026777" cy="1215134"/>
            </a:xfrm>
            <a:prstGeom prst="rect">
              <a:avLst/>
            </a:prstGeom>
          </p:spPr>
        </p:pic>
      </p:grpSp>
      <p:sp>
        <p:nvSpPr>
          <p:cNvPr id="9" name="Titre 1"/>
          <p:cNvSpPr txBox="1">
            <a:spLocks/>
          </p:cNvSpPr>
          <p:nvPr/>
        </p:nvSpPr>
        <p:spPr>
          <a:xfrm>
            <a:off x="305645" y="1181982"/>
            <a:ext cx="8543925" cy="293241"/>
          </a:xfrm>
          <a:prstGeom prst="rect">
            <a:avLst/>
          </a:prstGeom>
        </p:spPr>
        <p:style>
          <a:lnRef idx="2">
            <a:schemeClr val="accent4"/>
          </a:lnRef>
          <a:fillRef idx="1">
            <a:schemeClr val="lt1"/>
          </a:fillRef>
          <a:effectRef idx="0">
            <a:schemeClr val="accent4"/>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2000" dirty="0"/>
              <a:t>EFFETS RECHERCHES ou ATTENDUS</a:t>
            </a:r>
          </a:p>
        </p:txBody>
      </p:sp>
      <p:graphicFrame>
        <p:nvGraphicFramePr>
          <p:cNvPr id="11" name="Espace réservé du contenu 4"/>
          <p:cNvGraphicFramePr>
            <a:graphicFrameLocks/>
          </p:cNvGraphicFramePr>
          <p:nvPr>
            <p:extLst>
              <p:ext uri="{D42A27DB-BD31-4B8C-83A1-F6EECF244321}">
                <p14:modId xmlns:p14="http://schemas.microsoft.com/office/powerpoint/2010/main" val="151903305"/>
              </p:ext>
            </p:extLst>
          </p:nvPr>
        </p:nvGraphicFramePr>
        <p:xfrm>
          <a:off x="305646" y="1566071"/>
          <a:ext cx="8543924" cy="4834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363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0F295625-DCE0-3340-B50B-94E8197B9AE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C7F04737-CD8B-F145-8365-FE5620D0646A}"/>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graphicEl>
                                              <a:dgm id="{4D8AFEE0-ECED-6349-A2B2-8FC39491A5F0}"/>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graphicEl>
                                              <a:dgm id="{F9FB1FD8-0AED-9040-B06C-0602DBF360B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graphicEl>
                                              <a:dgm id="{1E07C8D5-8982-F748-B6D1-1DD3D6417B5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graphicEl>
                                              <a:dgm id="{BAB73305-A55E-AE44-87AE-C7633397AAA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1"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8" name="Titre 1"/>
          <p:cNvSpPr txBox="1">
            <a:spLocks/>
          </p:cNvSpPr>
          <p:nvPr/>
        </p:nvSpPr>
        <p:spPr>
          <a:xfrm>
            <a:off x="441983" y="305125"/>
            <a:ext cx="8543925" cy="404130"/>
          </a:xfrm>
          <a:prstGeom prst="rect">
            <a:avLst/>
          </a:prstGeom>
        </p:spPr>
        <p:style>
          <a:lnRef idx="2">
            <a:schemeClr val="accent5"/>
          </a:lnRef>
          <a:fillRef idx="1">
            <a:schemeClr val="lt1"/>
          </a:fillRef>
          <a:effectRef idx="0">
            <a:schemeClr val="accent5"/>
          </a:effectRef>
          <a:fontRef idx="minor">
            <a:schemeClr val="dk1"/>
          </a:fontRef>
        </p:style>
        <p:txBody>
          <a:bodyPr>
            <a:normAutofit fontScale="8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100" dirty="0"/>
              <a:t>ORGANISATION</a:t>
            </a:r>
            <a:endParaRPr lang="fr-FR" dirty="0"/>
          </a:p>
        </p:txBody>
      </p:sp>
      <p:graphicFrame>
        <p:nvGraphicFramePr>
          <p:cNvPr id="9" name="Diagramme 8"/>
          <p:cNvGraphicFramePr/>
          <p:nvPr>
            <p:extLst>
              <p:ext uri="{D42A27DB-BD31-4B8C-83A1-F6EECF244321}">
                <p14:modId xmlns:p14="http://schemas.microsoft.com/office/powerpoint/2010/main" val="542125366"/>
              </p:ext>
            </p:extLst>
          </p:nvPr>
        </p:nvGraphicFramePr>
        <p:xfrm>
          <a:off x="440870" y="923120"/>
          <a:ext cx="8588829" cy="50310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128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A3155708-7055-6F4B-B9F5-00C2E0ADB32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1D05F759-FFC1-5549-B746-DE0CED6FBA2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F166E171-7957-424A-9C04-68C6506EB39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A937FB13-364A-4C4D-B4C5-8879F7E89F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10" name="Titre 1"/>
          <p:cNvSpPr txBox="1">
            <a:spLocks/>
          </p:cNvSpPr>
          <p:nvPr/>
        </p:nvSpPr>
        <p:spPr>
          <a:xfrm>
            <a:off x="742950" y="261258"/>
            <a:ext cx="8420100" cy="580572"/>
          </a:xfrm>
          <a:prstGeom prst="rect">
            <a:avLst/>
          </a:prstGeom>
        </p:spPr>
        <p:style>
          <a:lnRef idx="2">
            <a:schemeClr val="accent5"/>
          </a:lnRef>
          <a:fillRef idx="1">
            <a:schemeClr val="lt1"/>
          </a:fillRef>
          <a:effectRef idx="0">
            <a:schemeClr val="accent5"/>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3200"/>
              <a:t>Pôles transversaux et disciplinaires</a:t>
            </a:r>
          </a:p>
        </p:txBody>
      </p:sp>
      <p:grpSp>
        <p:nvGrpSpPr>
          <p:cNvPr id="14" name="Grouper 13"/>
          <p:cNvGrpSpPr/>
          <p:nvPr/>
        </p:nvGrpSpPr>
        <p:grpSpPr>
          <a:xfrm>
            <a:off x="512232" y="941956"/>
            <a:ext cx="4440768" cy="4848352"/>
            <a:chOff x="4617" y="-1"/>
            <a:chExt cx="4440768" cy="4848352"/>
          </a:xfrm>
        </p:grpSpPr>
        <p:sp>
          <p:nvSpPr>
            <p:cNvPr id="15" name="Opération manuelle 14"/>
            <p:cNvSpPr/>
            <p:nvPr/>
          </p:nvSpPr>
          <p:spPr>
            <a:xfrm rot="16200000">
              <a:off x="-199175" y="203791"/>
              <a:ext cx="4848352" cy="4440768"/>
            </a:xfrm>
            <a:prstGeom prst="flowChartManualOperation">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6" name="Opération manuelle 4"/>
            <p:cNvSpPr/>
            <p:nvPr/>
          </p:nvSpPr>
          <p:spPr>
            <a:xfrm rot="21600000">
              <a:off x="4617" y="969669"/>
              <a:ext cx="4440768" cy="2909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fr-FR" sz="2800" kern="1200" dirty="0">
                  <a:solidFill>
                    <a:schemeClr val="tx1"/>
                  </a:solidFill>
                </a:rPr>
                <a:t>Des collectifs transversaux</a:t>
              </a:r>
            </a:p>
            <a:p>
              <a:pPr lvl="0" algn="ctr" defTabSz="1244600">
                <a:lnSpc>
                  <a:spcPct val="90000"/>
                </a:lnSpc>
                <a:spcBef>
                  <a:spcPct val="0"/>
                </a:spcBef>
                <a:spcAft>
                  <a:spcPct val="35000"/>
                </a:spcAft>
              </a:pPr>
              <a:r>
                <a:rPr lang="fr-FR" sz="2200" kern="1200" dirty="0"/>
                <a:t> Groupe Maternelle et petite enfance, EABEP, Climat scolaire, Durabilité/santé/citoyenneté, Education Prioritaire, Laïcité. </a:t>
              </a:r>
            </a:p>
          </p:txBody>
        </p:sp>
      </p:grpSp>
      <p:grpSp>
        <p:nvGrpSpPr>
          <p:cNvPr id="17" name="Grouper 16"/>
          <p:cNvGrpSpPr/>
          <p:nvPr/>
        </p:nvGrpSpPr>
        <p:grpSpPr>
          <a:xfrm>
            <a:off x="5127171" y="891894"/>
            <a:ext cx="4016830" cy="4898414"/>
            <a:chOff x="4778443" y="-1"/>
            <a:chExt cx="4440768" cy="4848352"/>
          </a:xfrm>
        </p:grpSpPr>
        <p:sp>
          <p:nvSpPr>
            <p:cNvPr id="18" name="Opération manuelle 17"/>
            <p:cNvSpPr/>
            <p:nvPr/>
          </p:nvSpPr>
          <p:spPr>
            <a:xfrm rot="16200000">
              <a:off x="4574651" y="203791"/>
              <a:ext cx="4848352" cy="4440768"/>
            </a:xfrm>
            <a:prstGeom prst="flowChartManualOperation">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Opération manuelle 4"/>
            <p:cNvSpPr/>
            <p:nvPr/>
          </p:nvSpPr>
          <p:spPr>
            <a:xfrm rot="21600000">
              <a:off x="4778443" y="969669"/>
              <a:ext cx="4440768" cy="29090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4150" tIns="0" rIns="184299" bIns="0" numCol="1" spcCol="1270" anchor="ctr" anchorCtr="0">
              <a:noAutofit/>
            </a:bodyPr>
            <a:lstStyle/>
            <a:p>
              <a:pPr lvl="0" algn="ctr" defTabSz="1289050">
                <a:lnSpc>
                  <a:spcPct val="90000"/>
                </a:lnSpc>
                <a:spcBef>
                  <a:spcPct val="0"/>
                </a:spcBef>
                <a:spcAft>
                  <a:spcPct val="35000"/>
                </a:spcAft>
              </a:pPr>
              <a:r>
                <a:rPr lang="fr-FR" sz="2900" kern="1200" dirty="0">
                  <a:solidFill>
                    <a:schemeClr val="tx1"/>
                  </a:solidFill>
                </a:rPr>
                <a:t>Des collectifs disciplinaires </a:t>
              </a:r>
              <a:r>
                <a:rPr lang="fr-FR" sz="2900" kern="1200" dirty="0"/>
                <a:t>/Mathématiques, SVT, disciplines artistiques (Education musicale et Arts plastiques), Economie et Gestion, EPS </a:t>
              </a:r>
            </a:p>
          </p:txBody>
        </p:sp>
      </p:grpSp>
    </p:spTree>
    <p:extLst>
      <p:ext uri="{BB962C8B-B14F-4D97-AF65-F5344CB8AC3E}">
        <p14:creationId xmlns:p14="http://schemas.microsoft.com/office/powerpoint/2010/main" val="135019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790308"/>
            <a:ext cx="9155217" cy="579756"/>
          </a:xfrm>
          <a:prstGeom prst="rect">
            <a:avLst/>
          </a:prstGeom>
          <a:solidFill>
            <a:srgbClr val="007D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976" y="5472619"/>
            <a:ext cx="1026777" cy="1215134"/>
          </a:xfrm>
          <a:prstGeom prst="rect">
            <a:avLst/>
          </a:prstGeom>
        </p:spPr>
      </p:pic>
      <p:sp>
        <p:nvSpPr>
          <p:cNvPr id="10" name="Titre 1"/>
          <p:cNvSpPr txBox="1">
            <a:spLocks/>
          </p:cNvSpPr>
          <p:nvPr/>
        </p:nvSpPr>
        <p:spPr>
          <a:xfrm>
            <a:off x="305645" y="347957"/>
            <a:ext cx="8543925" cy="524889"/>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fr-FR" sz="2800">
                <a:solidFill>
                  <a:srgbClr val="FFC000"/>
                </a:solidFill>
              </a:rPr>
              <a:t>Enjeux et ambition du collectif disciplinaire</a:t>
            </a:r>
            <a:endParaRPr lang="fr-FR" sz="2800" dirty="0">
              <a:solidFill>
                <a:srgbClr val="FFC000"/>
              </a:solidFill>
            </a:endParaRPr>
          </a:p>
        </p:txBody>
      </p:sp>
      <p:sp>
        <p:nvSpPr>
          <p:cNvPr id="11" name="Espace réservé du contenu 2"/>
          <p:cNvSpPr txBox="1">
            <a:spLocks/>
          </p:cNvSpPr>
          <p:nvPr/>
        </p:nvSpPr>
        <p:spPr>
          <a:xfrm>
            <a:off x="0" y="1031691"/>
            <a:ext cx="8984974" cy="53383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b="1" dirty="0"/>
              <a:t>Les échanges </a:t>
            </a:r>
            <a:r>
              <a:rPr lang="fr-FR" sz="2400" dirty="0"/>
              <a:t>et les temps de travail communs entre formateurs de la FI et de la FC sont </a:t>
            </a:r>
            <a:r>
              <a:rPr lang="fr-FR" sz="2400" b="1" dirty="0"/>
              <a:t>actuellement très réduits </a:t>
            </a:r>
          </a:p>
          <a:p>
            <a:r>
              <a:rPr lang="fr-FR" sz="2400" dirty="0"/>
              <a:t>L’ambition est que ces formateurs et responsables de formation </a:t>
            </a:r>
            <a:r>
              <a:rPr lang="fr-FR" sz="2400" b="1" dirty="0"/>
              <a:t>échangent sur les contenus proposés dans chacun des champs de la formation</a:t>
            </a:r>
            <a:r>
              <a:rPr lang="fr-FR" sz="2400" dirty="0"/>
              <a:t> : didactique, pédagogie, sens et traitement des programmes référés au socle commun, des sujets directement liés à la discipline et à la formation des enseignants </a:t>
            </a:r>
          </a:p>
          <a:p>
            <a:r>
              <a:rPr lang="fr-FR" sz="2400" dirty="0"/>
              <a:t>L’ambition est </a:t>
            </a:r>
            <a:r>
              <a:rPr lang="fr-FR" sz="2400" b="1" dirty="0"/>
              <a:t>d’interroger la déclinaison des problématiques transversales </a:t>
            </a:r>
            <a:r>
              <a:rPr lang="fr-FR" sz="2400" dirty="0"/>
              <a:t>dans chaque discipline  </a:t>
            </a:r>
          </a:p>
          <a:p>
            <a:pPr marL="228600" lvl="1">
              <a:spcBef>
                <a:spcPts val="1000"/>
              </a:spcBef>
            </a:pPr>
            <a:r>
              <a:rPr lang="fr-FR" dirty="0">
                <a:ea typeface="Calibri" charset="0"/>
                <a:cs typeface="Arial" charset="0"/>
              </a:rPr>
              <a:t>Formulation </a:t>
            </a:r>
            <a:r>
              <a:rPr lang="fr-FR" b="1" dirty="0">
                <a:ea typeface="Calibri" charset="0"/>
                <a:cs typeface="Arial" charset="0"/>
              </a:rPr>
              <a:t>de propositions de nouvelles modalités et contenus pour la FI et la FC des 1</a:t>
            </a:r>
            <a:r>
              <a:rPr lang="fr-FR" b="1" baseline="30000" dirty="0">
                <a:ea typeface="Calibri" charset="0"/>
                <a:cs typeface="Arial" charset="0"/>
              </a:rPr>
              <a:t>er</a:t>
            </a:r>
            <a:r>
              <a:rPr lang="fr-FR" b="1" dirty="0">
                <a:ea typeface="Calibri" charset="0"/>
                <a:cs typeface="Arial" charset="0"/>
              </a:rPr>
              <a:t> et second degrés</a:t>
            </a:r>
            <a:r>
              <a:rPr lang="fr-FR" dirty="0">
                <a:ea typeface="Calibri" charset="0"/>
                <a:cs typeface="Arial" charset="0"/>
              </a:rPr>
              <a:t> : s’entendre sur des objets ou thèmes d’étude travaillés durant l’année pour formuler des propositions.</a:t>
            </a:r>
          </a:p>
          <a:p>
            <a:endParaRPr lang="fr-FR" sz="2400" dirty="0"/>
          </a:p>
        </p:txBody>
      </p:sp>
    </p:spTree>
    <p:extLst>
      <p:ext uri="{BB962C8B-B14F-4D97-AF65-F5344CB8AC3E}">
        <p14:creationId xmlns:p14="http://schemas.microsoft.com/office/powerpoint/2010/main" val="34980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build="p"/>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4296</TotalTime>
  <Words>1504</Words>
  <Application>Microsoft Macintosh PowerPoint</Application>
  <PresentationFormat>Présentation à l'écran (4:3)</PresentationFormat>
  <Paragraphs>128</Paragraphs>
  <Slides>18</Slides>
  <Notes>10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18</vt:i4>
      </vt:variant>
    </vt:vector>
  </HeadingPairs>
  <TitlesOfParts>
    <vt:vector size="29" baseType="lpstr">
      <vt:lpstr>Arial</vt:lpstr>
      <vt:lpstr>Arial Narrow</vt:lpstr>
      <vt:lpstr>Calibri</vt:lpstr>
      <vt:lpstr>Calibri Light</vt:lpstr>
      <vt:lpstr>Courier New</vt:lpstr>
      <vt:lpstr>Mangal</vt:lpstr>
      <vt:lpstr>sans-serif</vt:lpstr>
      <vt:lpstr>Times New Roman</vt:lpstr>
      <vt:lpstr>Wingdings</vt:lpstr>
      <vt:lpstr>Thème Office</vt:lpstr>
      <vt:lpstr>Feuille de calcul</vt:lpstr>
      <vt:lpstr>Présentation PowerPoint</vt:lpstr>
      <vt:lpstr>Déroulé de la Réunion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question de la formation en L3 EM à l’UFRSTAPS de LYON</vt:lpstr>
      <vt:lpstr>Une typologie des enseignants  (Paquay L., Vers un référentiel de compétences professionnelles de l’enseignant, Recherche et formation n°15, 1994) </vt:lpstr>
      <vt:lpstr>Présentation PowerPoint</vt:lpstr>
    </vt:vector>
  </TitlesOfParts>
  <Company>ACADEMIE DE LYON</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cmarsot</dc:creator>
  <cp:lastModifiedBy>jean marc jmbodet</cp:lastModifiedBy>
  <cp:revision>277</cp:revision>
  <cp:lastPrinted>2016-09-22T08:32:17Z</cp:lastPrinted>
  <dcterms:created xsi:type="dcterms:W3CDTF">2016-06-23T12:47:54Z</dcterms:created>
  <dcterms:modified xsi:type="dcterms:W3CDTF">2018-01-19T10:53:25Z</dcterms:modified>
</cp:coreProperties>
</file>