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" ContentType="image/tif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28"/>
  </p:notesMasterIdLst>
  <p:handoutMasterIdLst>
    <p:handoutMasterId r:id="rId29"/>
  </p:handoutMasterIdLst>
  <p:sldIdLst>
    <p:sldId id="290" r:id="rId2"/>
    <p:sldId id="291" r:id="rId3"/>
    <p:sldId id="292" r:id="rId4"/>
    <p:sldId id="322" r:id="rId5"/>
    <p:sldId id="293" r:id="rId6"/>
    <p:sldId id="294" r:id="rId7"/>
    <p:sldId id="295" r:id="rId8"/>
    <p:sldId id="296" r:id="rId9"/>
    <p:sldId id="299" r:id="rId10"/>
    <p:sldId id="298" r:id="rId11"/>
    <p:sldId id="300" r:id="rId12"/>
    <p:sldId id="301" r:id="rId13"/>
    <p:sldId id="324" r:id="rId14"/>
    <p:sldId id="302" r:id="rId15"/>
    <p:sldId id="303" r:id="rId16"/>
    <p:sldId id="304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</p:sldIdLst>
  <p:sldSz cx="9144000" cy="6858000" type="screen4x3"/>
  <p:notesSz cx="6638925" cy="98298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mayot" initials="c" lastIdx="1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E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4" autoAdjust="0"/>
    <p:restoredTop sz="93836" autoAdjust="0"/>
  </p:normalViewPr>
  <p:slideViewPr>
    <p:cSldViewPr snapToGrid="0">
      <p:cViewPr varScale="1">
        <p:scale>
          <a:sx n="71" d="100"/>
          <a:sy n="71" d="100"/>
        </p:scale>
        <p:origin x="68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3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EC1B8-98C7-664C-8063-444BF5E7F5B2}" type="doc">
      <dgm:prSet loTypeId="urn:microsoft.com/office/officeart/2005/8/layout/equation1" loCatId="" qsTypeId="urn:microsoft.com/office/officeart/2005/8/quickstyle/3d1" qsCatId="3D" csTypeId="urn:microsoft.com/office/officeart/2005/8/colors/colorful4" csCatId="colorful" phldr="1"/>
      <dgm:spPr/>
    </dgm:pt>
    <dgm:pt modelId="{BE1EF8A7-74DE-D047-BA18-78CB8E1D763E}">
      <dgm:prSet phldrT="[Texte]"/>
      <dgm:spPr/>
      <dgm:t>
        <a:bodyPr/>
        <a:lstStyle/>
        <a:p>
          <a:pPr rtl="0"/>
          <a:r>
            <a:rPr lang="fr-FR" dirty="0">
              <a:solidFill>
                <a:schemeClr val="tx1"/>
              </a:solidFill>
            </a:rPr>
            <a:t>Plans de formation importants adossés  à priorités nationales  </a:t>
          </a:r>
        </a:p>
      </dgm:t>
    </dgm:pt>
    <dgm:pt modelId="{B5F59D8B-6C36-7044-A4D5-F70C4798BDCF}" type="parTrans" cxnId="{39344D59-293F-914B-ADC4-45734700CEE7}">
      <dgm:prSet/>
      <dgm:spPr/>
      <dgm:t>
        <a:bodyPr/>
        <a:lstStyle/>
        <a:p>
          <a:endParaRPr lang="fr-FR"/>
        </a:p>
      </dgm:t>
    </dgm:pt>
    <dgm:pt modelId="{02698A46-7C66-9447-9AF8-8C3478384DD3}" type="sibTrans" cxnId="{39344D59-293F-914B-ADC4-45734700CEE7}">
      <dgm:prSet/>
      <dgm:spPr/>
      <dgm:t>
        <a:bodyPr/>
        <a:lstStyle/>
        <a:p>
          <a:pPr rtl="0"/>
          <a:endParaRPr lang="fr-FR"/>
        </a:p>
      </dgm:t>
    </dgm:pt>
    <dgm:pt modelId="{ED0DD514-1E36-3749-B7D4-94D7FA7EB55C}">
      <dgm:prSet phldrT="[Texte]" custT="1"/>
      <dgm:spPr/>
      <dgm:t>
        <a:bodyPr/>
        <a:lstStyle/>
        <a:p>
          <a:pPr rtl="0"/>
          <a:r>
            <a:rPr lang="fr-FR" sz="2000">
              <a:solidFill>
                <a:schemeClr val="tx1"/>
              </a:solidFill>
            </a:rPr>
            <a:t>Formation dans le cadre du PPCR</a:t>
          </a:r>
          <a:endParaRPr lang="fr-FR" sz="2000" dirty="0">
            <a:solidFill>
              <a:schemeClr val="tx1"/>
            </a:solidFill>
          </a:endParaRPr>
        </a:p>
      </dgm:t>
    </dgm:pt>
    <dgm:pt modelId="{05F704A5-5F8E-004F-8F52-1148DDDB6416}" type="parTrans" cxnId="{270165B4-7A3E-9E40-9D31-136E29D772E9}">
      <dgm:prSet/>
      <dgm:spPr/>
      <dgm:t>
        <a:bodyPr/>
        <a:lstStyle/>
        <a:p>
          <a:endParaRPr lang="fr-FR"/>
        </a:p>
      </dgm:t>
    </dgm:pt>
    <dgm:pt modelId="{4DB22DDC-C7C8-E045-B4A0-AF3F2F07FDF5}" type="sibTrans" cxnId="{270165B4-7A3E-9E40-9D31-136E29D772E9}">
      <dgm:prSet/>
      <dgm:spPr/>
      <dgm:t>
        <a:bodyPr/>
        <a:lstStyle/>
        <a:p>
          <a:pPr rtl="0"/>
          <a:endParaRPr lang="fr-FR"/>
        </a:p>
      </dgm:t>
    </dgm:pt>
    <dgm:pt modelId="{BD5B2D47-FE11-8745-9B84-9861FBB034CE}">
      <dgm:prSet phldrT="[Texte]" custT="1"/>
      <dgm:spPr/>
      <dgm:t>
        <a:bodyPr/>
        <a:lstStyle/>
        <a:p>
          <a:pPr rtl="0"/>
          <a:r>
            <a:rPr lang="fr-FR" sz="2800" dirty="0">
              <a:solidFill>
                <a:srgbClr val="FF0000"/>
              </a:solidFill>
            </a:rPr>
            <a:t>Réserver</a:t>
          </a:r>
          <a:r>
            <a:rPr lang="fr-FR" sz="1400" dirty="0">
              <a:solidFill>
                <a:srgbClr val="FF0000"/>
              </a:solidFill>
            </a:rPr>
            <a:t> </a:t>
          </a:r>
          <a:r>
            <a:rPr lang="fr-FR" sz="2000" dirty="0">
              <a:solidFill>
                <a:srgbClr val="FF0000"/>
              </a:solidFill>
            </a:rPr>
            <a:t>30% </a:t>
          </a:r>
          <a:r>
            <a:rPr lang="fr-FR" sz="2000" dirty="0">
              <a:solidFill>
                <a:schemeClr val="tx1"/>
              </a:solidFill>
            </a:rPr>
            <a:t>du budget de la FC à ces actions nationales et académiques</a:t>
          </a:r>
        </a:p>
        <a:p>
          <a:pPr rtl="0"/>
          <a:r>
            <a:rPr lang="fr-FR" sz="2000" dirty="0">
              <a:solidFill>
                <a:schemeClr val="tx1"/>
              </a:solidFill>
            </a:rPr>
            <a:t>Budget programme 141</a:t>
          </a:r>
          <a:endParaRPr lang="fr-FR" sz="1100" dirty="0">
            <a:solidFill>
              <a:schemeClr val="tx1"/>
            </a:solidFill>
          </a:endParaRPr>
        </a:p>
      </dgm:t>
    </dgm:pt>
    <dgm:pt modelId="{7838D594-94CA-4744-BC3B-40C9BB463434}" type="parTrans" cxnId="{E3D79C9F-E5E9-C04B-A5D6-91C7AA77B1FE}">
      <dgm:prSet/>
      <dgm:spPr/>
      <dgm:t>
        <a:bodyPr/>
        <a:lstStyle/>
        <a:p>
          <a:endParaRPr lang="fr-FR"/>
        </a:p>
      </dgm:t>
    </dgm:pt>
    <dgm:pt modelId="{C4CE912A-3EF6-354B-A78F-788BEC31495F}" type="sibTrans" cxnId="{E3D79C9F-E5E9-C04B-A5D6-91C7AA77B1FE}">
      <dgm:prSet/>
      <dgm:spPr/>
      <dgm:t>
        <a:bodyPr/>
        <a:lstStyle/>
        <a:p>
          <a:endParaRPr lang="fr-FR"/>
        </a:p>
      </dgm:t>
    </dgm:pt>
    <dgm:pt modelId="{4E8F24A4-1637-D846-9992-8C3435B2B1F7}" type="pres">
      <dgm:prSet presAssocID="{999EC1B8-98C7-664C-8063-444BF5E7F5B2}" presName="linearFlow" presStyleCnt="0">
        <dgm:presLayoutVars>
          <dgm:dir/>
          <dgm:resizeHandles val="exact"/>
        </dgm:presLayoutVars>
      </dgm:prSet>
      <dgm:spPr/>
    </dgm:pt>
    <dgm:pt modelId="{E43D8CC7-6DEB-DB41-845B-CB6FFF59D8E5}" type="pres">
      <dgm:prSet presAssocID="{BE1EF8A7-74DE-D047-BA18-78CB8E1D763E}" presName="node" presStyleLbl="node1" presStyleIdx="0" presStyleCnt="3" custScaleX="146847" custScaleY="142718">
        <dgm:presLayoutVars>
          <dgm:bulletEnabled val="1"/>
        </dgm:presLayoutVars>
      </dgm:prSet>
      <dgm:spPr/>
    </dgm:pt>
    <dgm:pt modelId="{513C10F3-6853-3645-AEDD-369523EE2831}" type="pres">
      <dgm:prSet presAssocID="{02698A46-7C66-9447-9AF8-8C3478384DD3}" presName="spacerL" presStyleCnt="0"/>
      <dgm:spPr/>
    </dgm:pt>
    <dgm:pt modelId="{E6C480B1-3766-B447-AF86-5C49E2BF20A6}" type="pres">
      <dgm:prSet presAssocID="{02698A46-7C66-9447-9AF8-8C3478384DD3}" presName="sibTrans" presStyleLbl="sibTrans2D1" presStyleIdx="0" presStyleCnt="2"/>
      <dgm:spPr/>
    </dgm:pt>
    <dgm:pt modelId="{98595DAA-ABF8-AE41-B307-2A56E065C601}" type="pres">
      <dgm:prSet presAssocID="{02698A46-7C66-9447-9AF8-8C3478384DD3}" presName="spacerR" presStyleCnt="0"/>
      <dgm:spPr/>
    </dgm:pt>
    <dgm:pt modelId="{8CBD7F63-05B3-BC44-8EAA-715AC2CFCC39}" type="pres">
      <dgm:prSet presAssocID="{ED0DD514-1E36-3749-B7D4-94D7FA7EB55C}" presName="node" presStyleLbl="node1" presStyleIdx="1" presStyleCnt="3" custScaleX="159826" custScaleY="165397">
        <dgm:presLayoutVars>
          <dgm:bulletEnabled val="1"/>
        </dgm:presLayoutVars>
      </dgm:prSet>
      <dgm:spPr/>
    </dgm:pt>
    <dgm:pt modelId="{6DF60F4F-EFF8-4E48-8D2E-BEED69F373F3}" type="pres">
      <dgm:prSet presAssocID="{4DB22DDC-C7C8-E045-B4A0-AF3F2F07FDF5}" presName="spacerL" presStyleCnt="0"/>
      <dgm:spPr/>
    </dgm:pt>
    <dgm:pt modelId="{330049CE-EC3D-6B47-B8D0-EA61DA978792}" type="pres">
      <dgm:prSet presAssocID="{4DB22DDC-C7C8-E045-B4A0-AF3F2F07FDF5}" presName="sibTrans" presStyleLbl="sibTrans2D1" presStyleIdx="1" presStyleCnt="2"/>
      <dgm:spPr/>
    </dgm:pt>
    <dgm:pt modelId="{280165EB-AD1A-8748-97CE-E7BB03E65D42}" type="pres">
      <dgm:prSet presAssocID="{4DB22DDC-C7C8-E045-B4A0-AF3F2F07FDF5}" presName="spacerR" presStyleCnt="0"/>
      <dgm:spPr/>
    </dgm:pt>
    <dgm:pt modelId="{4853C6B4-DD06-5641-9AD9-85060ACEED78}" type="pres">
      <dgm:prSet presAssocID="{BD5B2D47-FE11-8745-9B84-9861FBB034CE}" presName="node" presStyleLbl="node1" presStyleIdx="2" presStyleCnt="3" custScaleX="224941" custScaleY="204850" custLinFactNeighborX="2371" custLinFactNeighborY="-485">
        <dgm:presLayoutVars>
          <dgm:bulletEnabled val="1"/>
        </dgm:presLayoutVars>
      </dgm:prSet>
      <dgm:spPr/>
    </dgm:pt>
  </dgm:ptLst>
  <dgm:cxnLst>
    <dgm:cxn modelId="{4C176D25-2462-C840-A67A-B44FA7082BDD}" type="presOf" srcId="{ED0DD514-1E36-3749-B7D4-94D7FA7EB55C}" destId="{8CBD7F63-05B3-BC44-8EAA-715AC2CFCC39}" srcOrd="0" destOrd="0" presId="urn:microsoft.com/office/officeart/2005/8/layout/equation1"/>
    <dgm:cxn modelId="{126C0036-224E-7F44-9AD1-3EAEACDD4A7F}" type="presOf" srcId="{BD5B2D47-FE11-8745-9B84-9861FBB034CE}" destId="{4853C6B4-DD06-5641-9AD9-85060ACEED78}" srcOrd="0" destOrd="0" presId="urn:microsoft.com/office/officeart/2005/8/layout/equation1"/>
    <dgm:cxn modelId="{39344D59-293F-914B-ADC4-45734700CEE7}" srcId="{999EC1B8-98C7-664C-8063-444BF5E7F5B2}" destId="{BE1EF8A7-74DE-D047-BA18-78CB8E1D763E}" srcOrd="0" destOrd="0" parTransId="{B5F59D8B-6C36-7044-A4D5-F70C4798BDCF}" sibTransId="{02698A46-7C66-9447-9AF8-8C3478384DD3}"/>
    <dgm:cxn modelId="{055A4165-CD69-3248-87A2-9345A20D48EC}" type="presOf" srcId="{BE1EF8A7-74DE-D047-BA18-78CB8E1D763E}" destId="{E43D8CC7-6DEB-DB41-845B-CB6FFF59D8E5}" srcOrd="0" destOrd="0" presId="urn:microsoft.com/office/officeart/2005/8/layout/equation1"/>
    <dgm:cxn modelId="{9D006E7D-2370-1D4A-8998-096FAD2B95A9}" type="presOf" srcId="{02698A46-7C66-9447-9AF8-8C3478384DD3}" destId="{E6C480B1-3766-B447-AF86-5C49E2BF20A6}" srcOrd="0" destOrd="0" presId="urn:microsoft.com/office/officeart/2005/8/layout/equation1"/>
    <dgm:cxn modelId="{467BA383-13AB-9D48-A6E7-4D7D50050647}" type="presOf" srcId="{999EC1B8-98C7-664C-8063-444BF5E7F5B2}" destId="{4E8F24A4-1637-D846-9992-8C3435B2B1F7}" srcOrd="0" destOrd="0" presId="urn:microsoft.com/office/officeart/2005/8/layout/equation1"/>
    <dgm:cxn modelId="{E3D79C9F-E5E9-C04B-A5D6-91C7AA77B1FE}" srcId="{999EC1B8-98C7-664C-8063-444BF5E7F5B2}" destId="{BD5B2D47-FE11-8745-9B84-9861FBB034CE}" srcOrd="2" destOrd="0" parTransId="{7838D594-94CA-4744-BC3B-40C9BB463434}" sibTransId="{C4CE912A-3EF6-354B-A78F-788BEC31495F}"/>
    <dgm:cxn modelId="{1416ACB3-31CE-3F49-8492-3F55E53E2908}" type="presOf" srcId="{4DB22DDC-C7C8-E045-B4A0-AF3F2F07FDF5}" destId="{330049CE-EC3D-6B47-B8D0-EA61DA978792}" srcOrd="0" destOrd="0" presId="urn:microsoft.com/office/officeart/2005/8/layout/equation1"/>
    <dgm:cxn modelId="{270165B4-7A3E-9E40-9D31-136E29D772E9}" srcId="{999EC1B8-98C7-664C-8063-444BF5E7F5B2}" destId="{ED0DD514-1E36-3749-B7D4-94D7FA7EB55C}" srcOrd="1" destOrd="0" parTransId="{05F704A5-5F8E-004F-8F52-1148DDDB6416}" sibTransId="{4DB22DDC-C7C8-E045-B4A0-AF3F2F07FDF5}"/>
    <dgm:cxn modelId="{7F4C8208-77F0-D04C-9F93-9F5085B95955}" type="presParOf" srcId="{4E8F24A4-1637-D846-9992-8C3435B2B1F7}" destId="{E43D8CC7-6DEB-DB41-845B-CB6FFF59D8E5}" srcOrd="0" destOrd="0" presId="urn:microsoft.com/office/officeart/2005/8/layout/equation1"/>
    <dgm:cxn modelId="{8CF118FD-BA1B-A947-9A9A-9A2193CC779A}" type="presParOf" srcId="{4E8F24A4-1637-D846-9992-8C3435B2B1F7}" destId="{513C10F3-6853-3645-AEDD-369523EE2831}" srcOrd="1" destOrd="0" presId="urn:microsoft.com/office/officeart/2005/8/layout/equation1"/>
    <dgm:cxn modelId="{1E86C91C-8113-EF42-B915-C75A64AD789A}" type="presParOf" srcId="{4E8F24A4-1637-D846-9992-8C3435B2B1F7}" destId="{E6C480B1-3766-B447-AF86-5C49E2BF20A6}" srcOrd="2" destOrd="0" presId="urn:microsoft.com/office/officeart/2005/8/layout/equation1"/>
    <dgm:cxn modelId="{DA0007D0-E76B-4745-818B-46B95B42903C}" type="presParOf" srcId="{4E8F24A4-1637-D846-9992-8C3435B2B1F7}" destId="{98595DAA-ABF8-AE41-B307-2A56E065C601}" srcOrd="3" destOrd="0" presId="urn:microsoft.com/office/officeart/2005/8/layout/equation1"/>
    <dgm:cxn modelId="{2DF3F18E-BA5B-1A4C-A569-C0BD372901FD}" type="presParOf" srcId="{4E8F24A4-1637-D846-9992-8C3435B2B1F7}" destId="{8CBD7F63-05B3-BC44-8EAA-715AC2CFCC39}" srcOrd="4" destOrd="0" presId="urn:microsoft.com/office/officeart/2005/8/layout/equation1"/>
    <dgm:cxn modelId="{8ABBE635-CD05-E34B-98FA-AF700E8A5220}" type="presParOf" srcId="{4E8F24A4-1637-D846-9992-8C3435B2B1F7}" destId="{6DF60F4F-EFF8-4E48-8D2E-BEED69F373F3}" srcOrd="5" destOrd="0" presId="urn:microsoft.com/office/officeart/2005/8/layout/equation1"/>
    <dgm:cxn modelId="{1AB956DE-A621-5848-B877-C857DDC7E722}" type="presParOf" srcId="{4E8F24A4-1637-D846-9992-8C3435B2B1F7}" destId="{330049CE-EC3D-6B47-B8D0-EA61DA978792}" srcOrd="6" destOrd="0" presId="urn:microsoft.com/office/officeart/2005/8/layout/equation1"/>
    <dgm:cxn modelId="{21259804-333B-4C4B-9DD7-3770D4F85A8C}" type="presParOf" srcId="{4E8F24A4-1637-D846-9992-8C3435B2B1F7}" destId="{280165EB-AD1A-8748-97CE-E7BB03E65D42}" srcOrd="7" destOrd="0" presId="urn:microsoft.com/office/officeart/2005/8/layout/equation1"/>
    <dgm:cxn modelId="{5DBA871C-632B-C04E-9538-D40D7CC6FBAB}" type="presParOf" srcId="{4E8F24A4-1637-D846-9992-8C3435B2B1F7}" destId="{4853C6B4-DD06-5641-9AD9-85060ACEED7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15BA3-01C8-7B4D-8028-36D2BFF21C30}" type="doc">
      <dgm:prSet loTypeId="urn:microsoft.com/office/officeart/2005/8/layout/default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56BD218C-C6D7-FC48-B3F7-BC480B5DFA00}">
      <dgm:prSet phldrT="[Texte]"/>
      <dgm:spPr/>
      <dgm:t>
        <a:bodyPr/>
        <a:lstStyle/>
        <a:p>
          <a:pPr rtl="0"/>
          <a:r>
            <a:rPr lang="fr-FR" dirty="0">
              <a:solidFill>
                <a:schemeClr val="tx1"/>
              </a:solidFill>
            </a:rPr>
            <a:t>Unités laïcité</a:t>
          </a:r>
        </a:p>
      </dgm:t>
    </dgm:pt>
    <dgm:pt modelId="{B89C358B-EBA9-774D-B04E-7175F0573A08}" type="parTrans" cxnId="{242A58DE-AAED-EA40-AA71-51B385E42C4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1759B03-720A-CD4F-BCEB-13B686D6E236}" type="sibTrans" cxnId="{242A58DE-AAED-EA40-AA71-51B385E42C4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0426804-F736-4C48-BC7D-F7D135F9A390}">
      <dgm:prSet phldrT="[Texte]"/>
      <dgm:spPr/>
      <dgm:t>
        <a:bodyPr/>
        <a:lstStyle/>
        <a:p>
          <a:pPr rtl="0"/>
          <a:r>
            <a:rPr lang="fr-FR" dirty="0">
              <a:solidFill>
                <a:schemeClr val="tx1"/>
              </a:solidFill>
            </a:rPr>
            <a:t>Plan étudiants</a:t>
          </a:r>
        </a:p>
      </dgm:t>
    </dgm:pt>
    <dgm:pt modelId="{1A0A4B5A-2264-8948-993B-B7473E62C5FA}" type="parTrans" cxnId="{823B7969-3068-5A4F-B01D-39AB234B9F5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824C68E-74AC-6E41-9816-CAA53A74E507}" type="sibTrans" cxnId="{823B7969-3068-5A4F-B01D-39AB234B9F5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0680C62-90BC-B548-A3E3-EE4EC24E3586}">
      <dgm:prSet phldrT="[Texte]"/>
      <dgm:spPr/>
      <dgm:t>
        <a:bodyPr/>
        <a:lstStyle/>
        <a:p>
          <a:pPr rtl="0"/>
          <a:r>
            <a:rPr lang="fr-FR" dirty="0">
              <a:solidFill>
                <a:schemeClr val="tx1"/>
              </a:solidFill>
            </a:rPr>
            <a:t>Formation profs principaux parcours sup</a:t>
          </a:r>
        </a:p>
      </dgm:t>
    </dgm:pt>
    <dgm:pt modelId="{F3597E78-D4E2-7145-AC48-F4D393F5B6B0}" type="parTrans" cxnId="{C65572F6-9DED-8247-BBDE-03F954AE33E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752245E-B16F-B84C-A68A-FE50F65C888D}" type="sibTrans" cxnId="{C65572F6-9DED-8247-BBDE-03F954AE33E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3F2DA93-8083-4C47-BC55-1F8ED99D856F}">
      <dgm:prSet phldrT="[Texte]"/>
      <dgm:spPr/>
      <dgm:t>
        <a:bodyPr/>
        <a:lstStyle/>
        <a:p>
          <a:pPr rtl="0"/>
          <a:r>
            <a:rPr lang="fr-FR" dirty="0">
              <a:solidFill>
                <a:schemeClr val="tx1"/>
              </a:solidFill>
            </a:rPr>
            <a:t>Réforme Voie pro </a:t>
          </a:r>
        </a:p>
      </dgm:t>
    </dgm:pt>
    <dgm:pt modelId="{E137082D-A217-214C-A2DA-55EA2EF17C25}" type="parTrans" cxnId="{D4F243B9-53FF-3941-BA9C-E2003877917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D360EB4-5295-944A-8B3D-A2442AEC8192}" type="sibTrans" cxnId="{D4F243B9-53FF-3941-BA9C-E2003877917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6AABE3F-CA4B-4A45-8DE1-C3F2C71DAB23}">
      <dgm:prSet phldrT="[Texte]"/>
      <dgm:spPr/>
      <dgm:t>
        <a:bodyPr/>
        <a:lstStyle/>
        <a:p>
          <a:pPr rtl="0"/>
          <a:r>
            <a:rPr lang="fr-FR" dirty="0">
              <a:solidFill>
                <a:schemeClr val="tx1"/>
              </a:solidFill>
            </a:rPr>
            <a:t>Mission mathématiques du cycle 1  à 3</a:t>
          </a:r>
        </a:p>
      </dgm:t>
    </dgm:pt>
    <dgm:pt modelId="{AB159F28-D1B0-8C4C-BAE6-76A95E46EC2C}" type="parTrans" cxnId="{AA417016-2A71-504D-8B45-E9D0283FD7C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09F0282-689D-FF43-9156-2A7A73CFA4E8}" type="sibTrans" cxnId="{AA417016-2A71-504D-8B45-E9D0283FD7C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A49F65F-9682-4E4B-AC52-73867599F8A8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Plan "tous lecteur"</a:t>
          </a:r>
        </a:p>
      </dgm:t>
    </dgm:pt>
    <dgm:pt modelId="{EE700FF5-6B6C-BA42-8184-FBA12FD59022}" type="parTrans" cxnId="{2A34A7D7-8D2C-5647-B17B-FBC13693750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79029A3-78F4-8845-9FCE-A15BD6B75817}" type="sibTrans" cxnId="{2A34A7D7-8D2C-5647-B17B-FBC13693750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D2EA473-3FEC-7F4D-8815-4BF08CCEA9F7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Plan de formation gestion de crise</a:t>
          </a:r>
        </a:p>
      </dgm:t>
    </dgm:pt>
    <dgm:pt modelId="{34F43E8C-A6F2-3446-AB97-0F7F602312D5}" type="parTrans" cxnId="{CEEE0EF6-DF12-AC46-ACFB-22912BD0B28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615BF77-AE09-CE4B-9BC3-558815350B27}" type="sibTrans" cxnId="{CEEE0EF6-DF12-AC46-ACFB-22912BD0B28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E3FE3D2-AA91-4540-A7E3-639ED8687A88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création GDR voie pro</a:t>
          </a:r>
        </a:p>
      </dgm:t>
    </dgm:pt>
    <dgm:pt modelId="{9804F1F0-266C-9547-990F-ECD1925401DE}" type="parTrans" cxnId="{F609683B-0FF3-144A-A37E-9FAA0DBEB33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B5B63BB-6F86-EC42-B260-94E9D4F1930A}" type="sibTrans" cxnId="{F609683B-0FF3-144A-A37E-9FAA0DBEB33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C28B8DF-3376-F24C-AB5C-DD5DAE8102D8}">
      <dgm:prSet/>
      <dgm:spPr/>
      <dgm:t>
        <a:bodyPr/>
        <a:lstStyle/>
        <a:p>
          <a:pPr rtl="0"/>
          <a:r>
            <a:rPr lang="fr-FR" dirty="0">
              <a:solidFill>
                <a:schemeClr val="tx1"/>
              </a:solidFill>
            </a:rPr>
            <a:t>Plan escalade en EPS</a:t>
          </a:r>
        </a:p>
      </dgm:t>
    </dgm:pt>
    <dgm:pt modelId="{8912318E-C19E-AB40-B8BF-8F91C7579FDC}" type="parTrans" cxnId="{F4235DA6-039B-9E45-94CB-B5194AFF186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293DBAD-999A-5840-BDF7-DBF38A8C7D78}" type="sibTrans" cxnId="{F4235DA6-039B-9E45-94CB-B5194AFF186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2BB9304-2AC1-EA44-AEF6-2E64CE2DB077}" type="pres">
      <dgm:prSet presAssocID="{05D15BA3-01C8-7B4D-8028-36D2BFF21C30}" presName="diagram" presStyleCnt="0">
        <dgm:presLayoutVars>
          <dgm:dir/>
          <dgm:resizeHandles val="exact"/>
        </dgm:presLayoutVars>
      </dgm:prSet>
      <dgm:spPr/>
    </dgm:pt>
    <dgm:pt modelId="{39D2E549-327D-284D-B3F8-3F4ADD506186}" type="pres">
      <dgm:prSet presAssocID="{56BD218C-C6D7-FC48-B3F7-BC480B5DFA00}" presName="node" presStyleLbl="node1" presStyleIdx="0" presStyleCnt="9">
        <dgm:presLayoutVars>
          <dgm:bulletEnabled val="1"/>
        </dgm:presLayoutVars>
      </dgm:prSet>
      <dgm:spPr/>
    </dgm:pt>
    <dgm:pt modelId="{A1D427A7-E80E-A34A-9FE1-180C0FC6CAA3}" type="pres">
      <dgm:prSet presAssocID="{71759B03-720A-CD4F-BCEB-13B686D6E236}" presName="sibTrans" presStyleCnt="0"/>
      <dgm:spPr/>
    </dgm:pt>
    <dgm:pt modelId="{337C1A68-3E26-5746-8504-782F128670D3}" type="pres">
      <dgm:prSet presAssocID="{50426804-F736-4C48-BC7D-F7D135F9A390}" presName="node" presStyleLbl="node1" presStyleIdx="1" presStyleCnt="9">
        <dgm:presLayoutVars>
          <dgm:bulletEnabled val="1"/>
        </dgm:presLayoutVars>
      </dgm:prSet>
      <dgm:spPr/>
    </dgm:pt>
    <dgm:pt modelId="{6CED4139-601E-484F-803C-5FAAA046DF0B}" type="pres">
      <dgm:prSet presAssocID="{E824C68E-74AC-6E41-9816-CAA53A74E507}" presName="sibTrans" presStyleCnt="0"/>
      <dgm:spPr/>
    </dgm:pt>
    <dgm:pt modelId="{7B56D7AB-A0C2-584E-9E6C-4CF77F491E32}" type="pres">
      <dgm:prSet presAssocID="{40680C62-90BC-B548-A3E3-EE4EC24E3586}" presName="node" presStyleLbl="node1" presStyleIdx="2" presStyleCnt="9">
        <dgm:presLayoutVars>
          <dgm:bulletEnabled val="1"/>
        </dgm:presLayoutVars>
      </dgm:prSet>
      <dgm:spPr/>
    </dgm:pt>
    <dgm:pt modelId="{2F39CD53-D9FE-2140-AA54-FD37DBF6E087}" type="pres">
      <dgm:prSet presAssocID="{7752245E-B16F-B84C-A68A-FE50F65C888D}" presName="sibTrans" presStyleCnt="0"/>
      <dgm:spPr/>
    </dgm:pt>
    <dgm:pt modelId="{49E6DB58-E794-F54A-B2EC-69691D96BF93}" type="pres">
      <dgm:prSet presAssocID="{F3F2DA93-8083-4C47-BC55-1F8ED99D856F}" presName="node" presStyleLbl="node1" presStyleIdx="3" presStyleCnt="9">
        <dgm:presLayoutVars>
          <dgm:bulletEnabled val="1"/>
        </dgm:presLayoutVars>
      </dgm:prSet>
      <dgm:spPr/>
    </dgm:pt>
    <dgm:pt modelId="{83D61A41-6D1A-FB40-9F2A-630E60A559A2}" type="pres">
      <dgm:prSet presAssocID="{4D360EB4-5295-944A-8B3D-A2442AEC8192}" presName="sibTrans" presStyleCnt="0"/>
      <dgm:spPr/>
    </dgm:pt>
    <dgm:pt modelId="{3EE0956F-65F5-D943-9C93-DCB6FFB9FE6E}" type="pres">
      <dgm:prSet presAssocID="{D6AABE3F-CA4B-4A45-8DE1-C3F2C71DAB23}" presName="node" presStyleLbl="node1" presStyleIdx="4" presStyleCnt="9">
        <dgm:presLayoutVars>
          <dgm:bulletEnabled val="1"/>
        </dgm:presLayoutVars>
      </dgm:prSet>
      <dgm:spPr/>
    </dgm:pt>
    <dgm:pt modelId="{61A34667-5863-894C-A887-2D51063C1376}" type="pres">
      <dgm:prSet presAssocID="{009F0282-689D-FF43-9156-2A7A73CFA4E8}" presName="sibTrans" presStyleCnt="0"/>
      <dgm:spPr/>
    </dgm:pt>
    <dgm:pt modelId="{96D85E9B-386C-0144-90FE-6E4012F0341D}" type="pres">
      <dgm:prSet presAssocID="{BA49F65F-9682-4E4B-AC52-73867599F8A8}" presName="node" presStyleLbl="node1" presStyleIdx="5" presStyleCnt="9">
        <dgm:presLayoutVars>
          <dgm:bulletEnabled val="1"/>
        </dgm:presLayoutVars>
      </dgm:prSet>
      <dgm:spPr/>
    </dgm:pt>
    <dgm:pt modelId="{7D185193-4406-D640-87FB-91C8A86B7451}" type="pres">
      <dgm:prSet presAssocID="{279029A3-78F4-8845-9FCE-A15BD6B75817}" presName="sibTrans" presStyleCnt="0"/>
      <dgm:spPr/>
    </dgm:pt>
    <dgm:pt modelId="{26810249-C689-0440-8125-47557286B7D1}" type="pres">
      <dgm:prSet presAssocID="{3D2EA473-3FEC-7F4D-8815-4BF08CCEA9F7}" presName="node" presStyleLbl="node1" presStyleIdx="6" presStyleCnt="9">
        <dgm:presLayoutVars>
          <dgm:bulletEnabled val="1"/>
        </dgm:presLayoutVars>
      </dgm:prSet>
      <dgm:spPr/>
    </dgm:pt>
    <dgm:pt modelId="{2CC1DE12-DD61-B840-BE96-3B0F838DC96D}" type="pres">
      <dgm:prSet presAssocID="{B615BF77-AE09-CE4B-9BC3-558815350B27}" presName="sibTrans" presStyleCnt="0"/>
      <dgm:spPr/>
    </dgm:pt>
    <dgm:pt modelId="{F7824FE5-1F5D-0947-BEDD-23DDF3456668}" type="pres">
      <dgm:prSet presAssocID="{BE3FE3D2-AA91-4540-A7E3-639ED8687A88}" presName="node" presStyleLbl="node1" presStyleIdx="7" presStyleCnt="9">
        <dgm:presLayoutVars>
          <dgm:bulletEnabled val="1"/>
        </dgm:presLayoutVars>
      </dgm:prSet>
      <dgm:spPr/>
    </dgm:pt>
    <dgm:pt modelId="{6A00DFBD-8629-C841-BFEE-D85808B766ED}" type="pres">
      <dgm:prSet presAssocID="{8B5B63BB-6F86-EC42-B260-94E9D4F1930A}" presName="sibTrans" presStyleCnt="0"/>
      <dgm:spPr/>
    </dgm:pt>
    <dgm:pt modelId="{DF36D857-3B1B-1C4F-8A6D-F6B4ADB8D80D}" type="pres">
      <dgm:prSet presAssocID="{8C28B8DF-3376-F24C-AB5C-DD5DAE8102D8}" presName="node" presStyleLbl="node1" presStyleIdx="8" presStyleCnt="9">
        <dgm:presLayoutVars>
          <dgm:bulletEnabled val="1"/>
        </dgm:presLayoutVars>
      </dgm:prSet>
      <dgm:spPr/>
    </dgm:pt>
  </dgm:ptLst>
  <dgm:cxnLst>
    <dgm:cxn modelId="{FB3F0909-ACBF-CF4C-976C-CA88874393FD}" type="presOf" srcId="{BE3FE3D2-AA91-4540-A7E3-639ED8687A88}" destId="{F7824FE5-1F5D-0947-BEDD-23DDF3456668}" srcOrd="0" destOrd="0" presId="urn:microsoft.com/office/officeart/2005/8/layout/default"/>
    <dgm:cxn modelId="{22D6EC0F-5EF7-C24A-AA54-FA1943CCA294}" type="presOf" srcId="{3D2EA473-3FEC-7F4D-8815-4BF08CCEA9F7}" destId="{26810249-C689-0440-8125-47557286B7D1}" srcOrd="0" destOrd="0" presId="urn:microsoft.com/office/officeart/2005/8/layout/default"/>
    <dgm:cxn modelId="{AA417016-2A71-504D-8B45-E9D0283FD7C8}" srcId="{05D15BA3-01C8-7B4D-8028-36D2BFF21C30}" destId="{D6AABE3F-CA4B-4A45-8DE1-C3F2C71DAB23}" srcOrd="4" destOrd="0" parTransId="{AB159F28-D1B0-8C4C-BAE6-76A95E46EC2C}" sibTransId="{009F0282-689D-FF43-9156-2A7A73CFA4E8}"/>
    <dgm:cxn modelId="{2EC6DB1A-A60B-5646-85D3-BEC8DFB8F8A0}" type="presOf" srcId="{8C28B8DF-3376-F24C-AB5C-DD5DAE8102D8}" destId="{DF36D857-3B1B-1C4F-8A6D-F6B4ADB8D80D}" srcOrd="0" destOrd="0" presId="urn:microsoft.com/office/officeart/2005/8/layout/default"/>
    <dgm:cxn modelId="{9CFD691F-112F-584B-B593-F3D6EC803DCF}" type="presOf" srcId="{40680C62-90BC-B548-A3E3-EE4EC24E3586}" destId="{7B56D7AB-A0C2-584E-9E6C-4CF77F491E32}" srcOrd="0" destOrd="0" presId="urn:microsoft.com/office/officeart/2005/8/layout/default"/>
    <dgm:cxn modelId="{0226D539-43A5-804A-90F9-0C0300752F9C}" type="presOf" srcId="{BA49F65F-9682-4E4B-AC52-73867599F8A8}" destId="{96D85E9B-386C-0144-90FE-6E4012F0341D}" srcOrd="0" destOrd="0" presId="urn:microsoft.com/office/officeart/2005/8/layout/default"/>
    <dgm:cxn modelId="{F609683B-0FF3-144A-A37E-9FAA0DBEB337}" srcId="{05D15BA3-01C8-7B4D-8028-36D2BFF21C30}" destId="{BE3FE3D2-AA91-4540-A7E3-639ED8687A88}" srcOrd="7" destOrd="0" parTransId="{9804F1F0-266C-9547-990F-ECD1925401DE}" sibTransId="{8B5B63BB-6F86-EC42-B260-94E9D4F1930A}"/>
    <dgm:cxn modelId="{F35CEA42-5325-F141-9CD2-4232BD8868E1}" type="presOf" srcId="{56BD218C-C6D7-FC48-B3F7-BC480B5DFA00}" destId="{39D2E549-327D-284D-B3F8-3F4ADD506186}" srcOrd="0" destOrd="0" presId="urn:microsoft.com/office/officeart/2005/8/layout/default"/>
    <dgm:cxn modelId="{CC71D954-8440-014C-96CC-967F1E913D29}" type="presOf" srcId="{50426804-F736-4C48-BC7D-F7D135F9A390}" destId="{337C1A68-3E26-5746-8504-782F128670D3}" srcOrd="0" destOrd="0" presId="urn:microsoft.com/office/officeart/2005/8/layout/default"/>
    <dgm:cxn modelId="{823B7969-3068-5A4F-B01D-39AB234B9F5D}" srcId="{05D15BA3-01C8-7B4D-8028-36D2BFF21C30}" destId="{50426804-F736-4C48-BC7D-F7D135F9A390}" srcOrd="1" destOrd="0" parTransId="{1A0A4B5A-2264-8948-993B-B7473E62C5FA}" sibTransId="{E824C68E-74AC-6E41-9816-CAA53A74E507}"/>
    <dgm:cxn modelId="{A3595D6A-E26A-0145-9B61-6B75C5C8D435}" type="presOf" srcId="{D6AABE3F-CA4B-4A45-8DE1-C3F2C71DAB23}" destId="{3EE0956F-65F5-D943-9C93-DCB6FFB9FE6E}" srcOrd="0" destOrd="0" presId="urn:microsoft.com/office/officeart/2005/8/layout/default"/>
    <dgm:cxn modelId="{2E4E9C83-1413-9043-9642-4A566DA9FACE}" type="presOf" srcId="{F3F2DA93-8083-4C47-BC55-1F8ED99D856F}" destId="{49E6DB58-E794-F54A-B2EC-69691D96BF93}" srcOrd="0" destOrd="0" presId="urn:microsoft.com/office/officeart/2005/8/layout/default"/>
    <dgm:cxn modelId="{F4235DA6-039B-9E45-94CB-B5194AFF1868}" srcId="{05D15BA3-01C8-7B4D-8028-36D2BFF21C30}" destId="{8C28B8DF-3376-F24C-AB5C-DD5DAE8102D8}" srcOrd="8" destOrd="0" parTransId="{8912318E-C19E-AB40-B8BF-8F91C7579FDC}" sibTransId="{3293DBAD-999A-5840-BDF7-DBF38A8C7D78}"/>
    <dgm:cxn modelId="{D4F243B9-53FF-3941-BA9C-E20038779175}" srcId="{05D15BA3-01C8-7B4D-8028-36D2BFF21C30}" destId="{F3F2DA93-8083-4C47-BC55-1F8ED99D856F}" srcOrd="3" destOrd="0" parTransId="{E137082D-A217-214C-A2DA-55EA2EF17C25}" sibTransId="{4D360EB4-5295-944A-8B3D-A2442AEC8192}"/>
    <dgm:cxn modelId="{2A34A7D7-8D2C-5647-B17B-FBC136937508}" srcId="{05D15BA3-01C8-7B4D-8028-36D2BFF21C30}" destId="{BA49F65F-9682-4E4B-AC52-73867599F8A8}" srcOrd="5" destOrd="0" parTransId="{EE700FF5-6B6C-BA42-8184-FBA12FD59022}" sibTransId="{279029A3-78F4-8845-9FCE-A15BD6B75817}"/>
    <dgm:cxn modelId="{E138D7DC-A343-8440-8BB4-109A5D34C7D8}" type="presOf" srcId="{05D15BA3-01C8-7B4D-8028-36D2BFF21C30}" destId="{F2BB9304-2AC1-EA44-AEF6-2E64CE2DB077}" srcOrd="0" destOrd="0" presId="urn:microsoft.com/office/officeart/2005/8/layout/default"/>
    <dgm:cxn modelId="{242A58DE-AAED-EA40-AA71-51B385E42C42}" srcId="{05D15BA3-01C8-7B4D-8028-36D2BFF21C30}" destId="{56BD218C-C6D7-FC48-B3F7-BC480B5DFA00}" srcOrd="0" destOrd="0" parTransId="{B89C358B-EBA9-774D-B04E-7175F0573A08}" sibTransId="{71759B03-720A-CD4F-BCEB-13B686D6E236}"/>
    <dgm:cxn modelId="{CEEE0EF6-DF12-AC46-ACFB-22912BD0B280}" srcId="{05D15BA3-01C8-7B4D-8028-36D2BFF21C30}" destId="{3D2EA473-3FEC-7F4D-8815-4BF08CCEA9F7}" srcOrd="6" destOrd="0" parTransId="{34F43E8C-A6F2-3446-AB97-0F7F602312D5}" sibTransId="{B615BF77-AE09-CE4B-9BC3-558815350B27}"/>
    <dgm:cxn modelId="{C65572F6-9DED-8247-BBDE-03F954AE33E0}" srcId="{05D15BA3-01C8-7B4D-8028-36D2BFF21C30}" destId="{40680C62-90BC-B548-A3E3-EE4EC24E3586}" srcOrd="2" destOrd="0" parTransId="{F3597E78-D4E2-7145-AC48-F4D393F5B6B0}" sibTransId="{7752245E-B16F-B84C-A68A-FE50F65C888D}"/>
    <dgm:cxn modelId="{922BB564-8C87-D84F-81DC-6F572895F185}" type="presParOf" srcId="{F2BB9304-2AC1-EA44-AEF6-2E64CE2DB077}" destId="{39D2E549-327D-284D-B3F8-3F4ADD506186}" srcOrd="0" destOrd="0" presId="urn:microsoft.com/office/officeart/2005/8/layout/default"/>
    <dgm:cxn modelId="{B5A3BBF8-B6C5-1343-B0E2-B408F49EE16D}" type="presParOf" srcId="{F2BB9304-2AC1-EA44-AEF6-2E64CE2DB077}" destId="{A1D427A7-E80E-A34A-9FE1-180C0FC6CAA3}" srcOrd="1" destOrd="0" presId="urn:microsoft.com/office/officeart/2005/8/layout/default"/>
    <dgm:cxn modelId="{19D63BDA-7635-0F4D-81F2-985446DDE576}" type="presParOf" srcId="{F2BB9304-2AC1-EA44-AEF6-2E64CE2DB077}" destId="{337C1A68-3E26-5746-8504-782F128670D3}" srcOrd="2" destOrd="0" presId="urn:microsoft.com/office/officeart/2005/8/layout/default"/>
    <dgm:cxn modelId="{8A51057B-BB3F-F346-B724-89A3FA002966}" type="presParOf" srcId="{F2BB9304-2AC1-EA44-AEF6-2E64CE2DB077}" destId="{6CED4139-601E-484F-803C-5FAAA046DF0B}" srcOrd="3" destOrd="0" presId="urn:microsoft.com/office/officeart/2005/8/layout/default"/>
    <dgm:cxn modelId="{C610CAEE-5F82-B440-8288-FE01097111A1}" type="presParOf" srcId="{F2BB9304-2AC1-EA44-AEF6-2E64CE2DB077}" destId="{7B56D7AB-A0C2-584E-9E6C-4CF77F491E32}" srcOrd="4" destOrd="0" presId="urn:microsoft.com/office/officeart/2005/8/layout/default"/>
    <dgm:cxn modelId="{7600E99B-8A4F-FE43-8769-7E4988FB647E}" type="presParOf" srcId="{F2BB9304-2AC1-EA44-AEF6-2E64CE2DB077}" destId="{2F39CD53-D9FE-2140-AA54-FD37DBF6E087}" srcOrd="5" destOrd="0" presId="urn:microsoft.com/office/officeart/2005/8/layout/default"/>
    <dgm:cxn modelId="{F168900D-81BF-EC4C-B6F1-FA3CE1971A28}" type="presParOf" srcId="{F2BB9304-2AC1-EA44-AEF6-2E64CE2DB077}" destId="{49E6DB58-E794-F54A-B2EC-69691D96BF93}" srcOrd="6" destOrd="0" presId="urn:microsoft.com/office/officeart/2005/8/layout/default"/>
    <dgm:cxn modelId="{2711FC93-BE4D-9048-96B5-4A46968FFD71}" type="presParOf" srcId="{F2BB9304-2AC1-EA44-AEF6-2E64CE2DB077}" destId="{83D61A41-6D1A-FB40-9F2A-630E60A559A2}" srcOrd="7" destOrd="0" presId="urn:microsoft.com/office/officeart/2005/8/layout/default"/>
    <dgm:cxn modelId="{33D2D192-AD1C-9E40-BD83-091BD4C59136}" type="presParOf" srcId="{F2BB9304-2AC1-EA44-AEF6-2E64CE2DB077}" destId="{3EE0956F-65F5-D943-9C93-DCB6FFB9FE6E}" srcOrd="8" destOrd="0" presId="urn:microsoft.com/office/officeart/2005/8/layout/default"/>
    <dgm:cxn modelId="{0E321A92-0137-1540-8B51-D3243351C82C}" type="presParOf" srcId="{F2BB9304-2AC1-EA44-AEF6-2E64CE2DB077}" destId="{61A34667-5863-894C-A887-2D51063C1376}" srcOrd="9" destOrd="0" presId="urn:microsoft.com/office/officeart/2005/8/layout/default"/>
    <dgm:cxn modelId="{319FAC5A-56B3-444A-B7F9-4EE518C81A39}" type="presParOf" srcId="{F2BB9304-2AC1-EA44-AEF6-2E64CE2DB077}" destId="{96D85E9B-386C-0144-90FE-6E4012F0341D}" srcOrd="10" destOrd="0" presId="urn:microsoft.com/office/officeart/2005/8/layout/default"/>
    <dgm:cxn modelId="{2889C690-B9C3-2448-821B-1789A0A8C4AF}" type="presParOf" srcId="{F2BB9304-2AC1-EA44-AEF6-2E64CE2DB077}" destId="{7D185193-4406-D640-87FB-91C8A86B7451}" srcOrd="11" destOrd="0" presId="urn:microsoft.com/office/officeart/2005/8/layout/default"/>
    <dgm:cxn modelId="{2E872F43-D62B-D04B-BC7D-B620DD35467A}" type="presParOf" srcId="{F2BB9304-2AC1-EA44-AEF6-2E64CE2DB077}" destId="{26810249-C689-0440-8125-47557286B7D1}" srcOrd="12" destOrd="0" presId="urn:microsoft.com/office/officeart/2005/8/layout/default"/>
    <dgm:cxn modelId="{F203C152-8413-3B4E-96CA-C3A3B3850116}" type="presParOf" srcId="{F2BB9304-2AC1-EA44-AEF6-2E64CE2DB077}" destId="{2CC1DE12-DD61-B840-BE96-3B0F838DC96D}" srcOrd="13" destOrd="0" presId="urn:microsoft.com/office/officeart/2005/8/layout/default"/>
    <dgm:cxn modelId="{47205416-900E-D049-ACD7-1EEEE4538511}" type="presParOf" srcId="{F2BB9304-2AC1-EA44-AEF6-2E64CE2DB077}" destId="{F7824FE5-1F5D-0947-BEDD-23DDF3456668}" srcOrd="14" destOrd="0" presId="urn:microsoft.com/office/officeart/2005/8/layout/default"/>
    <dgm:cxn modelId="{CDAD7D3E-E8E2-AF41-982B-2C3E9B26096B}" type="presParOf" srcId="{F2BB9304-2AC1-EA44-AEF6-2E64CE2DB077}" destId="{6A00DFBD-8629-C841-BFEE-D85808B766ED}" srcOrd="15" destOrd="0" presId="urn:microsoft.com/office/officeart/2005/8/layout/default"/>
    <dgm:cxn modelId="{332CE178-9469-AF47-AE52-253269720451}" type="presParOf" srcId="{F2BB9304-2AC1-EA44-AEF6-2E64CE2DB077}" destId="{DF36D857-3B1B-1C4F-8A6D-F6B4ADB8D80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D8CC7-6DEB-DB41-845B-CB6FFF59D8E5}">
      <dsp:nvSpPr>
        <dsp:cNvPr id="0" name=""/>
        <dsp:cNvSpPr/>
      </dsp:nvSpPr>
      <dsp:spPr>
        <a:xfrm>
          <a:off x="1971" y="951191"/>
          <a:ext cx="1900205" cy="18467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chemeClr val="tx1"/>
              </a:solidFill>
            </a:rPr>
            <a:t>Plans de formation importants adossés  à priorités nationales  </a:t>
          </a:r>
        </a:p>
      </dsp:txBody>
      <dsp:txXfrm>
        <a:off x="280250" y="1221645"/>
        <a:ext cx="1343647" cy="1305868"/>
      </dsp:txXfrm>
    </dsp:sp>
    <dsp:sp modelId="{E6C480B1-3766-B447-AF86-5C49E2BF20A6}">
      <dsp:nvSpPr>
        <dsp:cNvPr id="0" name=""/>
        <dsp:cNvSpPr/>
      </dsp:nvSpPr>
      <dsp:spPr>
        <a:xfrm>
          <a:off x="2007250" y="1499318"/>
          <a:ext cx="750522" cy="750522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2106732" y="1786318"/>
        <a:ext cx="551558" cy="176522"/>
      </dsp:txXfrm>
    </dsp:sp>
    <dsp:sp modelId="{8CBD7F63-05B3-BC44-8EAA-715AC2CFCC39}">
      <dsp:nvSpPr>
        <dsp:cNvPr id="0" name=""/>
        <dsp:cNvSpPr/>
      </dsp:nvSpPr>
      <dsp:spPr>
        <a:xfrm>
          <a:off x="2862845" y="804457"/>
          <a:ext cx="2068154" cy="2140243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chemeClr val="tx1"/>
              </a:solidFill>
            </a:rPr>
            <a:t>Formation dans le cadre du PPCR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3165719" y="1117888"/>
        <a:ext cx="1462406" cy="1513381"/>
      </dsp:txXfrm>
    </dsp:sp>
    <dsp:sp modelId="{330049CE-EC3D-6B47-B8D0-EA61DA978792}">
      <dsp:nvSpPr>
        <dsp:cNvPr id="0" name=""/>
        <dsp:cNvSpPr/>
      </dsp:nvSpPr>
      <dsp:spPr>
        <a:xfrm>
          <a:off x="5036073" y="1499318"/>
          <a:ext cx="750522" cy="750522"/>
        </a:xfrm>
        <a:prstGeom prst="mathEqual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5135555" y="1653926"/>
        <a:ext cx="551558" cy="441306"/>
      </dsp:txXfrm>
    </dsp:sp>
    <dsp:sp modelId="{4853C6B4-DD06-5641-9AD9-85060ACEED78}">
      <dsp:nvSpPr>
        <dsp:cNvPr id="0" name=""/>
        <dsp:cNvSpPr/>
      </dsp:nvSpPr>
      <dsp:spPr>
        <a:xfrm>
          <a:off x="5893639" y="542920"/>
          <a:ext cx="2910745" cy="2650766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rgbClr val="FF0000"/>
              </a:solidFill>
            </a:rPr>
            <a:t>Réserver</a:t>
          </a:r>
          <a:r>
            <a:rPr lang="fr-FR" sz="1400" kern="1200" dirty="0">
              <a:solidFill>
                <a:srgbClr val="FF0000"/>
              </a:solidFill>
            </a:rPr>
            <a:t> </a:t>
          </a:r>
          <a:r>
            <a:rPr lang="fr-FR" sz="2000" kern="1200" dirty="0">
              <a:solidFill>
                <a:srgbClr val="FF0000"/>
              </a:solidFill>
            </a:rPr>
            <a:t>30% </a:t>
          </a:r>
          <a:r>
            <a:rPr lang="fr-FR" sz="2000" kern="1200" dirty="0">
              <a:solidFill>
                <a:schemeClr val="tx1"/>
              </a:solidFill>
            </a:rPr>
            <a:t>du budget de la FC à ces actions nationales et académiques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Budget programme 141</a:t>
          </a:r>
          <a:endParaRPr lang="fr-FR" sz="1100" kern="1200" dirty="0">
            <a:solidFill>
              <a:schemeClr val="tx1"/>
            </a:solidFill>
          </a:endParaRPr>
        </a:p>
      </dsp:txBody>
      <dsp:txXfrm>
        <a:off x="6319908" y="931116"/>
        <a:ext cx="2058207" cy="1874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E549-327D-284D-B3F8-3F4ADD506186}">
      <dsp:nvSpPr>
        <dsp:cNvPr id="0" name=""/>
        <dsp:cNvSpPr/>
      </dsp:nvSpPr>
      <dsp:spPr>
        <a:xfrm>
          <a:off x="4782" y="217241"/>
          <a:ext cx="887330" cy="532398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Unités laïcité</a:t>
          </a:r>
        </a:p>
      </dsp:txBody>
      <dsp:txXfrm>
        <a:off x="4782" y="217241"/>
        <a:ext cx="887330" cy="532398"/>
      </dsp:txXfrm>
    </dsp:sp>
    <dsp:sp modelId="{337C1A68-3E26-5746-8504-782F128670D3}">
      <dsp:nvSpPr>
        <dsp:cNvPr id="0" name=""/>
        <dsp:cNvSpPr/>
      </dsp:nvSpPr>
      <dsp:spPr>
        <a:xfrm>
          <a:off x="980845" y="217241"/>
          <a:ext cx="887330" cy="532398"/>
        </a:xfrm>
        <a:prstGeom prst="rect">
          <a:avLst/>
        </a:prstGeom>
        <a:solidFill>
          <a:schemeClr val="accent2">
            <a:shade val="50000"/>
            <a:hueOff val="-131372"/>
            <a:satOff val="1730"/>
            <a:lumOff val="103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Plan étudiants</a:t>
          </a:r>
        </a:p>
      </dsp:txBody>
      <dsp:txXfrm>
        <a:off x="980845" y="217241"/>
        <a:ext cx="887330" cy="532398"/>
      </dsp:txXfrm>
    </dsp:sp>
    <dsp:sp modelId="{7B56D7AB-A0C2-584E-9E6C-4CF77F491E32}">
      <dsp:nvSpPr>
        <dsp:cNvPr id="0" name=""/>
        <dsp:cNvSpPr/>
      </dsp:nvSpPr>
      <dsp:spPr>
        <a:xfrm>
          <a:off x="1956909" y="217241"/>
          <a:ext cx="887330" cy="532398"/>
        </a:xfrm>
        <a:prstGeom prst="rect">
          <a:avLst/>
        </a:prstGeom>
        <a:solidFill>
          <a:schemeClr val="accent2">
            <a:shade val="50000"/>
            <a:hueOff val="-262744"/>
            <a:satOff val="3459"/>
            <a:lumOff val="2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Formation profs principaux parcours sup</a:t>
          </a:r>
        </a:p>
      </dsp:txBody>
      <dsp:txXfrm>
        <a:off x="1956909" y="217241"/>
        <a:ext cx="887330" cy="532398"/>
      </dsp:txXfrm>
    </dsp:sp>
    <dsp:sp modelId="{49E6DB58-E794-F54A-B2EC-69691D96BF93}">
      <dsp:nvSpPr>
        <dsp:cNvPr id="0" name=""/>
        <dsp:cNvSpPr/>
      </dsp:nvSpPr>
      <dsp:spPr>
        <a:xfrm>
          <a:off x="2932973" y="217241"/>
          <a:ext cx="887330" cy="532398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Réforme Voie pro </a:t>
          </a:r>
        </a:p>
      </dsp:txBody>
      <dsp:txXfrm>
        <a:off x="2932973" y="217241"/>
        <a:ext cx="887330" cy="532398"/>
      </dsp:txXfrm>
    </dsp:sp>
    <dsp:sp modelId="{3EE0956F-65F5-D943-9C93-DCB6FFB9FE6E}">
      <dsp:nvSpPr>
        <dsp:cNvPr id="0" name=""/>
        <dsp:cNvSpPr/>
      </dsp:nvSpPr>
      <dsp:spPr>
        <a:xfrm>
          <a:off x="3909036" y="217241"/>
          <a:ext cx="887330" cy="532398"/>
        </a:xfrm>
        <a:prstGeom prst="rect">
          <a:avLst/>
        </a:prstGeom>
        <a:solidFill>
          <a:schemeClr val="accent2">
            <a:shade val="50000"/>
            <a:hueOff val="-525487"/>
            <a:satOff val="6918"/>
            <a:lumOff val="414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Mission mathématiques du cycle 1  à 3</a:t>
          </a:r>
        </a:p>
      </dsp:txBody>
      <dsp:txXfrm>
        <a:off x="3909036" y="217241"/>
        <a:ext cx="887330" cy="532398"/>
      </dsp:txXfrm>
    </dsp:sp>
    <dsp:sp modelId="{96D85E9B-386C-0144-90FE-6E4012F0341D}">
      <dsp:nvSpPr>
        <dsp:cNvPr id="0" name=""/>
        <dsp:cNvSpPr/>
      </dsp:nvSpPr>
      <dsp:spPr>
        <a:xfrm>
          <a:off x="4885100" y="217241"/>
          <a:ext cx="887330" cy="532398"/>
        </a:xfrm>
        <a:prstGeom prst="rect">
          <a:avLst/>
        </a:prstGeom>
        <a:solidFill>
          <a:schemeClr val="accent2">
            <a:shade val="50000"/>
            <a:hueOff val="-525487"/>
            <a:satOff val="6918"/>
            <a:lumOff val="414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Plan "tous lecteur"</a:t>
          </a:r>
        </a:p>
      </dsp:txBody>
      <dsp:txXfrm>
        <a:off x="4885100" y="217241"/>
        <a:ext cx="887330" cy="532398"/>
      </dsp:txXfrm>
    </dsp:sp>
    <dsp:sp modelId="{26810249-C689-0440-8125-47557286B7D1}">
      <dsp:nvSpPr>
        <dsp:cNvPr id="0" name=""/>
        <dsp:cNvSpPr/>
      </dsp:nvSpPr>
      <dsp:spPr>
        <a:xfrm>
          <a:off x="5861164" y="217241"/>
          <a:ext cx="887330" cy="532398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Plan de formation gestion de crise</a:t>
          </a:r>
        </a:p>
      </dsp:txBody>
      <dsp:txXfrm>
        <a:off x="5861164" y="217241"/>
        <a:ext cx="887330" cy="532398"/>
      </dsp:txXfrm>
    </dsp:sp>
    <dsp:sp modelId="{F7824FE5-1F5D-0947-BEDD-23DDF3456668}">
      <dsp:nvSpPr>
        <dsp:cNvPr id="0" name=""/>
        <dsp:cNvSpPr/>
      </dsp:nvSpPr>
      <dsp:spPr>
        <a:xfrm>
          <a:off x="6837227" y="217241"/>
          <a:ext cx="887330" cy="532398"/>
        </a:xfrm>
        <a:prstGeom prst="rect">
          <a:avLst/>
        </a:prstGeom>
        <a:solidFill>
          <a:schemeClr val="accent2">
            <a:shade val="50000"/>
            <a:hueOff val="-262744"/>
            <a:satOff val="3459"/>
            <a:lumOff val="2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création GDR voie pro</a:t>
          </a:r>
        </a:p>
      </dsp:txBody>
      <dsp:txXfrm>
        <a:off x="6837227" y="217241"/>
        <a:ext cx="887330" cy="532398"/>
      </dsp:txXfrm>
    </dsp:sp>
    <dsp:sp modelId="{DF36D857-3B1B-1C4F-8A6D-F6B4ADB8D80D}">
      <dsp:nvSpPr>
        <dsp:cNvPr id="0" name=""/>
        <dsp:cNvSpPr/>
      </dsp:nvSpPr>
      <dsp:spPr>
        <a:xfrm>
          <a:off x="7813291" y="217241"/>
          <a:ext cx="887330" cy="532398"/>
        </a:xfrm>
        <a:prstGeom prst="rect">
          <a:avLst/>
        </a:prstGeom>
        <a:solidFill>
          <a:schemeClr val="accent2">
            <a:shade val="50000"/>
            <a:hueOff val="-131372"/>
            <a:satOff val="1730"/>
            <a:lumOff val="103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Plan escalade en EPS</a:t>
          </a:r>
        </a:p>
      </dsp:txBody>
      <dsp:txXfrm>
        <a:off x="7813291" y="217241"/>
        <a:ext cx="887330" cy="53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876868" cy="493197"/>
          </a:xfrm>
          <a:prstGeom prst="rect">
            <a:avLst/>
          </a:prstGeom>
        </p:spPr>
        <p:txBody>
          <a:bodyPr vert="horz" lIns="90010" tIns="45004" rIns="90010" bIns="4500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60526" y="1"/>
            <a:ext cx="2876868" cy="493197"/>
          </a:xfrm>
          <a:prstGeom prst="rect">
            <a:avLst/>
          </a:prstGeom>
        </p:spPr>
        <p:txBody>
          <a:bodyPr vert="horz" lIns="90010" tIns="45004" rIns="90010" bIns="45004" rtlCol="0"/>
          <a:lstStyle>
            <a:lvl1pPr algn="r">
              <a:defRPr sz="1200"/>
            </a:lvl1pPr>
          </a:lstStyle>
          <a:p>
            <a:fld id="{3C05DE3A-5DE9-4F07-B38E-BA5230FF1CF0}" type="datetimeFigureOut">
              <a:rPr lang="fr-FR" smtClean="0"/>
              <a:t>02/04/2018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336608"/>
            <a:ext cx="2876868" cy="493196"/>
          </a:xfrm>
          <a:prstGeom prst="rect">
            <a:avLst/>
          </a:prstGeom>
        </p:spPr>
        <p:txBody>
          <a:bodyPr vert="horz" lIns="90010" tIns="45004" rIns="90010" bIns="4500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60526" y="9336608"/>
            <a:ext cx="2876868" cy="493196"/>
          </a:xfrm>
          <a:prstGeom prst="rect">
            <a:avLst/>
          </a:prstGeom>
        </p:spPr>
        <p:txBody>
          <a:bodyPr vert="horz" lIns="90010" tIns="45004" rIns="90010" bIns="45004" rtlCol="0" anchor="b"/>
          <a:lstStyle>
            <a:lvl1pPr algn="r">
              <a:defRPr sz="1200"/>
            </a:lvl1pPr>
          </a:lstStyle>
          <a:p>
            <a:fld id="{81E60BD3-DEA2-4036-AC21-3404F2858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580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77494" cy="493326"/>
          </a:xfrm>
          <a:prstGeom prst="rect">
            <a:avLst/>
          </a:prstGeom>
        </p:spPr>
        <p:txBody>
          <a:bodyPr vert="horz" lIns="91239" tIns="45622" rIns="91239" bIns="4562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59868" y="0"/>
            <a:ext cx="2877494" cy="493326"/>
          </a:xfrm>
          <a:prstGeom prst="rect">
            <a:avLst/>
          </a:prstGeom>
        </p:spPr>
        <p:txBody>
          <a:bodyPr vert="horz" lIns="91239" tIns="45622" rIns="91239" bIns="45622" rtlCol="0"/>
          <a:lstStyle>
            <a:lvl1pPr algn="r">
              <a:defRPr sz="1200"/>
            </a:lvl1pPr>
          </a:lstStyle>
          <a:p>
            <a:fld id="{656ED27A-F0A4-4B30-8A61-8AC2AAA385B7}" type="datetimeFigureOut">
              <a:rPr lang="fr-FR" smtClean="0"/>
              <a:t>02/04/2018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28725"/>
            <a:ext cx="4419600" cy="3316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9" tIns="45622" rIns="91239" bIns="4562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4521" y="4730502"/>
            <a:ext cx="5309886" cy="3869975"/>
          </a:xfrm>
          <a:prstGeom prst="rect">
            <a:avLst/>
          </a:prstGeom>
        </p:spPr>
        <p:txBody>
          <a:bodyPr vert="horz" lIns="91239" tIns="45622" rIns="91239" bIns="4562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36474"/>
            <a:ext cx="2877494" cy="493326"/>
          </a:xfrm>
          <a:prstGeom prst="rect">
            <a:avLst/>
          </a:prstGeom>
        </p:spPr>
        <p:txBody>
          <a:bodyPr vert="horz" lIns="91239" tIns="45622" rIns="91239" bIns="4562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59868" y="9336474"/>
            <a:ext cx="2877494" cy="493326"/>
          </a:xfrm>
          <a:prstGeom prst="rect">
            <a:avLst/>
          </a:prstGeom>
        </p:spPr>
        <p:txBody>
          <a:bodyPr vert="horz" lIns="91239" tIns="45622" rIns="91239" bIns="45622" rtlCol="0" anchor="b"/>
          <a:lstStyle>
            <a:lvl1pPr algn="r">
              <a:defRPr sz="1200"/>
            </a:lvl1pPr>
          </a:lstStyle>
          <a:p>
            <a:fld id="{F3A36100-7D36-4C2A-BA97-B3B4C227B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06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743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700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37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645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Contraintes de calendrier très fortes qui expliquent l’invitation tardive (envoyée le 14 septembre) à la présente réunion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5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Contraintes de calendrier très fortes qui expliquent l’invitation tardive (envoyée le 14 septembre) à la présente réunion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580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228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Idée: consignes et aménagement</a:t>
            </a:r>
            <a:r>
              <a:rPr lang="fr-FR" baseline="0" dirty="0"/>
              <a:t> permettent de créer une intention stratégique chez les élèves</a:t>
            </a:r>
            <a:r>
              <a:rPr lang="fr-FR" baseline="0"/>
              <a:t>. </a:t>
            </a:r>
          </a:p>
          <a:p>
            <a:r>
              <a:rPr lang="fr-FR" baseline="0"/>
              <a:t>La </a:t>
            </a:r>
            <a:r>
              <a:rPr lang="fr-FR" baseline="0" dirty="0"/>
              <a:t>situation est suffisamment riche pour rester dessus </a:t>
            </a:r>
            <a:r>
              <a:rPr lang="fr-FR" baseline="0"/>
              <a:t>en permanence.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D846-C84E-424D-8DFF-62FA69FE7FE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817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Mise en projet à partir de la situation complexe multi-épreuves:</a:t>
            </a:r>
            <a:r>
              <a:rPr lang="fr-FR" baseline="0" dirty="0"/>
              <a:t> activité adaptative et activité d’apprentissage</a:t>
            </a:r>
          </a:p>
          <a:p>
            <a:r>
              <a:rPr lang="fr-FR" baseline="0" dirty="0"/>
              <a:t>Progressivité orientée par l’élève</a:t>
            </a:r>
          </a:p>
          <a:p>
            <a:r>
              <a:rPr lang="fr-FR" baseline="0" dirty="0"/>
              <a:t>Evaluation continue et non pas seulement à la fin de la séquence: la situation complexe o-structure la séquence</a:t>
            </a:r>
          </a:p>
          <a:p>
            <a:r>
              <a:rPr lang="fr-FR" baseline="0" dirty="0"/>
              <a:t>Le rôle du professeur est prioritairement régulateur et répond aux </a:t>
            </a:r>
            <a:r>
              <a:rPr lang="fr-FR" baseline="0" dirty="0" err="1"/>
              <a:t>qeistions</a:t>
            </a:r>
            <a:r>
              <a:rPr lang="fr-FR" baseline="0" dirty="0"/>
              <a:t> des élèves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564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présentons</a:t>
            </a:r>
            <a:r>
              <a:rPr lang="fr-FR" baseline="0" dirty="0"/>
              <a:t> ici plusieurs possibilités en adaptant les propositions de Gilbert paquette, modélisation des connaissances et des compétences, 2005</a:t>
            </a:r>
          </a:p>
          <a:p>
            <a:r>
              <a:rPr lang="fr-FR" baseline="0" dirty="0"/>
              <a:t>Nous illustrerons par la suite.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D846-C84E-424D-8DFF-62FA69FE7FE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22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pertinence de l’OE et du contexte permet de diminuer</a:t>
            </a:r>
            <a:r>
              <a:rPr lang="fr-FR" baseline="0" dirty="0"/>
              <a:t> et de simplifier les indicateurs, voire les supprimer dans certaines APSA.</a:t>
            </a:r>
          </a:p>
          <a:p>
            <a:r>
              <a:rPr lang="fr-FR" baseline="0" dirty="0"/>
              <a:t>L’OE peut-il être déterminé par champs d’apprentissage et pas seulement par APSA?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66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00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78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PPCR identification de besoins plus que d’un catalogue, penser la formation comme un continuum; liens fusionnées FI FC</a:t>
            </a:r>
          </a:p>
          <a:p>
            <a:endParaRPr lang="fr-FR" dirty="0"/>
          </a:p>
          <a:p>
            <a:r>
              <a:rPr lang="fr-FR" dirty="0"/>
              <a:t>Enveloppe de 85 000 euros augmentée  à100 000 euros, JST de 1000 0 1500</a:t>
            </a:r>
          </a:p>
          <a:p>
            <a:endParaRPr lang="fr-FR" dirty="0"/>
          </a:p>
          <a:p>
            <a:r>
              <a:rPr lang="fr-FR" dirty="0"/>
              <a:t>IA DSEN bénéficieront moyens de formation qu’ils pourront utiliser à l’issue des COT</a:t>
            </a:r>
          </a:p>
          <a:p>
            <a:endParaRPr lang="fr-FR" dirty="0"/>
          </a:p>
          <a:p>
            <a:r>
              <a:rPr lang="fr-FR" dirty="0"/>
              <a:t>PAF sera mis en place dans le premier degré avec un changement de statut des acteurs de formation.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66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24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54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00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38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41425"/>
            <a:ext cx="4419600" cy="3316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59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8397-EF6B-410D-8540-D72282E06044}" type="datetime1">
              <a:rPr lang="fr-FR" smtClean="0"/>
              <a:t>02/04/2018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8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CCA4-E34D-4B85-8152-FE6FE4B4BB63}" type="datetime1">
              <a:rPr lang="fr-FR" smtClean="0"/>
              <a:t>02/04/2018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85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AE27-6F35-4A3F-9961-8C62B6798E64}" type="datetime1">
              <a:rPr lang="fr-FR" smtClean="0"/>
              <a:t>02/04/2018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28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34206839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387-0424-4CBD-839E-A3BE98DFC19B}" type="datetime1">
              <a:rPr lang="fr-FR" smtClean="0"/>
              <a:t>02/04/2018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60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D2C1-AAA2-4C78-B9E6-5D23E4358D62}" type="datetime1">
              <a:rPr lang="fr-FR" smtClean="0"/>
              <a:t>02/04/2018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6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88F0-420B-43D8-B844-C1B72615C5D3}" type="datetime1">
              <a:rPr lang="fr-FR" smtClean="0"/>
              <a:t>02/04/2018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96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4678-AEDD-4995-8361-995525A9A11A}" type="datetime1">
              <a:rPr lang="fr-FR" smtClean="0"/>
              <a:t>02/04/2018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4733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2F13-0061-4C39-9277-856BACF310BA}" type="datetime1">
              <a:rPr lang="fr-FR" smtClean="0"/>
              <a:t>02/04/2018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2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759-4424-4959-B679-FF8B496ABB4B}" type="datetime1">
              <a:rPr lang="fr-FR" smtClean="0"/>
              <a:t>02/04/2018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58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96F8-7C82-4C65-B916-AD58C1ECFDDF}" type="datetime1">
              <a:rPr lang="fr-FR" smtClean="0"/>
              <a:t>02/04/2018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73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BB7-D0B7-4C18-B325-C68456BC3DF7}" type="datetime1">
              <a:rPr lang="fr-FR" smtClean="0"/>
              <a:t>02/04/2018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65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4678-AEDD-4995-8361-995525A9A11A}" type="datetime1">
              <a:rPr lang="fr-FR" smtClean="0"/>
              <a:t>02/04/2018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89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tif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0" y="169849"/>
            <a:ext cx="9155217" cy="1612392"/>
            <a:chOff x="0" y="169849"/>
            <a:chExt cx="9155217" cy="1612392"/>
          </a:xfrm>
        </p:grpSpPr>
        <p:sp>
          <p:nvSpPr>
            <p:cNvPr id="8" name="Rectangle 7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sp>
        <p:nvSpPr>
          <p:cNvPr id="12" name="ZoneTexte 11"/>
          <p:cNvSpPr txBox="1"/>
          <p:nvPr/>
        </p:nvSpPr>
        <p:spPr>
          <a:xfrm>
            <a:off x="-11217" y="2147591"/>
            <a:ext cx="9155217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					   POLE DE PROFESSIONNALISATION</a:t>
            </a:r>
            <a:endParaRPr lang="fr-FR" sz="1400" dirty="0">
              <a:latin typeface="Arial Narrow" panose="020B0606020202030204" pitchFamily="34" charset="0"/>
            </a:endParaRPr>
          </a:p>
          <a:p>
            <a:pPr algn="just"/>
            <a:r>
              <a:rPr lang="fr-FR" dirty="0">
                <a:latin typeface="Arial Narrow" panose="020B0606020202030204" pitchFamily="34" charset="0"/>
              </a:rPr>
              <a:t>				                                        </a:t>
            </a:r>
            <a:r>
              <a:rPr lang="fr-FR" sz="1400" dirty="0">
                <a:latin typeface="Arial Narrow" panose="020B0606020202030204" pitchFamily="34" charset="0"/>
              </a:rPr>
              <a:t>COLLECTIF DISCIPLINAIRE EPS</a:t>
            </a:r>
          </a:p>
          <a:p>
            <a:r>
              <a:rPr lang="fr-FR" sz="1400" i="1" cap="small" dirty="0">
                <a:solidFill>
                  <a:schemeClr val="bg2">
                    <a:lumMod val="25000"/>
                  </a:schemeClr>
                </a:solidFill>
              </a:rPr>
              <a:t> 															                    </a:t>
            </a:r>
            <a:r>
              <a:rPr lang="fr-FR" sz="1600" i="1" cap="small" dirty="0">
                <a:solidFill>
                  <a:schemeClr val="bg2">
                    <a:lumMod val="25000"/>
                  </a:schemeClr>
                </a:solidFill>
              </a:rPr>
              <a:t>Lyon  - 15 mars 2018</a:t>
            </a:r>
            <a:r>
              <a:rPr lang="fr-FR" sz="1400" dirty="0">
                <a:latin typeface="Arial Narrow" panose="020B0606020202030204" pitchFamily="34" charset="0"/>
              </a:rPr>
              <a:t>		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0" y="5966834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3115875" y="6313199"/>
            <a:ext cx="3920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Pôle de professionnalisation   DAFOP - </a:t>
            </a:r>
            <a:r>
              <a:rPr lang="fr-FR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ESPé</a:t>
            </a:r>
            <a:endParaRPr lang="fr-FR" sz="1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83" y="4477586"/>
            <a:ext cx="992568" cy="135874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50" y="4826759"/>
            <a:ext cx="2864566" cy="815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364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" y="8499"/>
            <a:ext cx="9144000" cy="685800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0" y="5966834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436915" y="6313199"/>
            <a:ext cx="559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Pôle de professionnalisation   DAFOP – </a:t>
            </a:r>
            <a:r>
              <a:rPr lang="fr-FR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ESPé</a:t>
            </a:r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--   COLLECTIF EPS      --    15 mars 2018   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11218" y="161350"/>
            <a:ext cx="9485930" cy="1599736"/>
            <a:chOff x="0" y="169849"/>
            <a:chExt cx="9155217" cy="1612392"/>
          </a:xfrm>
        </p:grpSpPr>
        <p:sp>
          <p:nvSpPr>
            <p:cNvPr id="16" name="Rectangle 15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220421" y="722127"/>
            <a:ext cx="75642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2-4:  </a:t>
            </a:r>
            <a:r>
              <a:rPr lang="fr-FR" sz="2400" b="1" dirty="0">
                <a:solidFill>
                  <a:schemeClr val="bg1"/>
                </a:solidFill>
              </a:rPr>
              <a:t>L’écriture d’une situation. 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.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20421" y="1628561"/>
            <a:ext cx="6432250" cy="11662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tx1"/>
                </a:solidFill>
              </a:rPr>
              <a:t>Ecriture d’une Situation Complexe, Situation de Référence ou Forme de Pratique Scolaire …. 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endParaRPr lang="fr-FR" sz="2800" dirty="0">
              <a:solidFill>
                <a:schemeClr val="tx1"/>
              </a:solidFill>
            </a:endParaRPr>
          </a:p>
          <a:p>
            <a:endParaRPr lang="fr-FR" sz="2800" dirty="0"/>
          </a:p>
          <a:p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052927" y="3070364"/>
            <a:ext cx="6367034" cy="11290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tx1"/>
                </a:solidFill>
              </a:rPr>
              <a:t>…. en relation avec l’Objet d’Enseignement précédemment ciblé. 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endParaRPr lang="fr-FR" sz="2800" dirty="0">
              <a:solidFill>
                <a:schemeClr val="tx1"/>
              </a:solidFill>
            </a:endParaRPr>
          </a:p>
          <a:p>
            <a:endParaRPr lang="fr-FR" sz="2800" dirty="0"/>
          </a:p>
          <a:p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763824" y="4495760"/>
            <a:ext cx="6876436" cy="1653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tx1"/>
                </a:solidFill>
              </a:rPr>
              <a:t>Montrer en quoi : 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</a:rPr>
              <a:t>elle couvre toutes les dimensions de la compétence ciblée. 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</a:rPr>
              <a:t>Et rejoint les attendus de fin de cycle… ? </a:t>
            </a:r>
          </a:p>
          <a:p>
            <a:pPr marL="457200" indent="-457200">
              <a:buFontTx/>
              <a:buChar char="-"/>
            </a:pPr>
            <a:endParaRPr lang="fr-FR" sz="2800" dirty="0">
              <a:solidFill>
                <a:schemeClr val="tx1"/>
              </a:solidFill>
            </a:endParaRPr>
          </a:p>
          <a:p>
            <a:endParaRPr lang="fr-FR" sz="2800" dirty="0">
              <a:solidFill>
                <a:schemeClr val="tx1"/>
              </a:solidFill>
            </a:endParaRPr>
          </a:p>
          <a:p>
            <a:endParaRPr lang="fr-FR" sz="2800" dirty="0">
              <a:solidFill>
                <a:schemeClr val="tx1"/>
              </a:solidFill>
            </a:endParaRPr>
          </a:p>
          <a:p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425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0" y="5966834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436915" y="6313199"/>
            <a:ext cx="559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Pôle de professionnalisation   DAFOP – </a:t>
            </a:r>
            <a:r>
              <a:rPr lang="fr-FR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ESPé</a:t>
            </a:r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--   COLLECTIF EPS      --    15 mars 2018  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53860" y="1682831"/>
            <a:ext cx="7474226" cy="4031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2000" b="1" dirty="0"/>
          </a:p>
          <a:p>
            <a:r>
              <a:rPr lang="fr-FR" sz="2000" b="1" dirty="0"/>
              <a:t>1 : Actualités – « </a:t>
            </a:r>
            <a:r>
              <a:rPr lang="fr-FR" sz="2000" b="1" i="1" dirty="0"/>
              <a:t>Quoi d’neuf</a:t>
            </a:r>
            <a:r>
              <a:rPr lang="fr-FR" sz="2000" b="1" dirty="0"/>
              <a:t> » ?</a:t>
            </a:r>
          </a:p>
          <a:p>
            <a:r>
              <a:rPr lang="fr-FR" sz="2000" dirty="0"/>
              <a:t>	</a:t>
            </a:r>
            <a:r>
              <a:rPr lang="fr-FR" dirty="0"/>
              <a:t>- Nouveau recteur, orientations pour notre groupe. </a:t>
            </a:r>
          </a:p>
          <a:p>
            <a:r>
              <a:rPr lang="fr-FR" dirty="0"/>
              <a:t>	- Projet de concours en L3, réflexions et conséquences. </a:t>
            </a:r>
          </a:p>
          <a:p>
            <a:r>
              <a:rPr lang="fr-FR" dirty="0"/>
              <a:t>	- Autre? </a:t>
            </a:r>
          </a:p>
          <a:p>
            <a:endParaRPr lang="fr-FR" sz="2000" dirty="0"/>
          </a:p>
          <a:p>
            <a:r>
              <a:rPr lang="fr-FR" sz="2000" b="1" dirty="0"/>
              <a:t>2 :  Parcours de formation de l’élève. </a:t>
            </a:r>
          </a:p>
          <a:p>
            <a:r>
              <a:rPr lang="fr-FR" sz="2000" dirty="0"/>
              <a:t>	- Définitions et démarches. </a:t>
            </a:r>
          </a:p>
          <a:p>
            <a:endParaRPr lang="fr-FR" sz="2000" dirty="0"/>
          </a:p>
          <a:p>
            <a:r>
              <a:rPr lang="fr-FR" sz="2000" b="1" dirty="0"/>
              <a:t>3 </a:t>
            </a:r>
            <a:r>
              <a:rPr lang="fr-FR" sz="2000" dirty="0"/>
              <a:t>: </a:t>
            </a:r>
            <a:r>
              <a:rPr lang="fr-FR" sz="2000" b="1" dirty="0"/>
              <a:t>Résultats de l’enquête sur nos représentations. </a:t>
            </a:r>
          </a:p>
          <a:p>
            <a:endParaRPr lang="fr-FR" sz="2000" dirty="0"/>
          </a:p>
          <a:p>
            <a:r>
              <a:rPr lang="fr-FR" sz="2000" b="1" dirty="0"/>
              <a:t>4 :</a:t>
            </a:r>
            <a:r>
              <a:rPr lang="fr-FR" sz="2000" dirty="0"/>
              <a:t> </a:t>
            </a:r>
            <a:r>
              <a:rPr lang="fr-FR" sz="2000" b="1" dirty="0"/>
              <a:t>Ouverture vers le parcours de formation de l’enseignant.</a:t>
            </a:r>
          </a:p>
          <a:p>
            <a:r>
              <a:rPr lang="fr-FR" sz="2000" b="1" dirty="0"/>
              <a:t>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0" y="169849"/>
            <a:ext cx="9155217" cy="1477207"/>
            <a:chOff x="0" y="169849"/>
            <a:chExt cx="9155217" cy="1612392"/>
          </a:xfrm>
        </p:grpSpPr>
        <p:sp>
          <p:nvSpPr>
            <p:cNvPr id="16" name="Rectangle 15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653860" y="636104"/>
            <a:ext cx="3685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bg1"/>
                </a:solidFill>
              </a:rPr>
              <a:t>ORDRE DU JOUR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Flèche droite à entaille 3"/>
          <p:cNvSpPr/>
          <p:nvPr/>
        </p:nvSpPr>
        <p:spPr>
          <a:xfrm>
            <a:off x="104034" y="4467966"/>
            <a:ext cx="549826" cy="279248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68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" y="8499"/>
            <a:ext cx="9144000" cy="685800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0" y="5966834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436915" y="6313199"/>
            <a:ext cx="559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Pôle de professionnalisation   DAFOP – </a:t>
            </a:r>
            <a:r>
              <a:rPr lang="fr-FR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ESPé</a:t>
            </a:r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--   COLLECTIF EPS      --    15 mars 2018   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11218" y="161350"/>
            <a:ext cx="9485930" cy="1599736"/>
            <a:chOff x="0" y="169849"/>
            <a:chExt cx="9155217" cy="1612392"/>
          </a:xfrm>
        </p:grpSpPr>
        <p:sp>
          <p:nvSpPr>
            <p:cNvPr id="16" name="Rectangle 15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220421" y="722127"/>
            <a:ext cx="7564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3 </a:t>
            </a:r>
            <a:r>
              <a:rPr lang="fr-FR" sz="2400" dirty="0">
                <a:solidFill>
                  <a:schemeClr val="bg1"/>
                </a:solidFill>
              </a:rPr>
              <a:t>: </a:t>
            </a:r>
            <a:r>
              <a:rPr lang="fr-FR" sz="2400" b="1" dirty="0">
                <a:solidFill>
                  <a:schemeClr val="bg1"/>
                </a:solidFill>
              </a:rPr>
              <a:t>Résultats de l’enquête sur nos représentations</a:t>
            </a:r>
            <a:r>
              <a:rPr lang="fr-FR" sz="2800" b="1" dirty="0"/>
              <a:t> 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99161" y="3026299"/>
            <a:ext cx="7535124" cy="27431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tx1"/>
                </a:solidFill>
              </a:rPr>
              <a:t>18 enseignants</a:t>
            </a:r>
          </a:p>
          <a:p>
            <a:r>
              <a:rPr lang="fr-FR" sz="2800" dirty="0">
                <a:solidFill>
                  <a:schemeClr val="tx1"/>
                </a:solidFill>
              </a:rPr>
              <a:t>12 stagiaires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Avertissement : certains textes de stagiaires sont des avis critiques sur la formation.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-121509" y="1297956"/>
            <a:ext cx="409105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Echantillon</a:t>
            </a:r>
          </a:p>
        </p:txBody>
      </p:sp>
    </p:spTree>
    <p:extLst>
      <p:ext uri="{BB962C8B-B14F-4D97-AF65-F5344CB8AC3E}">
        <p14:creationId xmlns:p14="http://schemas.microsoft.com/office/powerpoint/2010/main" val="386376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62" y="1693642"/>
            <a:ext cx="4804074" cy="39238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581" y="3655575"/>
            <a:ext cx="550496" cy="21107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402" y="1016774"/>
            <a:ext cx="603548" cy="21643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365" y="3704815"/>
            <a:ext cx="515815" cy="201224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6325364" y="1775845"/>
            <a:ext cx="1835027" cy="855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Diversifier et approfondir les contenus et les mises en œuvre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841179" y="4476051"/>
            <a:ext cx="1728067" cy="66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Réguler, gérer dans des dispositifs construits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38972" y="4231722"/>
            <a:ext cx="1728067" cy="66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Intégration dans l’établissement et travail en équipe</a:t>
            </a:r>
          </a:p>
        </p:txBody>
      </p:sp>
    </p:spTree>
    <p:extLst>
      <p:ext uri="{BB962C8B-B14F-4D97-AF65-F5344CB8AC3E}">
        <p14:creationId xmlns:p14="http://schemas.microsoft.com/office/powerpoint/2010/main" val="282043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0" y="5966834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436915" y="6313199"/>
            <a:ext cx="559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Pôle de professionnalisation   DAFOP – </a:t>
            </a:r>
            <a:r>
              <a:rPr lang="fr-FR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ESPé</a:t>
            </a:r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--   COLLECTIF EPS      --    15 mars 2018  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53860" y="1682831"/>
            <a:ext cx="7474226" cy="4031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2000" b="1" dirty="0"/>
          </a:p>
          <a:p>
            <a:r>
              <a:rPr lang="fr-FR" sz="2000" b="1" dirty="0"/>
              <a:t>1 : Actualités – « </a:t>
            </a:r>
            <a:r>
              <a:rPr lang="fr-FR" sz="2000" b="1" i="1" dirty="0"/>
              <a:t>Quoi d’neuf</a:t>
            </a:r>
            <a:r>
              <a:rPr lang="fr-FR" sz="2000" b="1" dirty="0"/>
              <a:t> » ?</a:t>
            </a:r>
          </a:p>
          <a:p>
            <a:r>
              <a:rPr lang="fr-FR" sz="2000" dirty="0"/>
              <a:t>	</a:t>
            </a:r>
            <a:r>
              <a:rPr lang="fr-FR" dirty="0"/>
              <a:t>- Nouveau recteur, orientations pour notre groupe. </a:t>
            </a:r>
          </a:p>
          <a:p>
            <a:r>
              <a:rPr lang="fr-FR" dirty="0"/>
              <a:t>	- Projet de concours en L3, réflexions et conséquences. </a:t>
            </a:r>
          </a:p>
          <a:p>
            <a:r>
              <a:rPr lang="fr-FR" dirty="0"/>
              <a:t>	- Autre? </a:t>
            </a:r>
          </a:p>
          <a:p>
            <a:endParaRPr lang="fr-FR" sz="2000" dirty="0"/>
          </a:p>
          <a:p>
            <a:r>
              <a:rPr lang="fr-FR" sz="2000" b="1" dirty="0"/>
              <a:t>2 :  Parcours de formation de l’élève. </a:t>
            </a:r>
          </a:p>
          <a:p>
            <a:r>
              <a:rPr lang="fr-FR" sz="2000" dirty="0"/>
              <a:t>	- Définitions et démarches. </a:t>
            </a:r>
          </a:p>
          <a:p>
            <a:endParaRPr lang="fr-FR" sz="2000" dirty="0"/>
          </a:p>
          <a:p>
            <a:r>
              <a:rPr lang="fr-FR" sz="2000" b="1" dirty="0"/>
              <a:t>3 </a:t>
            </a:r>
            <a:r>
              <a:rPr lang="fr-FR" sz="2000" dirty="0"/>
              <a:t>: </a:t>
            </a:r>
            <a:r>
              <a:rPr lang="fr-FR" sz="2000" b="1" dirty="0"/>
              <a:t>Résultats de l’enquête sur nos représentations. </a:t>
            </a:r>
          </a:p>
          <a:p>
            <a:endParaRPr lang="fr-FR" sz="2000" dirty="0"/>
          </a:p>
          <a:p>
            <a:r>
              <a:rPr lang="fr-FR" sz="2000" b="1" dirty="0"/>
              <a:t>4 :</a:t>
            </a:r>
            <a:r>
              <a:rPr lang="fr-FR" sz="2000" dirty="0"/>
              <a:t> </a:t>
            </a:r>
            <a:r>
              <a:rPr lang="fr-FR" sz="2000" b="1" dirty="0"/>
              <a:t>Ouverture vers le parcours de formation de l’enseignant.</a:t>
            </a:r>
          </a:p>
          <a:p>
            <a:r>
              <a:rPr lang="fr-FR" sz="2000" b="1" dirty="0"/>
              <a:t>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0" y="169849"/>
            <a:ext cx="9155217" cy="1477207"/>
            <a:chOff x="0" y="169849"/>
            <a:chExt cx="9155217" cy="1612392"/>
          </a:xfrm>
        </p:grpSpPr>
        <p:sp>
          <p:nvSpPr>
            <p:cNvPr id="16" name="Rectangle 15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653860" y="636104"/>
            <a:ext cx="3685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bg1"/>
                </a:solidFill>
              </a:rPr>
              <a:t>ORDRE DU JOUR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Flèche droite à entaille 3"/>
          <p:cNvSpPr/>
          <p:nvPr/>
        </p:nvSpPr>
        <p:spPr>
          <a:xfrm>
            <a:off x="104034" y="5086691"/>
            <a:ext cx="549826" cy="279248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15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" y="8499"/>
            <a:ext cx="9144000" cy="685800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0" y="5966834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436915" y="6313199"/>
            <a:ext cx="559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Pôle de professionnalisation   DAFOP – </a:t>
            </a:r>
            <a:r>
              <a:rPr lang="fr-FR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ESPé</a:t>
            </a:r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--   COLLECTIF EPS      --    15 mars 2018   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11218" y="161350"/>
            <a:ext cx="9485930" cy="1599736"/>
            <a:chOff x="0" y="169849"/>
            <a:chExt cx="9155217" cy="1612392"/>
          </a:xfrm>
        </p:grpSpPr>
        <p:sp>
          <p:nvSpPr>
            <p:cNvPr id="16" name="Rectangle 15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220421" y="722127"/>
            <a:ext cx="75642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4 :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b="1" dirty="0">
                <a:solidFill>
                  <a:schemeClr val="bg1"/>
                </a:solidFill>
              </a:rPr>
              <a:t>Ouverture vers le parcours de formation de l’enseignant.</a:t>
            </a:r>
          </a:p>
          <a:p>
            <a:r>
              <a:rPr lang="fr-FR" sz="2800" b="1" dirty="0"/>
              <a:t> 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94232" y="1604708"/>
            <a:ext cx="8263194" cy="4695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En FI, FC et sur le parcours complet d’une carrière, peut-on identifier chez l’enseignant des axes prioritaires POUR bonifier  l’élaboration et la construction de séquences d’enseignement contextualisées ET garantir ainsi l’appropriation des apprentissages ciblés… 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En relation avec le PPCR et les RDV de carrière, n’y a t-il pas lieu, dans une culture inter-degrés  de faire émerger des formations COMMUNES pouvant faire évoluer la pratique professionnelle de l’enseignant et </a:t>
            </a:r>
            <a:r>
              <a:rPr lang="fr-FR" sz="1700" dirty="0">
                <a:solidFill>
                  <a:schemeClr val="tx1"/>
                </a:solidFill>
              </a:rPr>
              <a:t>l’engager</a:t>
            </a:r>
            <a:r>
              <a:rPr lang="fr-FR" dirty="0">
                <a:solidFill>
                  <a:schemeClr val="tx1"/>
                </a:solidFill>
              </a:rPr>
              <a:t> ainsi dans un développement professionnel continu..?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En se projetant  à 10 ans, </a:t>
            </a:r>
            <a:r>
              <a:rPr lang="fr-FR" b="1" dirty="0">
                <a:solidFill>
                  <a:schemeClr val="tx1"/>
                </a:solidFill>
              </a:rPr>
              <a:t>quelles compétences devront avoir et mobiliser les enseignants pour faire face à différents enjeux </a:t>
            </a:r>
            <a:r>
              <a:rPr lang="fr-FR" dirty="0">
                <a:solidFill>
                  <a:schemeClr val="tx1"/>
                </a:solidFill>
              </a:rPr>
              <a:t>: </a:t>
            </a:r>
          </a:p>
          <a:p>
            <a:pPr marL="985838" indent="-45720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</a:rPr>
              <a:t>Evaluer par et pour les compétences, quelle EPS au collège et au lycée, </a:t>
            </a:r>
            <a:r>
              <a:rPr lang="fr-FR" dirty="0" err="1">
                <a:solidFill>
                  <a:schemeClr val="tx1"/>
                </a:solidFill>
              </a:rPr>
              <a:t>ue</a:t>
            </a:r>
            <a:r>
              <a:rPr lang="fr-FR" dirty="0">
                <a:solidFill>
                  <a:schemeClr val="tx1"/>
                </a:solidFill>
              </a:rPr>
              <a:t> EPS minimale,  plaisir des élèves en EPS, sédentarité et activité physique,  pratique physique et obligatoire, intégration des différents parcours, partage des services inter-degrés…?</a:t>
            </a:r>
          </a:p>
          <a:p>
            <a:pPr marL="985838" indent="-45720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</a:rPr>
              <a:t>Autres…?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45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0" y="5966834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436915" y="6313199"/>
            <a:ext cx="559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Pôle de professionnalisation   DAFOP – </a:t>
            </a:r>
            <a:r>
              <a:rPr lang="fr-FR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ESPé</a:t>
            </a:r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--   COLLECTIF EPS      --    15 mars 2018  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53860" y="1682831"/>
            <a:ext cx="7474226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2000" b="1" dirty="0"/>
          </a:p>
          <a:p>
            <a:r>
              <a:rPr lang="fr-FR" sz="2000" b="1" dirty="0"/>
              <a:t>Lundi 30 Avril de 16h à 18h à l’</a:t>
            </a:r>
            <a:r>
              <a:rPr lang="fr-FR" sz="2000" b="1" dirty="0" err="1"/>
              <a:t>Espé</a:t>
            </a:r>
            <a:r>
              <a:rPr lang="fr-FR" sz="2000" b="1" dirty="0"/>
              <a:t> de Lyon. </a:t>
            </a:r>
          </a:p>
          <a:p>
            <a:endParaRPr lang="fr-FR" sz="2000" b="1" dirty="0"/>
          </a:p>
          <a:p>
            <a:r>
              <a:rPr lang="fr-FR" sz="2000" b="1" dirty="0"/>
              <a:t>Au programme : </a:t>
            </a:r>
          </a:p>
          <a:p>
            <a:pPr lvl="1"/>
            <a:endParaRPr lang="fr-FR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/>
              <a:t>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/>
              <a:t>…</a:t>
            </a:r>
          </a:p>
          <a:p>
            <a:endParaRPr lang="fr-FR" sz="2000" b="1" dirty="0"/>
          </a:p>
          <a:p>
            <a:r>
              <a:rPr lang="fr-FR" sz="2000" b="1" dirty="0"/>
              <a:t>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0" y="169849"/>
            <a:ext cx="9155217" cy="1477207"/>
            <a:chOff x="0" y="169849"/>
            <a:chExt cx="9155217" cy="1612392"/>
          </a:xfrm>
        </p:grpSpPr>
        <p:sp>
          <p:nvSpPr>
            <p:cNvPr id="16" name="Rectangle 15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653859" y="636104"/>
            <a:ext cx="52760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bg1"/>
                </a:solidFill>
              </a:rPr>
              <a:t>PROCHAIN RENDEZ-VOUS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1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nl-NL"/>
              <a:t>Pierre LORCA L3 EM MDE 2017-2018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699792" y="2060848"/>
            <a:ext cx="2664296" cy="129614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SITUATION COMPLEXE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548680"/>
            <a:ext cx="3096344" cy="12241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OBJET D’ENSEIGNEMENT</a:t>
            </a:r>
          </a:p>
        </p:txBody>
      </p:sp>
      <p:sp>
        <p:nvSpPr>
          <p:cNvPr id="8" name="Ellipse 7"/>
          <p:cNvSpPr/>
          <p:nvPr/>
        </p:nvSpPr>
        <p:spPr>
          <a:xfrm>
            <a:off x="5220072" y="548680"/>
            <a:ext cx="3744416" cy="129614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COMPÉTENCES</a:t>
            </a:r>
          </a:p>
          <a:p>
            <a:pPr algn="ctr"/>
            <a:r>
              <a:rPr lang="fr-FR" dirty="0"/>
              <a:t>ATTENDUES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5157192"/>
            <a:ext cx="2592288" cy="15841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ACTIVITÉ ADAPTATIVE = Transformation motrice et intentionnelle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5856" y="5301208"/>
            <a:ext cx="2808312" cy="1368152"/>
          </a:xfrm>
          <a:prstGeom prst="rect">
            <a:avLst/>
          </a:prstGeom>
          <a:solidFill>
            <a:srgbClr val="5C69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RÉFLEXION: Stratégie par les dilemmes de l’OE et les modalités de validation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6216" y="4797152"/>
            <a:ext cx="2448272" cy="1872208"/>
          </a:xfrm>
          <a:prstGeom prst="rect">
            <a:avLst/>
          </a:prstGeom>
          <a:solidFill>
            <a:srgbClr val="5C69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INTERACTION: rapport d’interdépendance entre les élèves pour valider la compétence</a:t>
            </a:r>
          </a:p>
        </p:txBody>
      </p:sp>
      <p:sp>
        <p:nvSpPr>
          <p:cNvPr id="12" name="Flèche vers la droite 11"/>
          <p:cNvSpPr/>
          <p:nvPr/>
        </p:nvSpPr>
        <p:spPr>
          <a:xfrm>
            <a:off x="3779912" y="1052736"/>
            <a:ext cx="100811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angle droit à deux pointes 12"/>
          <p:cNvSpPr/>
          <p:nvPr/>
        </p:nvSpPr>
        <p:spPr>
          <a:xfrm>
            <a:off x="5580112" y="1916832"/>
            <a:ext cx="648072" cy="936104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251520" y="3284984"/>
            <a:ext cx="3168352" cy="151216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FORME DE PRATIQUE SCOLAIRE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076056" y="3284984"/>
            <a:ext cx="3528392" cy="1368152"/>
          </a:xfrm>
          <a:prstGeom prst="roundRect">
            <a:avLst/>
          </a:prstGeom>
          <a:solidFill>
            <a:srgbClr val="3E46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SYSTÈME DE VALIDATION</a:t>
            </a:r>
          </a:p>
        </p:txBody>
      </p:sp>
      <p:cxnSp>
        <p:nvCxnSpPr>
          <p:cNvPr id="16" name="Connecteur en angle 15"/>
          <p:cNvCxnSpPr/>
          <p:nvPr/>
        </p:nvCxnSpPr>
        <p:spPr>
          <a:xfrm rot="16200000" flipH="1">
            <a:off x="5292080" y="2924944"/>
            <a:ext cx="504056" cy="504056"/>
          </a:xfrm>
          <a:prstGeom prst="bentConnector3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>
            <a:stCxn id="6" idx="2"/>
          </p:cNvCxnSpPr>
          <p:nvPr/>
        </p:nvCxnSpPr>
        <p:spPr>
          <a:xfrm rot="10800000" flipV="1">
            <a:off x="2267744" y="2708920"/>
            <a:ext cx="432048" cy="576064"/>
          </a:xfrm>
          <a:prstGeom prst="bentConnector2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79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1132"/>
            <a:ext cx="4644008" cy="1008112"/>
          </a:xfrm>
        </p:spPr>
        <p:txBody>
          <a:bodyPr>
            <a:normAutofit fontScale="90000"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Lavaud</a:t>
            </a:r>
            <a:r>
              <a:rPr lang="fr-FR" sz="2400" b="1" dirty="0">
                <a:solidFill>
                  <a:srgbClr val="FF0000"/>
                </a:solidFill>
              </a:rPr>
              <a:t>, </a:t>
            </a:r>
            <a:r>
              <a:rPr lang="fr-FR" sz="2400" b="1" dirty="0" err="1">
                <a:solidFill>
                  <a:srgbClr val="FF0000"/>
                </a:solidFill>
              </a:rPr>
              <a:t>Marrier</a:t>
            </a:r>
            <a:r>
              <a:rPr lang="fr-FR" sz="2400" b="1" dirty="0">
                <a:solidFill>
                  <a:srgbClr val="FF0000"/>
                </a:solidFill>
              </a:rPr>
              <a:t>, BASKET: Une situation complexe en niveau 2, EPS 363, 2014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55976" y="548680"/>
            <a:ext cx="4330824" cy="584297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2000" b="1" dirty="0"/>
              <a:t>4 contre 4 sur 7 minutes.</a:t>
            </a:r>
          </a:p>
          <a:p>
            <a:endParaRPr lang="fr-FR" sz="2000" b="1" dirty="0"/>
          </a:p>
          <a:p>
            <a:r>
              <a:rPr lang="fr-FR" sz="2000" b="1" dirty="0"/>
              <a:t>Le score collectif</a:t>
            </a:r>
            <a:r>
              <a:rPr lang="fr-FR" sz="2000" dirty="0"/>
              <a:t>: le 1</a:t>
            </a:r>
            <a:r>
              <a:rPr lang="fr-FR" sz="2000" baseline="30000" dirty="0"/>
              <a:t>er</a:t>
            </a:r>
            <a:r>
              <a:rPr lang="fr-FR" sz="2000" dirty="0"/>
              <a:t> panier marqué par un joueur rapporte 10 points</a:t>
            </a:r>
          </a:p>
          <a:p>
            <a:r>
              <a:rPr lang="fr-FR" sz="2000" dirty="0"/>
              <a:t>Les paniers suivants marqués par le même joueur rapportent 1 point.</a:t>
            </a:r>
          </a:p>
          <a:p>
            <a:r>
              <a:rPr lang="fr-FR" sz="2000" b="1" dirty="0"/>
              <a:t>La passe décisive</a:t>
            </a:r>
            <a:r>
              <a:rPr lang="fr-FR" sz="2000" dirty="0"/>
              <a:t>: la dernière passe avant un tir marqué ou un tir qui touche l’anneau par le dessus. Le tireur doit recevoir le ballon dans la surface.</a:t>
            </a:r>
          </a:p>
          <a:p>
            <a:endParaRPr lang="fr-FR" sz="2000" dirty="0"/>
          </a:p>
          <a:p>
            <a:r>
              <a:rPr lang="fr-FR" sz="2000" dirty="0"/>
              <a:t>Le temps mort stratégique: l’équipe dispose de 1min 30 au milieu du match pour se concerter et ajuster son projet.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Pierre LORCA L3 EM MDE 2017-2018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FA7FE-9EE0-0B45-84C2-D70773E909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536" y="1700808"/>
            <a:ext cx="3744416" cy="2304256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1115616" y="1700808"/>
            <a:ext cx="0" cy="2304256"/>
          </a:xfrm>
          <a:prstGeom prst="line">
            <a:avLst/>
          </a:prstGeom>
          <a:ln>
            <a:solidFill>
              <a:srgbClr val="66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419872" y="1700808"/>
            <a:ext cx="0" cy="2304256"/>
          </a:xfrm>
          <a:prstGeom prst="line">
            <a:avLst/>
          </a:prstGeom>
          <a:ln>
            <a:solidFill>
              <a:srgbClr val="66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Heptagone 11"/>
          <p:cNvSpPr/>
          <p:nvPr/>
        </p:nvSpPr>
        <p:spPr>
          <a:xfrm>
            <a:off x="2195736" y="2636912"/>
            <a:ext cx="288032" cy="288032"/>
          </a:xfrm>
          <a:prstGeom prst="heptagon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ctogone 12"/>
          <p:cNvSpPr/>
          <p:nvPr/>
        </p:nvSpPr>
        <p:spPr>
          <a:xfrm>
            <a:off x="3059832" y="2276872"/>
            <a:ext cx="288032" cy="288032"/>
          </a:xfrm>
          <a:prstGeom prst="octagon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écagone 13"/>
          <p:cNvSpPr/>
          <p:nvPr/>
        </p:nvSpPr>
        <p:spPr>
          <a:xfrm>
            <a:off x="3563888" y="3645024"/>
            <a:ext cx="360040" cy="288032"/>
          </a:xfrm>
          <a:prstGeom prst="decagon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écagone 14"/>
          <p:cNvSpPr/>
          <p:nvPr/>
        </p:nvSpPr>
        <p:spPr>
          <a:xfrm>
            <a:off x="2987824" y="3140968"/>
            <a:ext cx="360040" cy="360040"/>
          </a:xfrm>
          <a:prstGeom prst="decagon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483768" y="2780928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ourire 16"/>
          <p:cNvSpPr/>
          <p:nvPr/>
        </p:nvSpPr>
        <p:spPr>
          <a:xfrm>
            <a:off x="2771800" y="2708920"/>
            <a:ext cx="288032" cy="288032"/>
          </a:xfrm>
          <a:prstGeom prst="smileyFace">
            <a:avLst/>
          </a:prstGeom>
          <a:solidFill>
            <a:srgbClr val="A539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ourire 17"/>
          <p:cNvSpPr/>
          <p:nvPr/>
        </p:nvSpPr>
        <p:spPr>
          <a:xfrm>
            <a:off x="3563888" y="2708920"/>
            <a:ext cx="288032" cy="288032"/>
          </a:xfrm>
          <a:prstGeom prst="smileyFace">
            <a:avLst/>
          </a:prstGeom>
          <a:solidFill>
            <a:srgbClr val="A539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rire 18"/>
          <p:cNvSpPr/>
          <p:nvPr/>
        </p:nvSpPr>
        <p:spPr>
          <a:xfrm>
            <a:off x="2483768" y="3284984"/>
            <a:ext cx="288032" cy="288032"/>
          </a:xfrm>
          <a:prstGeom prst="smileyFac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rire 19"/>
          <p:cNvSpPr/>
          <p:nvPr/>
        </p:nvSpPr>
        <p:spPr>
          <a:xfrm>
            <a:off x="3563888" y="3284984"/>
            <a:ext cx="288032" cy="288032"/>
          </a:xfrm>
          <a:prstGeom prst="smileyFace">
            <a:avLst/>
          </a:prstGeom>
          <a:solidFill>
            <a:srgbClr val="A539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égende encadrée 2 20"/>
          <p:cNvSpPr/>
          <p:nvPr/>
        </p:nvSpPr>
        <p:spPr>
          <a:xfrm>
            <a:off x="1619672" y="4293096"/>
            <a:ext cx="2376264" cy="864096"/>
          </a:xfrm>
          <a:prstGeom prst="borderCallout2">
            <a:avLst>
              <a:gd name="adj1" fmla="val 18750"/>
              <a:gd name="adj2" fmla="val -8333"/>
              <a:gd name="adj3" fmla="val 17393"/>
              <a:gd name="adj4" fmla="val -27585"/>
              <a:gd name="adj5" fmla="val -67939"/>
              <a:gd name="adj6" fmla="val -39948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Surface de 7m, repère de passes décisives</a:t>
            </a:r>
          </a:p>
        </p:txBody>
      </p:sp>
    </p:spTree>
    <p:extLst>
      <p:ext uri="{BB962C8B-B14F-4D97-AF65-F5344CB8AC3E}">
        <p14:creationId xmlns:p14="http://schemas.microsoft.com/office/powerpoint/2010/main" val="328562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4474840" cy="879376"/>
          </a:xfrm>
        </p:spPr>
        <p:txBody>
          <a:bodyPr>
            <a:normAutofit/>
          </a:bodyPr>
          <a:lstStyle/>
          <a:p>
            <a:r>
              <a:rPr lang="fr-FR" sz="2800" dirty="0"/>
              <a:t>Validation de la compétence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Pierre LORCA L3 EM MDE 2017-2018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FA7FE-9EE0-0B45-84C2-D70773E909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1" name="Image 10" descr="Basket SC revue EPS 363, 2014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0" y="908720"/>
            <a:ext cx="7648738" cy="399754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9512" y="5301208"/>
            <a:ext cx="8856984" cy="1200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Collectivement</a:t>
            </a:r>
            <a:r>
              <a:rPr lang="fr-FR" dirty="0"/>
              <a:t>, viser la zone bleue du tableau: gagner les matches et marquer entre 30 et 44 points</a:t>
            </a:r>
          </a:p>
          <a:p>
            <a:r>
              <a:rPr lang="fr-FR" b="1" dirty="0"/>
              <a:t>Individuellement</a:t>
            </a:r>
            <a:r>
              <a:rPr lang="fr-FR" dirty="0"/>
              <a:t>, réaliser 4-5 passes décisives par match</a:t>
            </a:r>
          </a:p>
        </p:txBody>
      </p:sp>
    </p:spTree>
    <p:extLst>
      <p:ext uri="{BB962C8B-B14F-4D97-AF65-F5344CB8AC3E}">
        <p14:creationId xmlns:p14="http://schemas.microsoft.com/office/powerpoint/2010/main" val="16523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0" y="5966834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436915" y="6313199"/>
            <a:ext cx="559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Pôle de professionnalisation   DAFOP – </a:t>
            </a:r>
            <a:r>
              <a:rPr lang="fr-FR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ESPé</a:t>
            </a:r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--   COLLECTIF EPS      --    15 mars 2018  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09217" y="1639031"/>
            <a:ext cx="8109139" cy="4555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1 : Actualités – « </a:t>
            </a:r>
            <a:r>
              <a:rPr lang="fr-FR" sz="2000" b="1" i="1" dirty="0"/>
              <a:t>Quoi d’neuf</a:t>
            </a:r>
            <a:r>
              <a:rPr lang="fr-FR" sz="2000" b="1" dirty="0"/>
              <a:t> » ?</a:t>
            </a:r>
          </a:p>
          <a:p>
            <a:r>
              <a:rPr lang="fr-FR" sz="2000" dirty="0"/>
              <a:t>	</a:t>
            </a:r>
            <a:r>
              <a:rPr lang="fr-FR" dirty="0"/>
              <a:t>- Nouveau recteur, orientations pour notre groupe. </a:t>
            </a:r>
          </a:p>
          <a:p>
            <a:r>
              <a:rPr lang="fr-FR" dirty="0"/>
              <a:t>	- Projet de concours en L3, réflexions et conséquences. </a:t>
            </a:r>
          </a:p>
          <a:p>
            <a:r>
              <a:rPr lang="fr-FR" dirty="0"/>
              <a:t>	- Organisation administrative et financière du pôle. </a:t>
            </a:r>
          </a:p>
          <a:p>
            <a:endParaRPr lang="fr-FR" sz="2000" dirty="0"/>
          </a:p>
          <a:p>
            <a:r>
              <a:rPr lang="fr-FR" sz="2000" b="1" dirty="0"/>
              <a:t>2 :  Parcours de formation de l’élève. </a:t>
            </a:r>
          </a:p>
          <a:p>
            <a:pPr marL="1077913" indent="-447675" defTabSz="985838">
              <a:buFontTx/>
              <a:buChar char="-"/>
            </a:pPr>
            <a:r>
              <a:rPr lang="fr-FR" sz="2000" dirty="0"/>
              <a:t>Définitions et démarches. </a:t>
            </a:r>
            <a:r>
              <a:rPr lang="fr-FR" i="1" dirty="0"/>
              <a:t>(Proposition d’une réflexion autour de repères et notions communes à intégrer dans une culture inter-degrés)</a:t>
            </a:r>
          </a:p>
          <a:p>
            <a:pPr marL="1077913" indent="-447675" defTabSz="985838">
              <a:buFontTx/>
              <a:buChar char="-"/>
            </a:pPr>
            <a:r>
              <a:rPr lang="fr-FR" i="1" dirty="0"/>
              <a:t>Présentation d’une ou deux propositions et discussions. </a:t>
            </a:r>
          </a:p>
          <a:p>
            <a:endParaRPr lang="fr-FR" sz="2000" dirty="0"/>
          </a:p>
          <a:p>
            <a:r>
              <a:rPr lang="fr-FR" sz="2000" b="1" dirty="0"/>
              <a:t>3 </a:t>
            </a:r>
            <a:r>
              <a:rPr lang="fr-FR" sz="2000" dirty="0"/>
              <a:t>: </a:t>
            </a:r>
            <a:r>
              <a:rPr lang="fr-FR" sz="2000" b="1" dirty="0"/>
              <a:t>Résultats de l’enquête sur nos représentations. </a:t>
            </a:r>
          </a:p>
          <a:p>
            <a:endParaRPr lang="fr-FR" sz="2000" dirty="0"/>
          </a:p>
          <a:p>
            <a:r>
              <a:rPr lang="fr-FR" sz="2000" b="1" dirty="0"/>
              <a:t>4 :</a:t>
            </a:r>
            <a:r>
              <a:rPr lang="fr-FR" sz="2000" dirty="0"/>
              <a:t> </a:t>
            </a:r>
            <a:r>
              <a:rPr lang="fr-FR" sz="2000" b="1" dirty="0"/>
              <a:t>Ouverture vers le parcours de formation de l’enseignant.</a:t>
            </a:r>
          </a:p>
          <a:p>
            <a:pPr marL="985838" indent="-180975"/>
            <a:r>
              <a:rPr lang="fr-FR" sz="2000" b="1" dirty="0"/>
              <a:t> 	</a:t>
            </a:r>
            <a:r>
              <a:rPr lang="fr-FR" i="1" dirty="0"/>
              <a:t>Focales possibles à mettre en évidence dans le parcours professionnel de l’enseignant, relation directe ou non avec celui de l’élève… ?)</a:t>
            </a:r>
            <a:endParaRPr lang="fr-FR" b="1" i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0" y="169849"/>
            <a:ext cx="9155217" cy="1477207"/>
            <a:chOff x="0" y="169849"/>
            <a:chExt cx="9155217" cy="1612392"/>
          </a:xfrm>
        </p:grpSpPr>
        <p:sp>
          <p:nvSpPr>
            <p:cNvPr id="16" name="Rectangle 15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653860" y="636104"/>
            <a:ext cx="3685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bg1"/>
                </a:solidFill>
              </a:rPr>
              <a:t>ORDRE DU JOUR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74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596" y="0"/>
            <a:ext cx="8880815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La question de la globalité: le jeu des 7 ballons en football (Honoré-Héros, 2008)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059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OE: avancer/conserver</a:t>
            </a:r>
          </a:p>
          <a:p>
            <a:pPr marL="0" indent="0">
              <a:buNone/>
            </a:pPr>
            <a:r>
              <a:rPr lang="fr-FR" sz="2400" dirty="0"/>
              <a:t>Opposition asymétrique</a:t>
            </a:r>
          </a:p>
          <a:p>
            <a:r>
              <a:rPr lang="fr-FR" sz="2400" dirty="0"/>
              <a:t>5 contre X défenseurs</a:t>
            </a:r>
          </a:p>
          <a:p>
            <a:r>
              <a:rPr lang="fr-FR" sz="2400" dirty="0"/>
              <a:t>En attaque défense</a:t>
            </a:r>
          </a:p>
          <a:p>
            <a:r>
              <a:rPr lang="fr-FR" sz="2400" dirty="0"/>
              <a:t>Pas de réversibilité</a:t>
            </a:r>
          </a:p>
          <a:p>
            <a:r>
              <a:rPr lang="fr-FR" sz="2400" dirty="0"/>
              <a:t>7 ballons différents</a:t>
            </a:r>
          </a:p>
          <a:p>
            <a:r>
              <a:rPr lang="fr-FR" sz="2400" dirty="0"/>
              <a:t>Chaque ballon est chronométré</a:t>
            </a:r>
          </a:p>
          <a:p>
            <a:r>
              <a:rPr lang="fr-FR" sz="2400" dirty="0"/>
              <a:t>1 but = 30 s</a:t>
            </a:r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Pierre LORCA L3 EM MDE 2017-2018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FA7FE-9EE0-0B45-84C2-D70773E909B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/>
          </p:nvPr>
        </p:nvGraphicFramePr>
        <p:xfrm>
          <a:off x="31222" y="4797152"/>
          <a:ext cx="9112778" cy="2592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5905500" imgH="1003300" progId="Word.Document.12">
                  <p:embed/>
                </p:oleObj>
              </mc:Choice>
              <mc:Fallback>
                <p:oleObj name="Document" r:id="rId3" imgW="5905500" imgH="1003300" progId="Word.Document.12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22" y="4797152"/>
                        <a:ext cx="9112778" cy="2592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008" y="764704"/>
            <a:ext cx="56007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990600"/>
          </a:xfrm>
        </p:spPr>
        <p:txBody>
          <a:bodyPr>
            <a:normAutofit/>
          </a:bodyPr>
          <a:lstStyle/>
          <a:p>
            <a:r>
              <a:rPr lang="fr-FR" sz="3100" b="1" dirty="0">
                <a:solidFill>
                  <a:srgbClr val="FF0000"/>
                </a:solidFill>
              </a:rPr>
              <a:t>Approche modulaire par épreuves: escalade (</a:t>
            </a:r>
            <a:r>
              <a:rPr lang="fr-FR" sz="3100" b="1" dirty="0" err="1">
                <a:solidFill>
                  <a:srgbClr val="FF0000"/>
                </a:solidFill>
              </a:rPr>
              <a:t>Wéckerlé</a:t>
            </a:r>
            <a:r>
              <a:rPr lang="fr-FR" sz="3100" b="1" dirty="0">
                <a:solidFill>
                  <a:srgbClr val="FF0000"/>
                </a:solidFill>
              </a:rPr>
              <a:t>, Lorca, revue EPS 377, 2017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Pierre LORCA L3 EM MDE 2017-2018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0ABAB-1266-A34F-B544-FC35B9AA5C8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Image 4" descr="Wéckerlé Lorca, escalade, revue EPS 377, 20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889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23" y="273468"/>
            <a:ext cx="7886700" cy="813337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SYSTÈME DE VALIDATION EN ESCALADE</a:t>
            </a:r>
          </a:p>
        </p:txBody>
      </p:sp>
      <p:pic>
        <p:nvPicPr>
          <p:cNvPr id="3" name="Image 2" descr="système de validation escal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" y="1505814"/>
            <a:ext cx="8969923" cy="38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9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77195" y="221524"/>
            <a:ext cx="8476894" cy="694327"/>
          </a:xfrm>
          <a:prstGeom prst="rect">
            <a:avLst/>
          </a:prstGeom>
          <a:noFill/>
        </p:spPr>
        <p:txBody>
          <a:bodyPr>
            <a:normAutofit fontScale="90000"/>
          </a:bodyPr>
          <a:lstStyle>
            <a:lvl1pPr defTabSz="572516">
              <a:defRPr sz="4998"/>
            </a:lvl1pPr>
          </a:lstStyle>
          <a:p>
            <a:pPr lvl="0">
              <a:defRPr sz="1800"/>
            </a:pPr>
            <a:r>
              <a:rPr lang="fr-FR" sz="3500" b="1" dirty="0">
                <a:solidFill>
                  <a:srgbClr val="FF0000"/>
                </a:solidFill>
              </a:rPr>
              <a:t>Des possibilités de situations complexes en APC</a:t>
            </a:r>
            <a:endParaRPr sz="3500" b="1" dirty="0">
              <a:solidFill>
                <a:srgbClr val="FF0000"/>
              </a:solidFill>
            </a:endParaRPr>
          </a:p>
        </p:txBody>
      </p:sp>
      <p:sp>
        <p:nvSpPr>
          <p:cNvPr id="46" name="Shape 46"/>
          <p:cNvSpPr/>
          <p:nvPr/>
        </p:nvSpPr>
        <p:spPr>
          <a:xfrm>
            <a:off x="107504" y="980728"/>
            <a:ext cx="2169729" cy="626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>
              <a:buSzPct val="75000"/>
              <a:defRPr sz="1800"/>
            </a:pPr>
            <a:r>
              <a:rPr sz="1800" b="1" dirty="0"/>
              <a:t>1ère </a:t>
            </a:r>
            <a:r>
              <a:rPr lang="fr-FR" sz="1800" b="1" dirty="0"/>
              <a:t>parcours</a:t>
            </a:r>
            <a:r>
              <a:rPr sz="1800" dirty="0"/>
              <a:t>: situation complexe</a:t>
            </a:r>
          </a:p>
        </p:txBody>
      </p:sp>
      <p:sp>
        <p:nvSpPr>
          <p:cNvPr id="48" name="Shape 48"/>
          <p:cNvSpPr/>
          <p:nvPr/>
        </p:nvSpPr>
        <p:spPr>
          <a:xfrm>
            <a:off x="3635896" y="1047219"/>
            <a:ext cx="4360114" cy="626129"/>
          </a:xfrm>
          <a:prstGeom prst="rect">
            <a:avLst/>
          </a:prstGeom>
          <a:solidFill>
            <a:srgbClr val="E9D7D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buSzPct val="75000"/>
              <a:defRPr sz="1800"/>
            </a:pPr>
            <a:r>
              <a:rPr lang="fr-FR" sz="1800" dirty="0"/>
              <a:t>Situation globale de match avec aménagement </a:t>
            </a:r>
          </a:p>
          <a:p>
            <a:pPr>
              <a:buSzPct val="75000"/>
              <a:defRPr sz="1800"/>
            </a:pPr>
            <a:r>
              <a:rPr lang="fr-FR" sz="1800" dirty="0"/>
              <a:t>et indicateurs (1 contexte)</a:t>
            </a:r>
            <a:endParaRPr sz="1800" dirty="0"/>
          </a:p>
        </p:txBody>
      </p:sp>
      <p:sp>
        <p:nvSpPr>
          <p:cNvPr id="49" name="Shape 49"/>
          <p:cNvSpPr/>
          <p:nvPr/>
        </p:nvSpPr>
        <p:spPr>
          <a:xfrm>
            <a:off x="251520" y="1916832"/>
            <a:ext cx="1860745" cy="626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buSzPct val="75000"/>
              <a:defRPr sz="1800"/>
            </a:pPr>
            <a:r>
              <a:rPr sz="1800" b="1" dirty="0"/>
              <a:t>2ème </a:t>
            </a:r>
            <a:r>
              <a:rPr lang="fr-FR" sz="1800" b="1" dirty="0"/>
              <a:t>parcours</a:t>
            </a:r>
            <a:r>
              <a:rPr sz="1800" dirty="0"/>
              <a:t>:</a:t>
            </a:r>
          </a:p>
          <a:p>
            <a:pPr>
              <a:buSzPct val="75000"/>
              <a:defRPr sz="1800"/>
            </a:pPr>
            <a:r>
              <a:rPr sz="1800" dirty="0"/>
              <a:t>Situation complexe</a:t>
            </a:r>
          </a:p>
        </p:txBody>
      </p:sp>
      <p:sp>
        <p:nvSpPr>
          <p:cNvPr id="50" name="Shape 50"/>
          <p:cNvSpPr/>
          <p:nvPr/>
        </p:nvSpPr>
        <p:spPr>
          <a:xfrm>
            <a:off x="3635896" y="1865730"/>
            <a:ext cx="5347239" cy="903128"/>
          </a:xfrm>
          <a:prstGeom prst="rect">
            <a:avLst/>
          </a:prstGeom>
          <a:solidFill>
            <a:srgbClr val="E6E8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buSzPct val="75000"/>
              <a:defRPr sz="1800"/>
            </a:pPr>
            <a:r>
              <a:rPr lang="fr-FR" sz="1800" dirty="0"/>
              <a:t>Opposition globale en attaque défense avec un indicateur</a:t>
            </a:r>
          </a:p>
          <a:p>
            <a:pPr>
              <a:buSzPct val="75000"/>
              <a:defRPr sz="1800"/>
            </a:pPr>
            <a:r>
              <a:rPr lang="fr-FR" sz="1800" dirty="0"/>
              <a:t> et évolution d’une variable (1 contexte évolutif)</a:t>
            </a:r>
          </a:p>
          <a:p>
            <a:pPr>
              <a:buSzPct val="75000"/>
              <a:defRPr sz="1800"/>
            </a:pPr>
            <a:r>
              <a:rPr lang="fr-FR" sz="1800" dirty="0"/>
              <a:t>Sans réversibilité ou avec réversibilité</a:t>
            </a:r>
            <a:endParaRPr sz="1800" dirty="0"/>
          </a:p>
        </p:txBody>
      </p:sp>
      <p:sp>
        <p:nvSpPr>
          <p:cNvPr id="54" name="Shape 54"/>
          <p:cNvSpPr/>
          <p:nvPr/>
        </p:nvSpPr>
        <p:spPr>
          <a:xfrm>
            <a:off x="160863" y="4263399"/>
            <a:ext cx="1860745" cy="62612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buSzPct val="75000"/>
              <a:defRPr sz="1800"/>
            </a:pPr>
            <a:r>
              <a:rPr lang="fr-FR" sz="1800" b="1" dirty="0"/>
              <a:t>4</a:t>
            </a:r>
            <a:r>
              <a:rPr sz="1800" b="1" dirty="0"/>
              <a:t>ème </a:t>
            </a:r>
            <a:r>
              <a:rPr lang="fr-FR" sz="1800" b="1" dirty="0"/>
              <a:t>parcours</a:t>
            </a:r>
            <a:r>
              <a:rPr sz="1800" dirty="0"/>
              <a:t>:</a:t>
            </a:r>
          </a:p>
          <a:p>
            <a:pPr>
              <a:buSzPct val="75000"/>
              <a:defRPr sz="1800"/>
            </a:pPr>
            <a:r>
              <a:rPr lang="fr-FR" sz="1800" dirty="0"/>
              <a:t>Situation complexe</a:t>
            </a:r>
            <a:endParaRPr sz="1800" dirty="0"/>
          </a:p>
        </p:txBody>
      </p:sp>
      <p:sp>
        <p:nvSpPr>
          <p:cNvPr id="57" name="Shape 57"/>
          <p:cNvSpPr/>
          <p:nvPr/>
        </p:nvSpPr>
        <p:spPr>
          <a:xfrm>
            <a:off x="3601186" y="4270830"/>
            <a:ext cx="4857960" cy="626129"/>
          </a:xfrm>
          <a:prstGeom prst="rect">
            <a:avLst/>
          </a:prstGeom>
          <a:solidFill>
            <a:srgbClr val="D5D2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buSzPct val="75000"/>
              <a:defRPr sz="1800"/>
            </a:pPr>
            <a:r>
              <a:rPr lang="fr-FR" sz="1800" dirty="0"/>
              <a:t>Oppositions et/ou match constitués de 3 contextes </a:t>
            </a:r>
          </a:p>
          <a:p>
            <a:pPr>
              <a:buSzPct val="75000"/>
              <a:defRPr sz="1800"/>
            </a:pPr>
            <a:r>
              <a:rPr lang="fr-FR" sz="1800" dirty="0"/>
              <a:t>de même valeur à valider avec un niveau minimal</a:t>
            </a:r>
            <a:endParaRPr sz="1800" dirty="0"/>
          </a:p>
        </p:txBody>
      </p:sp>
      <p:sp>
        <p:nvSpPr>
          <p:cNvPr id="59" name="Shape 59"/>
          <p:cNvSpPr/>
          <p:nvPr/>
        </p:nvSpPr>
        <p:spPr>
          <a:xfrm>
            <a:off x="0" y="5871755"/>
            <a:ext cx="1860745" cy="626129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buSzPct val="75000"/>
              <a:defRPr sz="1800"/>
            </a:pPr>
            <a:r>
              <a:rPr lang="fr-FR" sz="1800" b="1" dirty="0"/>
              <a:t>4</a:t>
            </a:r>
            <a:r>
              <a:rPr lang="fr-FR" sz="1800" b="1" baseline="30000" dirty="0"/>
              <a:t>ème</a:t>
            </a:r>
            <a:r>
              <a:rPr lang="fr-FR" sz="1800" b="1" dirty="0"/>
              <a:t> parcours bis</a:t>
            </a:r>
            <a:endParaRPr sz="1800" dirty="0"/>
          </a:p>
          <a:p>
            <a:pPr>
              <a:buSzPct val="75000"/>
              <a:defRPr sz="1800"/>
            </a:pPr>
            <a:r>
              <a:rPr lang="fr-FR" sz="1800" dirty="0"/>
              <a:t>Situation complexe</a:t>
            </a:r>
            <a:endParaRPr sz="1800" dirty="0"/>
          </a:p>
        </p:txBody>
      </p:sp>
      <p:sp>
        <p:nvSpPr>
          <p:cNvPr id="61" name="Shape 61"/>
          <p:cNvSpPr/>
          <p:nvPr/>
        </p:nvSpPr>
        <p:spPr>
          <a:xfrm>
            <a:off x="3635896" y="5738773"/>
            <a:ext cx="2335259" cy="626129"/>
          </a:xfrm>
          <a:prstGeom prst="rect">
            <a:avLst/>
          </a:prstGeom>
          <a:solidFill>
            <a:srgbClr val="CC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buSzPct val="75000"/>
              <a:defRPr sz="1800"/>
            </a:pPr>
            <a:r>
              <a:rPr lang="fr-FR" sz="1800" dirty="0"/>
              <a:t>Permis de jouer au pied</a:t>
            </a:r>
          </a:p>
          <a:p>
            <a:pPr>
              <a:buSzPct val="75000"/>
              <a:defRPr sz="1800"/>
            </a:pPr>
            <a:r>
              <a:rPr lang="fr-FR" sz="1800" dirty="0"/>
              <a:t>Opposition conservation</a:t>
            </a:r>
            <a:endParaRPr sz="1800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2996953"/>
            <a:ext cx="2160240" cy="64633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b="1" dirty="0"/>
              <a:t>3</a:t>
            </a:r>
            <a:r>
              <a:rPr lang="fr-FR" sz="1800" b="1" baseline="30000" dirty="0"/>
              <a:t>ème</a:t>
            </a:r>
            <a:r>
              <a:rPr lang="fr-FR" sz="1800" b="1" dirty="0"/>
              <a:t> parcours</a:t>
            </a:r>
          </a:p>
          <a:p>
            <a:r>
              <a:rPr lang="fr-FR" sz="1800" dirty="0"/>
              <a:t>situation complexe </a:t>
            </a:r>
          </a:p>
        </p:txBody>
      </p:sp>
      <p:sp>
        <p:nvSpPr>
          <p:cNvPr id="3" name="Flèche vers la droite 2"/>
          <p:cNvSpPr/>
          <p:nvPr/>
        </p:nvSpPr>
        <p:spPr>
          <a:xfrm>
            <a:off x="2483768" y="3356992"/>
            <a:ext cx="1080120" cy="432048"/>
          </a:xfrm>
          <a:prstGeom prst="rightArrow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851920" y="3140968"/>
            <a:ext cx="3096344" cy="923330"/>
          </a:xfrm>
          <a:prstGeom prst="rect">
            <a:avLst/>
          </a:prstGeom>
          <a:solidFill>
            <a:srgbClr val="C5C5D1"/>
          </a:solidFill>
        </p:spPr>
        <p:txBody>
          <a:bodyPr wrap="square" rtlCol="0">
            <a:spAutoFit/>
          </a:bodyPr>
          <a:lstStyle/>
          <a:p>
            <a:r>
              <a:rPr lang="fr-FR" sz="1800" dirty="0"/>
              <a:t>Opposition en attaque défense Et/ou match constitués de 3 contextes hiérarchisés</a:t>
            </a:r>
          </a:p>
        </p:txBody>
      </p:sp>
      <p:sp>
        <p:nvSpPr>
          <p:cNvPr id="7" name="Flèche vers la droite 6"/>
          <p:cNvSpPr/>
          <p:nvPr/>
        </p:nvSpPr>
        <p:spPr>
          <a:xfrm>
            <a:off x="2123728" y="5877272"/>
            <a:ext cx="1080120" cy="432048"/>
          </a:xfrm>
          <a:prstGeom prst="rightArrow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a droite 8"/>
          <p:cNvSpPr/>
          <p:nvPr/>
        </p:nvSpPr>
        <p:spPr>
          <a:xfrm>
            <a:off x="2339752" y="4437112"/>
            <a:ext cx="1080120" cy="360040"/>
          </a:xfrm>
          <a:prstGeom prst="rightArrow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/>
          <p:cNvSpPr/>
          <p:nvPr/>
        </p:nvSpPr>
        <p:spPr>
          <a:xfrm>
            <a:off x="2483768" y="2276872"/>
            <a:ext cx="936104" cy="360040"/>
          </a:xfrm>
          <a:prstGeom prst="rightArrow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droite 12"/>
          <p:cNvSpPr/>
          <p:nvPr/>
        </p:nvSpPr>
        <p:spPr>
          <a:xfrm>
            <a:off x="2411760" y="1268760"/>
            <a:ext cx="1008112" cy="36004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a droite 25"/>
          <p:cNvSpPr/>
          <p:nvPr/>
        </p:nvSpPr>
        <p:spPr>
          <a:xfrm>
            <a:off x="6084168" y="5877272"/>
            <a:ext cx="936104" cy="360040"/>
          </a:xfrm>
          <a:prstGeom prst="rightArrow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164288" y="5805264"/>
            <a:ext cx="1979712" cy="92333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fr-FR" sz="1800" dirty="0"/>
              <a:t>Opposition attaque défense et/ou match</a:t>
            </a:r>
          </a:p>
        </p:txBody>
      </p:sp>
    </p:spTree>
    <p:extLst>
      <p:ext uri="{BB962C8B-B14F-4D97-AF65-F5344CB8AC3E}">
        <p14:creationId xmlns:p14="http://schemas.microsoft.com/office/powerpoint/2010/main" val="292775053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dvAuto="0"/>
      <p:bldP spid="46" grpId="0" animBg="1" advAuto="0"/>
      <p:bldP spid="48" grpId="0" animBg="1" advAuto="0"/>
      <p:bldP spid="49" grpId="0" animBg="1" advAuto="0"/>
      <p:bldP spid="50" grpId="0" animBg="1" advAuto="0"/>
      <p:bldP spid="54" grpId="0" animBg="1" advAuto="0"/>
      <p:bldP spid="57" grpId="0" animBg="1" advAuto="0"/>
      <p:bldP spid="59" grpId="0" animBg="1" advAuto="0"/>
      <p:bldP spid="61" grpId="0" animBg="1" advAuto="0"/>
      <p:bldP spid="2" grpId="0" animBg="1"/>
      <p:bldP spid="3" grpId="0" animBg="1"/>
      <p:bldP spid="4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2013" y="1"/>
            <a:ext cx="7788113" cy="738412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Questionnements concernant</a:t>
            </a:r>
            <a:r>
              <a:rPr lang="mr-IN" b="1" dirty="0">
                <a:solidFill>
                  <a:srgbClr val="FF0000"/>
                </a:solidFill>
              </a:rPr>
              <a:t>…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793" y="1535898"/>
            <a:ext cx="2805587" cy="63503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OBJET D’ENSEIGNEMENT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470069" y="812253"/>
            <a:ext cx="2037742" cy="516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Son ciblage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499601" y="2436759"/>
            <a:ext cx="2067275" cy="635034"/>
          </a:xfrm>
          <a:prstGeom prst="roundRect">
            <a:avLst/>
          </a:prstGeom>
          <a:solidFill>
            <a:srgbClr val="C55A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Sa dimension </a:t>
            </a:r>
            <a:r>
              <a:rPr lang="fr-FR" sz="2000" dirty="0" err="1"/>
              <a:t>curriculaire</a:t>
            </a:r>
            <a:endParaRPr lang="fr-FR" sz="20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529134" y="1580201"/>
            <a:ext cx="2067275" cy="516888"/>
          </a:xfrm>
          <a:prstGeom prst="roundRect">
            <a:avLst/>
          </a:prstGeom>
          <a:solidFill>
            <a:srgbClr val="C55A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Sa formulation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961" y="4563385"/>
            <a:ext cx="2525029" cy="72364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SITUATION COMPLEXE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913056" y="3692059"/>
            <a:ext cx="2362600" cy="56119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Sa structure ou sa forme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898291" y="4592921"/>
            <a:ext cx="2362600" cy="605497"/>
          </a:xfrm>
          <a:prstGeom prst="roundRect">
            <a:avLst/>
          </a:prstGeom>
          <a:solidFill>
            <a:srgbClr val="2F55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La fréquence d’apparition de l’OE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883523" y="5346102"/>
            <a:ext cx="2333068" cy="546424"/>
          </a:xfrm>
          <a:prstGeom prst="roundRect">
            <a:avLst/>
          </a:prstGeom>
          <a:solidFill>
            <a:srgbClr val="2F55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Ses fonctions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853991" y="6054977"/>
            <a:ext cx="2436431" cy="694107"/>
          </a:xfrm>
          <a:prstGeom prst="roundRect">
            <a:avLst/>
          </a:prstGeom>
          <a:solidFill>
            <a:srgbClr val="2F55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Sa temporalité dans la séquence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689111" y="3795437"/>
            <a:ext cx="1934379" cy="900862"/>
          </a:xfrm>
          <a:prstGeom prst="roundRect">
            <a:avLst/>
          </a:prstGeom>
          <a:solidFill>
            <a:srgbClr val="2F55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La gestion entre complexité et progressivité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6792475" y="5050737"/>
            <a:ext cx="1816248" cy="1004240"/>
          </a:xfrm>
          <a:prstGeom prst="roundRect">
            <a:avLst/>
          </a:prstGeom>
          <a:solidFill>
            <a:srgbClr val="2F55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Ses possibilités de différenciation</a:t>
            </a:r>
          </a:p>
        </p:txBody>
      </p:sp>
      <p:sp>
        <p:nvSpPr>
          <p:cNvPr id="14" name="Accolade ouvrante 13"/>
          <p:cNvSpPr/>
          <p:nvPr/>
        </p:nvSpPr>
        <p:spPr>
          <a:xfrm>
            <a:off x="3174743" y="753181"/>
            <a:ext cx="295325" cy="242199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ccolade ouvrante 14"/>
          <p:cNvSpPr/>
          <p:nvPr/>
        </p:nvSpPr>
        <p:spPr>
          <a:xfrm>
            <a:off x="3012315" y="3736364"/>
            <a:ext cx="369156" cy="29241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2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9117" y="143603"/>
            <a:ext cx="78867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Réflexion sur le curriculum de l’objet d’enseignement et des SC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3638" y="1890334"/>
            <a:ext cx="1284664" cy="915631"/>
          </a:xfrm>
          <a:prstGeom prst="rect">
            <a:avLst/>
          </a:prstGeom>
          <a:solidFill>
            <a:srgbClr val="2F55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OE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565222" y="3116098"/>
            <a:ext cx="44299" cy="2097090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06728" y="5567625"/>
            <a:ext cx="2864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Evolutif ou le même?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3524" y="1890334"/>
            <a:ext cx="1653820" cy="900863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Indicateur de suivi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592304" y="3116098"/>
            <a:ext cx="14766" cy="2067553"/>
          </a:xfrm>
          <a:prstGeom prst="straightConnector1">
            <a:avLst/>
          </a:prstGeom>
          <a:ln w="762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248575" y="5301796"/>
            <a:ext cx="2584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Combien et quelle évolution?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66306" y="1919871"/>
            <a:ext cx="1742417" cy="88609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CONTEXTE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7678450" y="3086562"/>
            <a:ext cx="14766" cy="2082321"/>
          </a:xfrm>
          <a:prstGeom prst="straightConnector1">
            <a:avLst/>
          </a:prstGeom>
          <a:ln w="7620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718644" y="5611930"/>
            <a:ext cx="1831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Quelle évolution?</a:t>
            </a:r>
          </a:p>
        </p:txBody>
      </p:sp>
    </p:spTree>
    <p:extLst>
      <p:ext uri="{BB962C8B-B14F-4D97-AF65-F5344CB8AC3E}">
        <p14:creationId xmlns:p14="http://schemas.microsoft.com/office/powerpoint/2010/main" val="42875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 animBg="1"/>
      <p:bldP spid="10" grpId="0"/>
      <p:bldP spid="11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61" y="128835"/>
            <a:ext cx="8756386" cy="75725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Réflexion en sports collectifs à partir du football (appui sur les programmes)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027" y="2628746"/>
            <a:ext cx="1757184" cy="12553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Avancer/conserver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525029" y="1004241"/>
            <a:ext cx="2082041" cy="101900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Cycle 3</a:t>
            </a:r>
          </a:p>
          <a:p>
            <a:pPr algn="ctr"/>
            <a:r>
              <a:rPr lang="fr-FR" sz="2400" dirty="0"/>
              <a:t>Jouer seul/avec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25028" y="2599211"/>
            <a:ext cx="2141106" cy="1078081"/>
          </a:xfrm>
          <a:prstGeom prst="roundRect">
            <a:avLst/>
          </a:prstGeom>
          <a:solidFill>
            <a:srgbClr val="2F55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Cycle 4</a:t>
            </a:r>
          </a:p>
          <a:p>
            <a:pPr algn="ctr"/>
            <a:r>
              <a:rPr lang="fr-FR" sz="2400" dirty="0"/>
              <a:t>Jeu direct/jeu indirect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510262" y="4135106"/>
            <a:ext cx="2303535" cy="1063313"/>
          </a:xfrm>
          <a:prstGeom prst="roundRect">
            <a:avLst/>
          </a:prstGeom>
          <a:solidFill>
            <a:srgbClr val="2F55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Niveau 3</a:t>
            </a:r>
          </a:p>
          <a:p>
            <a:pPr algn="ctr"/>
            <a:r>
              <a:rPr lang="fr-FR" sz="2400" dirty="0"/>
              <a:t>Avancer vite/conserver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963911" y="5479016"/>
            <a:ext cx="3219043" cy="1270069"/>
          </a:xfrm>
          <a:prstGeom prst="roundRect">
            <a:avLst/>
          </a:prstGeom>
          <a:solidFill>
            <a:srgbClr val="2F55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Niveau 4</a:t>
            </a:r>
          </a:p>
          <a:p>
            <a:pPr algn="ctr"/>
            <a:r>
              <a:rPr lang="fr-FR" sz="2400" dirty="0"/>
              <a:t>Avancer en changeant de rythme/conserver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467617" y="930399"/>
            <a:ext cx="2377366" cy="119622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Oppositions asymétriques et/ou match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201825" y="2613978"/>
            <a:ext cx="2554561" cy="1166691"/>
          </a:xfrm>
          <a:prstGeom prst="roundRect">
            <a:avLst/>
          </a:prstGeom>
          <a:solidFill>
            <a:srgbClr val="3857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Oppositions asymétriques et/ou match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876968" y="4149876"/>
            <a:ext cx="2938484" cy="1033776"/>
          </a:xfrm>
          <a:prstGeom prst="roundRect">
            <a:avLst/>
          </a:prstGeom>
          <a:solidFill>
            <a:srgbClr val="3857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Oppositions asymétriques et match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157525" y="5567625"/>
            <a:ext cx="2495497" cy="989472"/>
          </a:xfrm>
          <a:prstGeom prst="roundRect">
            <a:avLst/>
          </a:prstGeom>
          <a:solidFill>
            <a:srgbClr val="3857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Match</a:t>
            </a:r>
          </a:p>
        </p:txBody>
      </p:sp>
      <p:cxnSp>
        <p:nvCxnSpPr>
          <p:cNvPr id="13" name="Connecteur en angle 12"/>
          <p:cNvCxnSpPr>
            <a:stCxn id="3" idx="0"/>
            <a:endCxn id="4" idx="1"/>
          </p:cNvCxnSpPr>
          <p:nvPr/>
        </p:nvCxnSpPr>
        <p:spPr>
          <a:xfrm rot="5400000" flipH="1" flipV="1">
            <a:off x="1269824" y="1373541"/>
            <a:ext cx="1115001" cy="1395410"/>
          </a:xfrm>
          <a:prstGeom prst="bentConnector2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993444" y="3123484"/>
            <a:ext cx="502051" cy="7382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>
            <a:stCxn id="3" idx="2"/>
          </p:cNvCxnSpPr>
          <p:nvPr/>
        </p:nvCxnSpPr>
        <p:spPr>
          <a:xfrm rot="16200000" flipH="1">
            <a:off x="1509807" y="3503857"/>
            <a:ext cx="620266" cy="1380643"/>
          </a:xfrm>
          <a:prstGeom prst="bentConnector2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>
            <a:endCxn id="7" idx="1"/>
          </p:cNvCxnSpPr>
          <p:nvPr/>
        </p:nvCxnSpPr>
        <p:spPr>
          <a:xfrm rot="16200000" flipH="1">
            <a:off x="265642" y="4415781"/>
            <a:ext cx="2230005" cy="1166534"/>
          </a:xfrm>
          <a:prstGeom prst="bentConnector2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ccolade ouvrante 21"/>
          <p:cNvSpPr/>
          <p:nvPr/>
        </p:nvSpPr>
        <p:spPr>
          <a:xfrm>
            <a:off x="5374915" y="1048544"/>
            <a:ext cx="428221" cy="5464248"/>
          </a:xfrm>
          <a:prstGeom prst="lef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Bulle ronde 22"/>
          <p:cNvSpPr/>
          <p:nvPr/>
        </p:nvSpPr>
        <p:spPr>
          <a:xfrm>
            <a:off x="4666135" y="1491592"/>
            <a:ext cx="1801483" cy="1270068"/>
          </a:xfrm>
          <a:prstGeom prst="wedgeEllipse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Les équipes?</a:t>
            </a:r>
          </a:p>
        </p:txBody>
      </p:sp>
    </p:spTree>
    <p:extLst>
      <p:ext uri="{BB962C8B-B14F-4D97-AF65-F5344CB8AC3E}">
        <p14:creationId xmlns:p14="http://schemas.microsoft.com/office/powerpoint/2010/main" val="20682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9"/>
            <a:ext cx="9144000" cy="685800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0" y="5966834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436915" y="6313199"/>
            <a:ext cx="559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Pôle de professionnalisation   DAFOP – </a:t>
            </a:r>
            <a:r>
              <a:rPr lang="fr-FR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ESPé</a:t>
            </a:r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--   COLLECTIF EPS      --    15 mars 2018   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0" y="169849"/>
            <a:ext cx="9155217" cy="1477207"/>
            <a:chOff x="0" y="169849"/>
            <a:chExt cx="9155217" cy="1612392"/>
          </a:xfrm>
        </p:grpSpPr>
        <p:sp>
          <p:nvSpPr>
            <p:cNvPr id="16" name="Rectangle 15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653860" y="636104"/>
            <a:ext cx="56958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1 : Actualités – « Quoi d’neuf » ?</a:t>
            </a:r>
            <a:br>
              <a:rPr lang="fr-FR" sz="2800" b="1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87559" y="1769096"/>
            <a:ext cx="6997148" cy="39349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Nouveau recteur, nouvelles orientations et incidences sur l’organisation de la formation continue et pour notre groupe.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 Projet de concours en L3, réflexions et conséquences.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Nouvelles sur l’organisation administrative et financière du pôle. </a:t>
            </a:r>
          </a:p>
          <a:p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39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2" y="8499"/>
            <a:ext cx="9144000" cy="685800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0" y="5966834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436915" y="6313199"/>
            <a:ext cx="559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Pôle de professionnalisation   DAFOP – </a:t>
            </a:r>
            <a:r>
              <a:rPr lang="fr-FR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ESPé</a:t>
            </a:r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--   COLLECTIF EPS      --    15 mars 2018  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0075" y="23293"/>
            <a:ext cx="870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Nouvelles orientations et incidences </a:t>
            </a:r>
          </a:p>
          <a:p>
            <a:pPr algn="ctr"/>
            <a:r>
              <a:rPr lang="fr-FR" dirty="0"/>
              <a:t>sur l’organisation de la FC et pour notre groupe</a:t>
            </a:r>
            <a:r>
              <a:rPr lang="fr-FR" b="1" dirty="0">
                <a:solidFill>
                  <a:schemeClr val="bg1"/>
                </a:solidFill>
              </a:rPr>
              <a:t>?</a:t>
            </a:r>
            <a:br>
              <a:rPr lang="fr-FR" b="1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3037935-DA17-6548-AD90-542D08C90D8C}"/>
              </a:ext>
            </a:extLst>
          </p:cNvPr>
          <p:cNvGraphicFramePr/>
          <p:nvPr>
            <p:extLst/>
          </p:nvPr>
        </p:nvGraphicFramePr>
        <p:xfrm>
          <a:off x="186027" y="244427"/>
          <a:ext cx="8804385" cy="374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0DD5D19B-B8D2-954A-8987-D662EBD52FC6}"/>
              </a:ext>
            </a:extLst>
          </p:cNvPr>
          <p:cNvGraphicFramePr/>
          <p:nvPr>
            <p:extLst/>
          </p:nvPr>
        </p:nvGraphicFramePr>
        <p:xfrm>
          <a:off x="285009" y="3598223"/>
          <a:ext cx="8705404" cy="96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Flèche courbée vers la droite 5">
            <a:extLst>
              <a:ext uri="{FF2B5EF4-FFF2-40B4-BE49-F238E27FC236}">
                <a16:creationId xmlns:a16="http://schemas.microsoft.com/office/drawing/2014/main" id="{8D8CDBF7-79C4-7C4F-93A6-120421B80ABC}"/>
              </a:ext>
            </a:extLst>
          </p:cNvPr>
          <p:cNvSpPr/>
          <p:nvPr/>
        </p:nvSpPr>
        <p:spPr>
          <a:xfrm>
            <a:off x="48391" y="2994585"/>
            <a:ext cx="542260" cy="11647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04AB53-ECAF-894A-A17B-B9793596C364}"/>
              </a:ext>
            </a:extLst>
          </p:cNvPr>
          <p:cNvSpPr txBox="1"/>
          <p:nvPr/>
        </p:nvSpPr>
        <p:spPr>
          <a:xfrm>
            <a:off x="467833" y="4774019"/>
            <a:ext cx="840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>
                <a:solidFill>
                  <a:srgbClr val="FF0000"/>
                </a:solidFill>
                <a:sym typeface="Wingdings" pitchFamily="2" charset="2"/>
              </a:rPr>
              <a:t>Impacts significatifs sur le PAF, le pôle de professionnalisation, les actions locales prioritaires, les actions des groupes disciplinaires.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8" name="Flèche droite rayée 7">
            <a:extLst>
              <a:ext uri="{FF2B5EF4-FFF2-40B4-BE49-F238E27FC236}">
                <a16:creationId xmlns:a16="http://schemas.microsoft.com/office/drawing/2014/main" id="{5F8A11A4-553D-B24D-9E26-6ED9F4304002}"/>
              </a:ext>
            </a:extLst>
          </p:cNvPr>
          <p:cNvSpPr/>
          <p:nvPr/>
        </p:nvSpPr>
        <p:spPr>
          <a:xfrm>
            <a:off x="0" y="5475260"/>
            <a:ext cx="611371" cy="276446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3D8CC7-6DEB-DB41-845B-CB6FFF59D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C480B1-3766-B447-AF86-5C49E2BF2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BD7F63-05B3-BC44-8EAA-715AC2CFC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0049CE-EC3D-6B47-B8D0-EA61DA978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53C6B4-DD06-5641-9AD9-85060ACEE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D2E549-327D-284D-B3F8-3F4ADD506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7C1A68-3E26-5746-8504-782F12867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56D7AB-A0C2-584E-9E6C-4CF77F491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E6DB58-E794-F54A-B2EC-69691D96B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E0956F-65F5-D943-9C93-DCB6FFB9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D85E9B-386C-0144-90FE-6E4012F03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810249-C689-0440-8125-47557286B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824FE5-1F5D-0947-BEDD-23DDF3456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36D857-3B1B-1C4F-8A6D-F6B4ADB8D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Graphic spid="5" grpId="0">
        <p:bldSub>
          <a:bldDgm bld="one"/>
        </p:bldSub>
      </p:bldGraphic>
      <p:bldP spid="6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37" y="0"/>
            <a:ext cx="9144000" cy="685800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0" y="5966834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436915" y="6313199"/>
            <a:ext cx="559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Pôle de professionnalisation   DAFOP – </a:t>
            </a:r>
            <a:r>
              <a:rPr lang="fr-FR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ESPé</a:t>
            </a:r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--   COLLECTIF EPS      --    15 mars 2018   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0" y="169849"/>
            <a:ext cx="9155217" cy="1477207"/>
            <a:chOff x="0" y="169849"/>
            <a:chExt cx="9155217" cy="1612392"/>
          </a:xfrm>
        </p:grpSpPr>
        <p:sp>
          <p:nvSpPr>
            <p:cNvPr id="16" name="Rectangle 15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653860" y="636104"/>
            <a:ext cx="661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2 : Parcours de formation de l’élève.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53859" y="1986093"/>
            <a:ext cx="7569435" cy="3998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chemeClr val="tx1"/>
                </a:solidFill>
              </a:rPr>
              <a:t>Définir des termes et faire des choix.</a:t>
            </a:r>
          </a:p>
          <a:p>
            <a:r>
              <a:rPr lang="fr-FR" sz="2800" dirty="0">
                <a:solidFill>
                  <a:schemeClr val="tx1"/>
                </a:solidFill>
              </a:rPr>
              <a:t>	 (ex: SR, TC, FPS, SC?) (OE, OA, CA, ADC? )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chemeClr val="tx1"/>
                </a:solidFill>
              </a:rPr>
              <a:t>Définir ce qu’il y a à enseigner / apprendre.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</a:p>
          <a:p>
            <a:r>
              <a:rPr lang="fr-FR" sz="2800" dirty="0">
                <a:solidFill>
                  <a:schemeClr val="tx1"/>
                </a:solidFill>
              </a:rPr>
              <a:t>	Quelle est votre démarche? (OE?).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chemeClr val="tx1"/>
                </a:solidFill>
              </a:rPr>
              <a:t>Formulation de ce qu’il y a à apprendre en EPS.</a:t>
            </a:r>
            <a:r>
              <a:rPr lang="fr-FR" sz="2800" dirty="0">
                <a:solidFill>
                  <a:schemeClr val="tx1"/>
                </a:solidFill>
              </a:rPr>
              <a:t> (OE?)</a:t>
            </a:r>
          </a:p>
          <a:p>
            <a:r>
              <a:rPr lang="fr-FR" sz="2800" dirty="0">
                <a:solidFill>
                  <a:schemeClr val="tx1"/>
                </a:solidFill>
              </a:rPr>
              <a:t>	Ecrire un ou des… (OE ?). 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chemeClr val="tx1"/>
                </a:solidFill>
              </a:rPr>
              <a:t>L’écriture d’une situation. </a:t>
            </a:r>
          </a:p>
          <a:p>
            <a:r>
              <a:rPr lang="fr-FR" sz="2800" dirty="0">
                <a:solidFill>
                  <a:schemeClr val="tx1"/>
                </a:solidFill>
              </a:rPr>
              <a:t>	(SR-SC-FPS ou TC ou…?). </a:t>
            </a:r>
          </a:p>
          <a:p>
            <a:endParaRPr lang="fr-FR" sz="2800" dirty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99813" y="1380847"/>
            <a:ext cx="735502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Objectifs:   </a:t>
            </a:r>
            <a:r>
              <a:rPr lang="fr-FR" dirty="0"/>
              <a:t>Construire de la culture commune /  Faire des choix. </a:t>
            </a:r>
          </a:p>
        </p:txBody>
      </p:sp>
      <p:sp>
        <p:nvSpPr>
          <p:cNvPr id="4" name="Ellipse 3">
            <a:hlinkClick r:id="rId6" action="ppaction://hlinksldjump"/>
          </p:cNvPr>
          <p:cNvSpPr/>
          <p:nvPr/>
        </p:nvSpPr>
        <p:spPr>
          <a:xfrm>
            <a:off x="6524712" y="1681086"/>
            <a:ext cx="1734320" cy="712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Groupes de travail</a:t>
            </a:r>
          </a:p>
        </p:txBody>
      </p:sp>
    </p:spTree>
    <p:extLst>
      <p:ext uri="{BB962C8B-B14F-4D97-AF65-F5344CB8AC3E}">
        <p14:creationId xmlns:p14="http://schemas.microsoft.com/office/powerpoint/2010/main" val="261006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43"/>
            <a:ext cx="9144000" cy="685800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0" y="5966834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436915" y="6313199"/>
            <a:ext cx="559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Pôle de professionnalisation   DAFOP – </a:t>
            </a:r>
            <a:r>
              <a:rPr lang="fr-FR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ESPé</a:t>
            </a:r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--   COLLECTIF EPS      --    15 mars 2018   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0" y="169849"/>
            <a:ext cx="9155217" cy="1477207"/>
            <a:chOff x="0" y="169849"/>
            <a:chExt cx="9155217" cy="1612392"/>
          </a:xfrm>
        </p:grpSpPr>
        <p:sp>
          <p:nvSpPr>
            <p:cNvPr id="16" name="Rectangle 15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653860" y="636104"/>
            <a:ext cx="661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Constitution des groupes  (hétérogènes!)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159946" y="2853905"/>
            <a:ext cx="2718692" cy="1694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FRANCOIS Isabelle</a:t>
            </a:r>
          </a:p>
          <a:p>
            <a:r>
              <a:rPr lang="fr-FR" sz="1500" dirty="0">
                <a:solidFill>
                  <a:schemeClr val="tx1"/>
                </a:solidFill>
              </a:rPr>
              <a:t>            WECKERLE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BOURGANEL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HACHEMI</a:t>
            </a:r>
          </a:p>
          <a:p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175892" y="3164410"/>
            <a:ext cx="2718692" cy="14814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ROUSSEAU Fanny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HUMBERT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GUYARD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DASTUGUE</a:t>
            </a:r>
          </a:p>
          <a:p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91838" y="2085899"/>
            <a:ext cx="2718692" cy="14814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GODON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GRANDCLEMENT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FERRET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HOSPITAL</a:t>
            </a:r>
          </a:p>
          <a:p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3175892" y="1469829"/>
            <a:ext cx="2718692" cy="14814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CHARVET-NERI  Christine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BAL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DIVAY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DELAUP</a:t>
            </a:r>
          </a:p>
          <a:p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3175892" y="4769687"/>
            <a:ext cx="2718692" cy="1481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PANASSIER Éric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BONNIOT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POINTON</a:t>
            </a:r>
          </a:p>
          <a:p>
            <a:r>
              <a:rPr lang="fr-FR" sz="1500" dirty="0">
                <a:solidFill>
                  <a:schemeClr val="tx1"/>
                </a:solidFill>
              </a:rPr>
              <a:t>FRANCOIS</a:t>
            </a:r>
          </a:p>
          <a:p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191838" y="4115140"/>
            <a:ext cx="2718692" cy="1481476"/>
          </a:xfrm>
          <a:prstGeom prst="rect">
            <a:avLst/>
          </a:prstGeom>
          <a:solidFill>
            <a:srgbClr val="FFE5F9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1500">
                <a:solidFill>
                  <a:schemeClr val="tx1"/>
                </a:solidFill>
              </a:rPr>
              <a:t>BRABANT </a:t>
            </a:r>
            <a:endParaRPr lang="fr-FR" sz="15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GUY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MARTIN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solidFill>
                  <a:schemeClr val="tx1"/>
                </a:solidFill>
              </a:rPr>
              <a:t>UBALDI</a:t>
            </a:r>
          </a:p>
          <a:p>
            <a:pPr marL="514350" indent="-514350">
              <a:buFont typeface="+mj-lt"/>
              <a:buAutoNum type="arabicPeriod"/>
            </a:pPr>
            <a:endParaRPr lang="fr-FR" sz="1500" dirty="0">
              <a:solidFill>
                <a:schemeClr val="tx1"/>
              </a:solidFill>
            </a:endParaRPr>
          </a:p>
          <a:p>
            <a:endParaRPr lang="fr-FR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7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1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grpSp>
        <p:nvGrpSpPr>
          <p:cNvPr id="15" name="Groupe 14"/>
          <p:cNvGrpSpPr/>
          <p:nvPr/>
        </p:nvGrpSpPr>
        <p:grpSpPr>
          <a:xfrm>
            <a:off x="0" y="-306512"/>
            <a:ext cx="9155217" cy="1477207"/>
            <a:chOff x="0" y="169849"/>
            <a:chExt cx="9155217" cy="1612392"/>
          </a:xfrm>
        </p:grpSpPr>
        <p:sp>
          <p:nvSpPr>
            <p:cNvPr id="16" name="Rectangle 15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653860" y="148793"/>
            <a:ext cx="661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2-1: Définir des termes et faire des choix.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984729">
            <a:off x="520223" y="1188698"/>
            <a:ext cx="262756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Situation de référence</a:t>
            </a:r>
          </a:p>
        </p:txBody>
      </p:sp>
      <p:sp>
        <p:nvSpPr>
          <p:cNvPr id="14" name="ZoneTexte 13"/>
          <p:cNvSpPr txBox="1"/>
          <p:nvPr/>
        </p:nvSpPr>
        <p:spPr>
          <a:xfrm rot="20886525">
            <a:off x="5896973" y="2021194"/>
            <a:ext cx="240040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Situation</a:t>
            </a:r>
            <a:r>
              <a:rPr lang="fr-FR" u="sng" dirty="0"/>
              <a:t> </a:t>
            </a:r>
            <a:r>
              <a:rPr lang="fr-FR" dirty="0"/>
              <a:t>Complexe</a:t>
            </a:r>
          </a:p>
        </p:txBody>
      </p:sp>
      <p:sp>
        <p:nvSpPr>
          <p:cNvPr id="19" name="ZoneTexte 18"/>
          <p:cNvSpPr txBox="1"/>
          <p:nvPr/>
        </p:nvSpPr>
        <p:spPr>
          <a:xfrm rot="478101">
            <a:off x="565168" y="2790588"/>
            <a:ext cx="341634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FPS – Forme de pratique scolaire</a:t>
            </a:r>
          </a:p>
        </p:txBody>
      </p:sp>
      <p:sp>
        <p:nvSpPr>
          <p:cNvPr id="20" name="ZoneTexte 19"/>
          <p:cNvSpPr txBox="1"/>
          <p:nvPr/>
        </p:nvSpPr>
        <p:spPr>
          <a:xfrm rot="1136789">
            <a:off x="3988447" y="2802702"/>
            <a:ext cx="229347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Tâche Complexe</a:t>
            </a:r>
          </a:p>
        </p:txBody>
      </p:sp>
      <p:sp>
        <p:nvSpPr>
          <p:cNvPr id="21" name="ZoneTexte 20"/>
          <p:cNvSpPr txBox="1"/>
          <p:nvPr/>
        </p:nvSpPr>
        <p:spPr>
          <a:xfrm rot="763778">
            <a:off x="413420" y="3892904"/>
            <a:ext cx="277633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Critère de réussite</a:t>
            </a:r>
          </a:p>
        </p:txBody>
      </p:sp>
      <p:sp>
        <p:nvSpPr>
          <p:cNvPr id="25" name="ZoneTexte 24"/>
          <p:cNvSpPr txBox="1"/>
          <p:nvPr/>
        </p:nvSpPr>
        <p:spPr>
          <a:xfrm rot="617757">
            <a:off x="6039649" y="3105136"/>
            <a:ext cx="277104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Objectif d’apprentissage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368377" y="3494494"/>
            <a:ext cx="277633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Critère de réalisation</a:t>
            </a:r>
          </a:p>
        </p:txBody>
      </p:sp>
      <p:sp>
        <p:nvSpPr>
          <p:cNvPr id="27" name="ZoneTexte 26"/>
          <p:cNvSpPr txBox="1"/>
          <p:nvPr/>
        </p:nvSpPr>
        <p:spPr>
          <a:xfrm rot="20686345">
            <a:off x="6403136" y="4766844"/>
            <a:ext cx="257871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Compétence attendue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448494" y="1289549"/>
            <a:ext cx="15949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Attendu</a:t>
            </a:r>
          </a:p>
        </p:txBody>
      </p:sp>
      <p:sp>
        <p:nvSpPr>
          <p:cNvPr id="29" name="ZoneTexte 28"/>
          <p:cNvSpPr txBox="1"/>
          <p:nvPr/>
        </p:nvSpPr>
        <p:spPr>
          <a:xfrm rot="21094340">
            <a:off x="315554" y="4751888"/>
            <a:ext cx="256600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Champs d’apprentissage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44760" y="5421083"/>
            <a:ext cx="2230983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Autres ? </a:t>
            </a:r>
          </a:p>
        </p:txBody>
      </p:sp>
      <p:sp>
        <p:nvSpPr>
          <p:cNvPr id="31" name="ZoneTexte 30"/>
          <p:cNvSpPr txBox="1"/>
          <p:nvPr/>
        </p:nvSpPr>
        <p:spPr>
          <a:xfrm rot="841773">
            <a:off x="3436078" y="4560595"/>
            <a:ext cx="26758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Objet d’enseignement</a:t>
            </a:r>
          </a:p>
        </p:txBody>
      </p:sp>
      <p:sp>
        <p:nvSpPr>
          <p:cNvPr id="32" name="ZoneTexte 31"/>
          <p:cNvSpPr txBox="1"/>
          <p:nvPr/>
        </p:nvSpPr>
        <p:spPr>
          <a:xfrm rot="21037509">
            <a:off x="4169095" y="1855609"/>
            <a:ext cx="214719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Module </a:t>
            </a:r>
          </a:p>
        </p:txBody>
      </p:sp>
      <p:sp>
        <p:nvSpPr>
          <p:cNvPr id="33" name="ZoneTexte 32"/>
          <p:cNvSpPr txBox="1"/>
          <p:nvPr/>
        </p:nvSpPr>
        <p:spPr>
          <a:xfrm rot="435270">
            <a:off x="3300238" y="1185303"/>
            <a:ext cx="192684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Séquence </a:t>
            </a:r>
          </a:p>
        </p:txBody>
      </p:sp>
      <p:sp>
        <p:nvSpPr>
          <p:cNvPr id="34" name="ZoneTexte 33"/>
          <p:cNvSpPr txBox="1"/>
          <p:nvPr/>
        </p:nvSpPr>
        <p:spPr>
          <a:xfrm rot="20814542">
            <a:off x="5133497" y="4036159"/>
            <a:ext cx="209789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Cycle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570" y="5790415"/>
            <a:ext cx="8979737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1: Quels sont ceux qui vous paraissent indispensables, incontournables pour expliciter une démarche d’enseignement? </a:t>
            </a:r>
          </a:p>
          <a:p>
            <a:r>
              <a:rPr lang="fr-FR" dirty="0"/>
              <a:t>2: Quelles relations et hiérarchisations possibles entre ces différents items? </a:t>
            </a:r>
          </a:p>
        </p:txBody>
      </p:sp>
      <p:sp>
        <p:nvSpPr>
          <p:cNvPr id="36" name="ZoneTexte 35"/>
          <p:cNvSpPr txBox="1"/>
          <p:nvPr/>
        </p:nvSpPr>
        <p:spPr>
          <a:xfrm rot="21022103">
            <a:off x="7067089" y="2441595"/>
            <a:ext cx="203278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Compétence</a:t>
            </a:r>
          </a:p>
        </p:txBody>
      </p:sp>
      <p:sp>
        <p:nvSpPr>
          <p:cNvPr id="37" name="ZoneTexte 36"/>
          <p:cNvSpPr txBox="1"/>
          <p:nvPr/>
        </p:nvSpPr>
        <p:spPr>
          <a:xfrm rot="20992993">
            <a:off x="260711" y="2001856"/>
            <a:ext cx="262200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Compétence générale</a:t>
            </a:r>
          </a:p>
        </p:txBody>
      </p:sp>
    </p:spTree>
    <p:extLst>
      <p:ext uri="{BB962C8B-B14F-4D97-AF65-F5344CB8AC3E}">
        <p14:creationId xmlns:p14="http://schemas.microsoft.com/office/powerpoint/2010/main" val="236291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9"/>
            <a:ext cx="9144000" cy="685800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0" y="5966834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436915" y="6313199"/>
            <a:ext cx="559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Pôle de professionnalisation   DAFOP – </a:t>
            </a:r>
            <a:r>
              <a:rPr lang="fr-FR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ESPé</a:t>
            </a:r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--   COLLECTIF EPS      --    15 mars 2018   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0" y="169849"/>
            <a:ext cx="9155217" cy="1859039"/>
            <a:chOff x="0" y="169849"/>
            <a:chExt cx="9155217" cy="1612392"/>
          </a:xfrm>
        </p:grpSpPr>
        <p:sp>
          <p:nvSpPr>
            <p:cNvPr id="16" name="Rectangle 15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145043" y="636104"/>
            <a:ext cx="71207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2-2</a:t>
            </a:r>
            <a:r>
              <a:rPr lang="fr-FR" sz="2800" b="1" dirty="0">
                <a:solidFill>
                  <a:schemeClr val="bg1"/>
                </a:solidFill>
              </a:rPr>
              <a:t> Définir ce qu’il y a à enseigner/apprendre.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	Quelle démarche?.</a:t>
            </a:r>
            <a:br>
              <a:rPr lang="fr-FR" sz="2800" dirty="0"/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939624" y="2519785"/>
            <a:ext cx="7450478" cy="28562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tx1"/>
                </a:solidFill>
              </a:rPr>
              <a:t>Au regard de ce que nous avons défini de ce qu’il y a à apprendre (Objet? Compétence, Attendu?...)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r>
              <a:rPr lang="fr-FR" sz="2800" b="1" dirty="0">
                <a:solidFill>
                  <a:schemeClr val="tx1"/>
                </a:solidFill>
              </a:rPr>
              <a:t>Expliciter votre démarche d’écriture de ce qu’il y a à enseigner-apprendre.  (OE, CA..?)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6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" y="-7616"/>
            <a:ext cx="9144000" cy="685800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0" y="5966834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436915" y="6313199"/>
            <a:ext cx="559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Pôle de professionnalisation   DAFOP – </a:t>
            </a:r>
            <a:r>
              <a:rPr lang="fr-FR" sz="12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ESPé</a:t>
            </a:r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--   COLLECTIF EPS      --    15 mars 2018   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11217" y="134639"/>
            <a:ext cx="9451709" cy="1599736"/>
            <a:chOff x="0" y="169849"/>
            <a:chExt cx="9155217" cy="1612392"/>
          </a:xfrm>
        </p:grpSpPr>
        <p:sp>
          <p:nvSpPr>
            <p:cNvPr id="16" name="Rectangle 15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126124" y="636104"/>
            <a:ext cx="713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2-3 : Formulation de ce qu’il y a à apprendre en EPS.</a:t>
            </a:r>
            <a:r>
              <a:rPr lang="fr-FR" sz="2000" dirty="0">
                <a:solidFill>
                  <a:schemeClr val="bg1"/>
                </a:solidFill>
              </a:rPr>
              <a:t> (OE?)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.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87559" y="2037387"/>
            <a:ext cx="6997148" cy="39349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Ecrire un ou des …………  (OE?).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FR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En cycle 3. (tenter de le décliner plus ou moins en cycle 2 et/ou cycle 4)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Dans le champ d’apprentissage de votre choix.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Pour une activité physique ou un groupe d’activités physiques.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….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507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5410</TotalTime>
  <Words>1693</Words>
  <Application>Microsoft Macintosh PowerPoint</Application>
  <PresentationFormat>Affichage à l'écran (4:3)</PresentationFormat>
  <Paragraphs>331</Paragraphs>
  <Slides>26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Courier New</vt:lpstr>
      <vt:lpstr>Mangal</vt:lpstr>
      <vt:lpstr>Wingdings</vt:lpstr>
      <vt:lpstr>Wingdings 3</vt:lpstr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Lavaud, Marrier, BASKET: Une situation complexe en niveau 2, EPS 363, 2014</vt:lpstr>
      <vt:lpstr>Validation de la compétence</vt:lpstr>
      <vt:lpstr>La question de la globalité: le jeu des 7 ballons en football (Honoré-Héros, 2008)</vt:lpstr>
      <vt:lpstr>Approche modulaire par épreuves: escalade (Wéckerlé, Lorca, revue EPS 377, 2017</vt:lpstr>
      <vt:lpstr>SYSTÈME DE VALIDATION EN ESCALADE</vt:lpstr>
      <vt:lpstr>Des possibilités de situations complexes en APC</vt:lpstr>
      <vt:lpstr>Questionnements concernant…</vt:lpstr>
      <vt:lpstr>Réflexion sur le curriculum de l’objet d’enseignement et des SC</vt:lpstr>
      <vt:lpstr>Réflexion en sports collectifs à partir du football (appui sur les programmes)</vt:lpstr>
    </vt:vector>
  </TitlesOfParts>
  <Company>ACADEMIE DE LYON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cmarsot</dc:creator>
  <cp:lastModifiedBy>jean marc jmbodet</cp:lastModifiedBy>
  <cp:revision>286</cp:revision>
  <cp:lastPrinted>2016-09-22T08:32:17Z</cp:lastPrinted>
  <dcterms:created xsi:type="dcterms:W3CDTF">2016-06-23T12:47:54Z</dcterms:created>
  <dcterms:modified xsi:type="dcterms:W3CDTF">2018-04-02T14:42:55Z</dcterms:modified>
</cp:coreProperties>
</file>