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0"/>
  </p:notesMasterIdLst>
  <p:sldIdLst>
    <p:sldId id="269" r:id="rId2"/>
    <p:sldId id="270" r:id="rId3"/>
    <p:sldId id="272" r:id="rId4"/>
    <p:sldId id="257" r:id="rId5"/>
    <p:sldId id="260" r:id="rId6"/>
    <p:sldId id="278" r:id="rId7"/>
    <p:sldId id="275" r:id="rId8"/>
    <p:sldId id="280" r:id="rId9"/>
    <p:sldId id="283" r:id="rId10"/>
    <p:sldId id="266" r:id="rId11"/>
    <p:sldId id="265" r:id="rId12"/>
    <p:sldId id="268" r:id="rId13"/>
    <p:sldId id="267" r:id="rId14"/>
    <p:sldId id="279" r:id="rId15"/>
    <p:sldId id="264" r:id="rId16"/>
    <p:sldId id="271" r:id="rId17"/>
    <p:sldId id="259" r:id="rId18"/>
    <p:sldId id="273" r:id="rId19"/>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5854"/>
    <p:restoredTop sz="96012"/>
  </p:normalViewPr>
  <p:slideViewPr>
    <p:cSldViewPr snapToGrid="0" snapToObjects="1">
      <p:cViewPr varScale="1">
        <p:scale>
          <a:sx n="129" d="100"/>
          <a:sy n="129" d="100"/>
        </p:scale>
        <p:origin x="1720" y="192"/>
      </p:cViewPr>
      <p:guideLst/>
    </p:cSldViewPr>
  </p:slideViewPr>
  <p:notesTextViewPr>
    <p:cViewPr>
      <p:scale>
        <a:sx n="1" d="1"/>
        <a:sy n="1" d="1"/>
      </p:scale>
      <p:origin x="0" y="0"/>
    </p:cViewPr>
  </p:notesTextViewPr>
  <p:sorterViewPr>
    <p:cViewPr>
      <p:scale>
        <a:sx n="109" d="100"/>
        <a:sy n="109"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75D8673-E007-8147-BB15-BF32B491F0F8}" type="doc">
      <dgm:prSet loTypeId="urn:microsoft.com/office/officeart/2005/8/layout/process4" loCatId="" qsTypeId="urn:microsoft.com/office/officeart/2005/8/quickstyle/simple4" qsCatId="simple" csTypeId="urn:microsoft.com/office/officeart/2005/8/colors/colorful2" csCatId="colorful" phldr="1"/>
      <dgm:spPr/>
      <dgm:t>
        <a:bodyPr/>
        <a:lstStyle/>
        <a:p>
          <a:endParaRPr lang="fr-FR"/>
        </a:p>
      </dgm:t>
    </dgm:pt>
    <dgm:pt modelId="{F8DAEF89-7B76-584C-AEC8-8239FF64DD60}">
      <dgm:prSet phldrT="[Texte]"/>
      <dgm:spPr/>
      <dgm:t>
        <a:bodyPr/>
        <a:lstStyle/>
        <a:p>
          <a:r>
            <a:rPr lang="fr-FR" dirty="0">
              <a:solidFill>
                <a:schemeClr val="tx1"/>
              </a:solidFill>
            </a:rPr>
            <a:t>Elèves Contexte Projet Etablissement Projet Académique</a:t>
          </a:r>
        </a:p>
      </dgm:t>
    </dgm:pt>
    <dgm:pt modelId="{99DC57CD-8083-6845-9F29-35912B28407B}" type="parTrans" cxnId="{0CF31E29-0BE3-EC4E-B422-A48193CAF72E}">
      <dgm:prSet/>
      <dgm:spPr/>
      <dgm:t>
        <a:bodyPr/>
        <a:lstStyle/>
        <a:p>
          <a:endParaRPr lang="fr-FR">
            <a:solidFill>
              <a:schemeClr val="tx1"/>
            </a:solidFill>
          </a:endParaRPr>
        </a:p>
      </dgm:t>
    </dgm:pt>
    <dgm:pt modelId="{005AABAF-002E-134E-8B35-90A7ECD7FE37}" type="sibTrans" cxnId="{0CF31E29-0BE3-EC4E-B422-A48193CAF72E}">
      <dgm:prSet/>
      <dgm:spPr/>
      <dgm:t>
        <a:bodyPr/>
        <a:lstStyle/>
        <a:p>
          <a:endParaRPr lang="fr-FR">
            <a:solidFill>
              <a:schemeClr val="tx1"/>
            </a:solidFill>
          </a:endParaRPr>
        </a:p>
      </dgm:t>
    </dgm:pt>
    <dgm:pt modelId="{368CAC75-9AF6-6140-9169-7E3A5F15CBCE}">
      <dgm:prSet phldrT="[Texte]" custT="1"/>
      <dgm:spPr/>
      <dgm:t>
        <a:bodyPr/>
        <a:lstStyle/>
        <a:p>
          <a:r>
            <a:rPr lang="fr-FR" sz="2800" dirty="0">
              <a:solidFill>
                <a:schemeClr val="tx1"/>
              </a:solidFill>
            </a:rPr>
            <a:t>DIAGNOSTIC</a:t>
          </a:r>
        </a:p>
      </dgm:t>
    </dgm:pt>
    <dgm:pt modelId="{B7428502-D9A8-DB48-AC39-9CA4BA0B2011}" type="parTrans" cxnId="{3FE19A06-A4AE-2E46-9BA4-813BBD1C6F44}">
      <dgm:prSet/>
      <dgm:spPr/>
      <dgm:t>
        <a:bodyPr/>
        <a:lstStyle/>
        <a:p>
          <a:endParaRPr lang="fr-FR">
            <a:solidFill>
              <a:schemeClr val="tx1"/>
            </a:solidFill>
          </a:endParaRPr>
        </a:p>
      </dgm:t>
    </dgm:pt>
    <dgm:pt modelId="{6504CC67-98B7-7B49-888B-8020B8902788}" type="sibTrans" cxnId="{3FE19A06-A4AE-2E46-9BA4-813BBD1C6F44}">
      <dgm:prSet/>
      <dgm:spPr/>
      <dgm:t>
        <a:bodyPr/>
        <a:lstStyle/>
        <a:p>
          <a:endParaRPr lang="fr-FR">
            <a:solidFill>
              <a:schemeClr val="tx1"/>
            </a:solidFill>
          </a:endParaRPr>
        </a:p>
      </dgm:t>
    </dgm:pt>
    <dgm:pt modelId="{C3347FC3-F363-6A48-B2E3-5313DD29389F}">
      <dgm:prSet phldrT="[Texte]" custT="1"/>
      <dgm:spPr/>
      <dgm:t>
        <a:bodyPr/>
        <a:lstStyle/>
        <a:p>
          <a:pPr>
            <a:lnSpc>
              <a:spcPct val="100000"/>
            </a:lnSpc>
          </a:pPr>
          <a:r>
            <a:rPr lang="fr-FR" sz="1600" dirty="0">
              <a:solidFill>
                <a:schemeClr val="tx1"/>
              </a:solidFill>
            </a:rPr>
            <a:t>Choix de certains Eléments signifiants du socle au regard </a:t>
          </a:r>
          <a:r>
            <a:rPr lang="fr-FR" sz="1200" dirty="0">
              <a:solidFill>
                <a:schemeClr val="tx1"/>
              </a:solidFill>
            </a:rPr>
            <a:t>du </a:t>
          </a:r>
          <a:r>
            <a:rPr lang="fr-FR" sz="1600" dirty="0">
              <a:solidFill>
                <a:schemeClr val="tx1"/>
              </a:solidFill>
            </a:rPr>
            <a:t>diagnostic des besoins des élèves </a:t>
          </a:r>
        </a:p>
        <a:p>
          <a:pPr>
            <a:lnSpc>
              <a:spcPct val="100000"/>
            </a:lnSpc>
          </a:pPr>
          <a:r>
            <a:rPr lang="fr-FR" sz="1600" dirty="0">
              <a:solidFill>
                <a:schemeClr val="tx1"/>
              </a:solidFill>
            </a:rPr>
            <a:t>Composantes du socle sont priorisées</a:t>
          </a:r>
          <a:endParaRPr lang="fr-FR" sz="1100" dirty="0">
            <a:solidFill>
              <a:schemeClr val="tx1"/>
            </a:solidFill>
          </a:endParaRPr>
        </a:p>
      </dgm:t>
    </dgm:pt>
    <dgm:pt modelId="{D0F82C62-59C7-CB48-9D3E-75D646304973}" type="parTrans" cxnId="{F208EEBC-C224-3C4E-9CA8-A77DF9991A75}">
      <dgm:prSet/>
      <dgm:spPr/>
      <dgm:t>
        <a:bodyPr/>
        <a:lstStyle/>
        <a:p>
          <a:endParaRPr lang="fr-FR">
            <a:solidFill>
              <a:schemeClr val="tx1"/>
            </a:solidFill>
          </a:endParaRPr>
        </a:p>
      </dgm:t>
    </dgm:pt>
    <dgm:pt modelId="{A1C16EE5-36DE-5047-BDC9-F46CA490B855}" type="sibTrans" cxnId="{F208EEBC-C224-3C4E-9CA8-A77DF9991A75}">
      <dgm:prSet/>
      <dgm:spPr/>
      <dgm:t>
        <a:bodyPr/>
        <a:lstStyle/>
        <a:p>
          <a:endParaRPr lang="fr-FR">
            <a:solidFill>
              <a:schemeClr val="tx1"/>
            </a:solidFill>
          </a:endParaRPr>
        </a:p>
      </dgm:t>
    </dgm:pt>
    <dgm:pt modelId="{41803CA4-A1D3-9C48-9BF1-92FC273AB6C7}">
      <dgm:prSet phldrT="[Texte]" custT="1"/>
      <dgm:spPr/>
      <dgm:t>
        <a:bodyPr/>
        <a:lstStyle/>
        <a:p>
          <a:r>
            <a:rPr lang="fr-FR" sz="2000" dirty="0">
              <a:solidFill>
                <a:schemeClr val="tx1"/>
              </a:solidFill>
            </a:rPr>
            <a:t>Descripteurs ou </a:t>
          </a:r>
          <a:r>
            <a:rPr lang="fr-FR" sz="2000" b="1" dirty="0">
              <a:solidFill>
                <a:srgbClr val="FF0000"/>
              </a:solidFill>
            </a:rPr>
            <a:t>élément signifiants</a:t>
          </a:r>
        </a:p>
      </dgm:t>
    </dgm:pt>
    <dgm:pt modelId="{08962977-E8E9-5E45-BF15-D6AA0F43B12F}" type="parTrans" cxnId="{9F8B4594-EE15-744C-82F4-70006581FBD5}">
      <dgm:prSet/>
      <dgm:spPr/>
      <dgm:t>
        <a:bodyPr/>
        <a:lstStyle/>
        <a:p>
          <a:endParaRPr lang="fr-FR">
            <a:solidFill>
              <a:schemeClr val="tx1"/>
            </a:solidFill>
          </a:endParaRPr>
        </a:p>
      </dgm:t>
    </dgm:pt>
    <dgm:pt modelId="{FF714E03-78A0-BD49-A305-4B294BB15E12}" type="sibTrans" cxnId="{9F8B4594-EE15-744C-82F4-70006581FBD5}">
      <dgm:prSet/>
      <dgm:spPr/>
      <dgm:t>
        <a:bodyPr/>
        <a:lstStyle/>
        <a:p>
          <a:endParaRPr lang="fr-FR">
            <a:solidFill>
              <a:schemeClr val="tx1"/>
            </a:solidFill>
          </a:endParaRPr>
        </a:p>
      </dgm:t>
    </dgm:pt>
    <dgm:pt modelId="{4FE2D997-960A-7E46-BE9D-DA69CC4C8957}">
      <dgm:prSet phldrT="[Texte]" custT="1"/>
      <dgm:spPr/>
      <dgm:t>
        <a:bodyPr/>
        <a:lstStyle/>
        <a:p>
          <a:r>
            <a:rPr lang="fr-FR" sz="2000" dirty="0">
              <a:solidFill>
                <a:schemeClr val="tx1"/>
              </a:solidFill>
            </a:rPr>
            <a:t>Exemple d’éléments signifiants « Coopérer et réaliser un projet » déclinables sur 3 CAC</a:t>
          </a:r>
        </a:p>
      </dgm:t>
    </dgm:pt>
    <dgm:pt modelId="{29BC18D8-F93B-4545-8786-A46DF49E15AC}" type="parTrans" cxnId="{CAF11262-FF51-254F-B655-C43101BC1547}">
      <dgm:prSet/>
      <dgm:spPr/>
      <dgm:t>
        <a:bodyPr/>
        <a:lstStyle/>
        <a:p>
          <a:endParaRPr lang="fr-FR">
            <a:solidFill>
              <a:schemeClr val="tx1"/>
            </a:solidFill>
          </a:endParaRPr>
        </a:p>
      </dgm:t>
    </dgm:pt>
    <dgm:pt modelId="{38C0E261-B632-974B-B709-C96958E3CBB2}" type="sibTrans" cxnId="{CAF11262-FF51-254F-B655-C43101BC1547}">
      <dgm:prSet/>
      <dgm:spPr/>
      <dgm:t>
        <a:bodyPr/>
        <a:lstStyle/>
        <a:p>
          <a:endParaRPr lang="fr-FR">
            <a:solidFill>
              <a:schemeClr val="tx1"/>
            </a:solidFill>
          </a:endParaRPr>
        </a:p>
      </dgm:t>
    </dgm:pt>
    <dgm:pt modelId="{8787AB75-8B2B-B648-A96E-B0D4A0ECCC48}">
      <dgm:prSet phldrT="[Texte]"/>
      <dgm:spPr/>
      <dgm:t>
        <a:bodyPr/>
        <a:lstStyle/>
        <a:p>
          <a:r>
            <a:rPr lang="fr-FR" dirty="0">
              <a:solidFill>
                <a:schemeClr val="tx1"/>
              </a:solidFill>
            </a:rPr>
            <a:t>Cac1 "planifier et réaliser une épreuve combinée</a:t>
          </a:r>
        </a:p>
      </dgm:t>
    </dgm:pt>
    <dgm:pt modelId="{B18B13EC-02AC-D841-8703-6206E7AC71DE}" type="parTrans" cxnId="{9CD8957C-80E6-C149-8753-42C08C3DBDEE}">
      <dgm:prSet/>
      <dgm:spPr/>
      <dgm:t>
        <a:bodyPr/>
        <a:lstStyle/>
        <a:p>
          <a:endParaRPr lang="fr-FR">
            <a:solidFill>
              <a:schemeClr val="tx1"/>
            </a:solidFill>
          </a:endParaRPr>
        </a:p>
      </dgm:t>
    </dgm:pt>
    <dgm:pt modelId="{5311F2E9-B4A1-8B4B-9CE9-452D47CE6220}" type="sibTrans" cxnId="{9CD8957C-80E6-C149-8753-42C08C3DBDEE}">
      <dgm:prSet/>
      <dgm:spPr/>
      <dgm:t>
        <a:bodyPr/>
        <a:lstStyle/>
        <a:p>
          <a:endParaRPr lang="fr-FR">
            <a:solidFill>
              <a:schemeClr val="tx1"/>
            </a:solidFill>
          </a:endParaRPr>
        </a:p>
      </dgm:t>
    </dgm:pt>
    <dgm:pt modelId="{E83CC532-FAB0-3341-A072-9734AE905A7B}">
      <dgm:prSet phldrT="[Texte]"/>
      <dgm:spPr/>
      <dgm:t>
        <a:bodyPr/>
        <a:lstStyle/>
        <a:p>
          <a:r>
            <a:rPr lang="fr-FR" dirty="0">
              <a:solidFill>
                <a:schemeClr val="tx1"/>
              </a:solidFill>
            </a:rPr>
            <a:t>CAC1 S’engager dans un programme de préparation collectif </a:t>
          </a:r>
        </a:p>
      </dgm:t>
    </dgm:pt>
    <dgm:pt modelId="{D0C6052F-45D5-C242-B1CB-C2562A50202B}" type="parTrans" cxnId="{33683762-F7C8-E042-B86D-B8B2F1C2E8F8}">
      <dgm:prSet/>
      <dgm:spPr/>
      <dgm:t>
        <a:bodyPr/>
        <a:lstStyle/>
        <a:p>
          <a:endParaRPr lang="fr-FR">
            <a:solidFill>
              <a:schemeClr val="tx1"/>
            </a:solidFill>
          </a:endParaRPr>
        </a:p>
      </dgm:t>
    </dgm:pt>
    <dgm:pt modelId="{40809E2F-4F5A-7840-91EE-139FBD98B414}" type="sibTrans" cxnId="{33683762-F7C8-E042-B86D-B8B2F1C2E8F8}">
      <dgm:prSet/>
      <dgm:spPr/>
      <dgm:t>
        <a:bodyPr/>
        <a:lstStyle/>
        <a:p>
          <a:pPr rtl="0"/>
          <a:endParaRPr lang="fr-FR">
            <a:solidFill>
              <a:schemeClr val="tx1"/>
            </a:solidFill>
          </a:endParaRPr>
        </a:p>
      </dgm:t>
    </dgm:pt>
    <dgm:pt modelId="{29E6886E-4805-B244-8B00-1CE58D634C22}">
      <dgm:prSet/>
      <dgm:spPr/>
      <dgm:t>
        <a:bodyPr/>
        <a:lstStyle/>
        <a:p>
          <a:r>
            <a:rPr lang="fr-FR" dirty="0">
              <a:solidFill>
                <a:schemeClr val="tx1"/>
              </a:solidFill>
            </a:rPr>
            <a:t>CAC3 Participer activement, au sein d’un groupe, à l’élaboration et à la formalisation d’un projet artistique </a:t>
          </a:r>
        </a:p>
      </dgm:t>
    </dgm:pt>
    <dgm:pt modelId="{07ACD423-70A7-DE42-895B-D3FBC6D043AE}" type="parTrans" cxnId="{4DB10510-EE62-2F40-9BE8-3A89B3F9E6E2}">
      <dgm:prSet/>
      <dgm:spPr/>
      <dgm:t>
        <a:bodyPr/>
        <a:lstStyle/>
        <a:p>
          <a:endParaRPr lang="fr-FR">
            <a:solidFill>
              <a:schemeClr val="tx1"/>
            </a:solidFill>
          </a:endParaRPr>
        </a:p>
      </dgm:t>
    </dgm:pt>
    <dgm:pt modelId="{2A2F956E-E7D3-514C-8FFB-ACE51080D341}" type="sibTrans" cxnId="{4DB10510-EE62-2F40-9BE8-3A89B3F9E6E2}">
      <dgm:prSet/>
      <dgm:spPr/>
      <dgm:t>
        <a:bodyPr/>
        <a:lstStyle/>
        <a:p>
          <a:endParaRPr lang="fr-FR">
            <a:solidFill>
              <a:schemeClr val="tx1"/>
            </a:solidFill>
          </a:endParaRPr>
        </a:p>
      </dgm:t>
    </dgm:pt>
    <dgm:pt modelId="{BA2B87B8-513F-F942-9455-28FC786B500E}">
      <dgm:prSet/>
      <dgm:spPr/>
      <dgm:t>
        <a:bodyPr/>
        <a:lstStyle/>
        <a:p>
          <a:r>
            <a:rPr lang="fr-FR" dirty="0">
              <a:solidFill>
                <a:schemeClr val="tx1"/>
              </a:solidFill>
            </a:rPr>
            <a:t>CAC4 Réaliser des actions décisives en situation favorable afin de faire basculer le rapport de force en sa faveur ou en faveur de son équipe </a:t>
          </a:r>
        </a:p>
      </dgm:t>
    </dgm:pt>
    <dgm:pt modelId="{757E0FFB-036D-3743-883F-36A20ADDA647}" type="parTrans" cxnId="{E83FD0B5-9CF9-594A-8494-0941E646BC62}">
      <dgm:prSet/>
      <dgm:spPr/>
      <dgm:t>
        <a:bodyPr/>
        <a:lstStyle/>
        <a:p>
          <a:endParaRPr lang="fr-FR">
            <a:solidFill>
              <a:schemeClr val="tx1"/>
            </a:solidFill>
          </a:endParaRPr>
        </a:p>
      </dgm:t>
    </dgm:pt>
    <dgm:pt modelId="{C5243EA8-9142-004B-985D-0A3E4CB07E41}" type="sibTrans" cxnId="{E83FD0B5-9CF9-594A-8494-0941E646BC62}">
      <dgm:prSet/>
      <dgm:spPr/>
      <dgm:t>
        <a:bodyPr/>
        <a:lstStyle/>
        <a:p>
          <a:endParaRPr lang="fr-FR">
            <a:solidFill>
              <a:schemeClr val="tx1"/>
            </a:solidFill>
          </a:endParaRPr>
        </a:p>
      </dgm:t>
    </dgm:pt>
    <dgm:pt modelId="{E9BFF824-45C7-CC4E-8E58-90D530ACE60D}" type="pres">
      <dgm:prSet presAssocID="{A75D8673-E007-8147-BB15-BF32B491F0F8}" presName="Name0" presStyleCnt="0">
        <dgm:presLayoutVars>
          <dgm:dir/>
          <dgm:animLvl val="lvl"/>
          <dgm:resizeHandles val="exact"/>
        </dgm:presLayoutVars>
      </dgm:prSet>
      <dgm:spPr/>
    </dgm:pt>
    <dgm:pt modelId="{D07BE0A7-0DE4-2443-B5C1-7AF6343139C8}" type="pres">
      <dgm:prSet presAssocID="{4FE2D997-960A-7E46-BE9D-DA69CC4C8957}" presName="boxAndChildren" presStyleCnt="0"/>
      <dgm:spPr/>
    </dgm:pt>
    <dgm:pt modelId="{7DAF51BD-4A28-5E4F-ADE3-1A0926C0A25D}" type="pres">
      <dgm:prSet presAssocID="{4FE2D997-960A-7E46-BE9D-DA69CC4C8957}" presName="parentTextBox" presStyleLbl="node1" presStyleIdx="0" presStyleCnt="3"/>
      <dgm:spPr/>
    </dgm:pt>
    <dgm:pt modelId="{E537EE37-1077-6E41-B444-8814D0A736C4}" type="pres">
      <dgm:prSet presAssocID="{4FE2D997-960A-7E46-BE9D-DA69CC4C8957}" presName="entireBox" presStyleLbl="node1" presStyleIdx="0" presStyleCnt="3" custScaleY="40343" custLinFactNeighborY="-25277"/>
      <dgm:spPr/>
    </dgm:pt>
    <dgm:pt modelId="{FFAE58B9-3752-F941-83C9-CF404692FF0D}" type="pres">
      <dgm:prSet presAssocID="{4FE2D997-960A-7E46-BE9D-DA69CC4C8957}" presName="descendantBox" presStyleCnt="0"/>
      <dgm:spPr/>
    </dgm:pt>
    <dgm:pt modelId="{4930EB2A-4575-EC4D-8A50-7CD728BF8C3D}" type="pres">
      <dgm:prSet presAssocID="{8787AB75-8B2B-B648-A96E-B0D4A0ECCC48}" presName="childTextBox" presStyleLbl="fgAccFollowNode1" presStyleIdx="0" presStyleCnt="6" custLinFactNeighborX="-1513" custLinFactNeighborY="2483">
        <dgm:presLayoutVars>
          <dgm:bulletEnabled val="1"/>
        </dgm:presLayoutVars>
      </dgm:prSet>
      <dgm:spPr/>
    </dgm:pt>
    <dgm:pt modelId="{0B3F8E4E-95EE-4D41-8647-52761E7F017E}" type="pres">
      <dgm:prSet presAssocID="{E83CC532-FAB0-3341-A072-9734AE905A7B}" presName="childTextBox" presStyleLbl="fgAccFollowNode1" presStyleIdx="1" presStyleCnt="6">
        <dgm:presLayoutVars>
          <dgm:bulletEnabled val="1"/>
        </dgm:presLayoutVars>
      </dgm:prSet>
      <dgm:spPr/>
    </dgm:pt>
    <dgm:pt modelId="{58FF7261-28D7-4548-AEBD-32222E0D0923}" type="pres">
      <dgm:prSet presAssocID="{29E6886E-4805-B244-8B00-1CE58D634C22}" presName="childTextBox" presStyleLbl="fgAccFollowNode1" presStyleIdx="2" presStyleCnt="6">
        <dgm:presLayoutVars>
          <dgm:bulletEnabled val="1"/>
        </dgm:presLayoutVars>
      </dgm:prSet>
      <dgm:spPr/>
    </dgm:pt>
    <dgm:pt modelId="{E17C5FA7-986A-744C-91BA-44D2236011E5}" type="pres">
      <dgm:prSet presAssocID="{BA2B87B8-513F-F942-9455-28FC786B500E}" presName="childTextBox" presStyleLbl="fgAccFollowNode1" presStyleIdx="3" presStyleCnt="6">
        <dgm:presLayoutVars>
          <dgm:bulletEnabled val="1"/>
        </dgm:presLayoutVars>
      </dgm:prSet>
      <dgm:spPr/>
    </dgm:pt>
    <dgm:pt modelId="{2E5C4632-4F98-0C41-B701-2BDC64EDDB60}" type="pres">
      <dgm:prSet presAssocID="{A1C16EE5-36DE-5047-BDC9-F46CA490B855}" presName="sp" presStyleCnt="0"/>
      <dgm:spPr/>
    </dgm:pt>
    <dgm:pt modelId="{3359B0DA-139C-A54E-9858-3B6C9553A18B}" type="pres">
      <dgm:prSet presAssocID="{C3347FC3-F363-6A48-B2E3-5313DD29389F}" presName="arrowAndChildren" presStyleCnt="0"/>
      <dgm:spPr/>
    </dgm:pt>
    <dgm:pt modelId="{26A3FBEB-DAF0-D545-BC9A-FF1141DE98F2}" type="pres">
      <dgm:prSet presAssocID="{C3347FC3-F363-6A48-B2E3-5313DD29389F}" presName="parentTextArrow" presStyleLbl="node1" presStyleIdx="0" presStyleCnt="3"/>
      <dgm:spPr/>
    </dgm:pt>
    <dgm:pt modelId="{E3D75615-2B2B-DF41-99D4-4821AAEF2AD3}" type="pres">
      <dgm:prSet presAssocID="{C3347FC3-F363-6A48-B2E3-5313DD29389F}" presName="arrow" presStyleLbl="node1" presStyleIdx="1" presStyleCnt="3" custScaleX="98541" custScaleY="31381" custLinFactNeighborX="-833" custLinFactNeighborY="-14539"/>
      <dgm:spPr/>
    </dgm:pt>
    <dgm:pt modelId="{8D288F07-87EA-0F4D-A444-B730AA2987A6}" type="pres">
      <dgm:prSet presAssocID="{C3347FC3-F363-6A48-B2E3-5313DD29389F}" presName="descendantArrow" presStyleCnt="0"/>
      <dgm:spPr/>
    </dgm:pt>
    <dgm:pt modelId="{6307B517-B602-3147-AC27-FD12F27C5B71}" type="pres">
      <dgm:prSet presAssocID="{41803CA4-A1D3-9C48-9BF1-92FC273AB6C7}" presName="childTextArrow" presStyleLbl="fgAccFollowNode1" presStyleIdx="4" presStyleCnt="6" custScaleX="2000000" custScaleY="21784" custLinFactY="2370" custLinFactNeighborX="244" custLinFactNeighborY="100000">
        <dgm:presLayoutVars>
          <dgm:bulletEnabled val="1"/>
        </dgm:presLayoutVars>
      </dgm:prSet>
      <dgm:spPr/>
    </dgm:pt>
    <dgm:pt modelId="{0131BC48-88B0-FE46-B2A0-1BFC0694804C}" type="pres">
      <dgm:prSet presAssocID="{005AABAF-002E-134E-8B35-90A7ECD7FE37}" presName="sp" presStyleCnt="0"/>
      <dgm:spPr/>
    </dgm:pt>
    <dgm:pt modelId="{C2CAE828-58AF-B040-A294-05EE6F6EF70A}" type="pres">
      <dgm:prSet presAssocID="{F8DAEF89-7B76-584C-AEC8-8239FF64DD60}" presName="arrowAndChildren" presStyleCnt="0"/>
      <dgm:spPr/>
    </dgm:pt>
    <dgm:pt modelId="{E34711FE-B79A-BC47-A7E2-C2C844C4292B}" type="pres">
      <dgm:prSet presAssocID="{F8DAEF89-7B76-584C-AEC8-8239FF64DD60}" presName="parentTextArrow" presStyleLbl="node1" presStyleIdx="1" presStyleCnt="3"/>
      <dgm:spPr/>
    </dgm:pt>
    <dgm:pt modelId="{58F43DE0-42AC-3445-9CDF-1ED40BCCABEE}" type="pres">
      <dgm:prSet presAssocID="{F8DAEF89-7B76-584C-AEC8-8239FF64DD60}" presName="arrow" presStyleLbl="node1" presStyleIdx="2" presStyleCnt="3" custScaleY="55944" custLinFactNeighborX="-579" custLinFactNeighborY="-11688"/>
      <dgm:spPr/>
    </dgm:pt>
    <dgm:pt modelId="{28A83A74-64D8-F94C-97FF-1F9F68437804}" type="pres">
      <dgm:prSet presAssocID="{F8DAEF89-7B76-584C-AEC8-8239FF64DD60}" presName="descendantArrow" presStyleCnt="0"/>
      <dgm:spPr/>
    </dgm:pt>
    <dgm:pt modelId="{9C2A3C70-7D7E-C145-955E-39BC8148C2AE}" type="pres">
      <dgm:prSet presAssocID="{368CAC75-9AF6-6140-9169-7E3A5F15CBCE}" presName="childTextArrow" presStyleLbl="fgAccFollowNode1" presStyleIdx="5" presStyleCnt="6" custScaleY="19106">
        <dgm:presLayoutVars>
          <dgm:bulletEnabled val="1"/>
        </dgm:presLayoutVars>
      </dgm:prSet>
      <dgm:spPr/>
    </dgm:pt>
  </dgm:ptLst>
  <dgm:cxnLst>
    <dgm:cxn modelId="{3FE19A06-A4AE-2E46-9BA4-813BBD1C6F44}" srcId="{F8DAEF89-7B76-584C-AEC8-8239FF64DD60}" destId="{368CAC75-9AF6-6140-9169-7E3A5F15CBCE}" srcOrd="0" destOrd="0" parTransId="{B7428502-D9A8-DB48-AC39-9CA4BA0B2011}" sibTransId="{6504CC67-98B7-7B49-888B-8020B8902788}"/>
    <dgm:cxn modelId="{4DB10510-EE62-2F40-9BE8-3A89B3F9E6E2}" srcId="{4FE2D997-960A-7E46-BE9D-DA69CC4C8957}" destId="{29E6886E-4805-B244-8B00-1CE58D634C22}" srcOrd="2" destOrd="0" parTransId="{07ACD423-70A7-DE42-895B-D3FBC6D043AE}" sibTransId="{2A2F956E-E7D3-514C-8FFB-ACE51080D341}"/>
    <dgm:cxn modelId="{0CF31E29-0BE3-EC4E-B422-A48193CAF72E}" srcId="{A75D8673-E007-8147-BB15-BF32B491F0F8}" destId="{F8DAEF89-7B76-584C-AEC8-8239FF64DD60}" srcOrd="0" destOrd="0" parTransId="{99DC57CD-8083-6845-9F29-35912B28407B}" sibTransId="{005AABAF-002E-134E-8B35-90A7ECD7FE37}"/>
    <dgm:cxn modelId="{4621442C-449E-9445-BD4A-373AAF48DF8E}" type="presOf" srcId="{4FE2D997-960A-7E46-BE9D-DA69CC4C8957}" destId="{E537EE37-1077-6E41-B444-8814D0A736C4}" srcOrd="1" destOrd="0" presId="urn:microsoft.com/office/officeart/2005/8/layout/process4"/>
    <dgm:cxn modelId="{7D3F4C3F-617A-3846-BB7A-A109828E8E07}" type="presOf" srcId="{41803CA4-A1D3-9C48-9BF1-92FC273AB6C7}" destId="{6307B517-B602-3147-AC27-FD12F27C5B71}" srcOrd="0" destOrd="0" presId="urn:microsoft.com/office/officeart/2005/8/layout/process4"/>
    <dgm:cxn modelId="{E8E70B45-EFCC-CA42-AA86-DD161529109C}" type="presOf" srcId="{4FE2D997-960A-7E46-BE9D-DA69CC4C8957}" destId="{7DAF51BD-4A28-5E4F-ADE3-1A0926C0A25D}" srcOrd="0" destOrd="0" presId="urn:microsoft.com/office/officeart/2005/8/layout/process4"/>
    <dgm:cxn modelId="{DC18BE52-EA3F-D441-B9C0-76DB1AC65739}" type="presOf" srcId="{C3347FC3-F363-6A48-B2E3-5313DD29389F}" destId="{E3D75615-2B2B-DF41-99D4-4821AAEF2AD3}" srcOrd="1" destOrd="0" presId="urn:microsoft.com/office/officeart/2005/8/layout/process4"/>
    <dgm:cxn modelId="{FE485954-6B3E-104C-8891-20C57F4C9D58}" type="presOf" srcId="{E83CC532-FAB0-3341-A072-9734AE905A7B}" destId="{0B3F8E4E-95EE-4D41-8647-52761E7F017E}" srcOrd="0" destOrd="0" presId="urn:microsoft.com/office/officeart/2005/8/layout/process4"/>
    <dgm:cxn modelId="{CAF11262-FF51-254F-B655-C43101BC1547}" srcId="{A75D8673-E007-8147-BB15-BF32B491F0F8}" destId="{4FE2D997-960A-7E46-BE9D-DA69CC4C8957}" srcOrd="2" destOrd="0" parTransId="{29BC18D8-F93B-4545-8786-A46DF49E15AC}" sibTransId="{38C0E261-B632-974B-B709-C96958E3CBB2}"/>
    <dgm:cxn modelId="{33683762-F7C8-E042-B86D-B8B2F1C2E8F8}" srcId="{4FE2D997-960A-7E46-BE9D-DA69CC4C8957}" destId="{E83CC532-FAB0-3341-A072-9734AE905A7B}" srcOrd="1" destOrd="0" parTransId="{D0C6052F-45D5-C242-B1CB-C2562A50202B}" sibTransId="{40809E2F-4F5A-7840-91EE-139FBD98B414}"/>
    <dgm:cxn modelId="{398AEE78-B855-624A-9664-CE3F58E514CF}" type="presOf" srcId="{C3347FC3-F363-6A48-B2E3-5313DD29389F}" destId="{26A3FBEB-DAF0-D545-BC9A-FF1141DE98F2}" srcOrd="0" destOrd="0" presId="urn:microsoft.com/office/officeart/2005/8/layout/process4"/>
    <dgm:cxn modelId="{9CD8957C-80E6-C149-8753-42C08C3DBDEE}" srcId="{4FE2D997-960A-7E46-BE9D-DA69CC4C8957}" destId="{8787AB75-8B2B-B648-A96E-B0D4A0ECCC48}" srcOrd="0" destOrd="0" parTransId="{B18B13EC-02AC-D841-8703-6206E7AC71DE}" sibTransId="{5311F2E9-B4A1-8B4B-9CE9-452D47CE6220}"/>
    <dgm:cxn modelId="{4BE5147D-E708-6244-B325-445E5180C0EE}" type="presOf" srcId="{A75D8673-E007-8147-BB15-BF32B491F0F8}" destId="{E9BFF824-45C7-CC4E-8E58-90D530ACE60D}" srcOrd="0" destOrd="0" presId="urn:microsoft.com/office/officeart/2005/8/layout/process4"/>
    <dgm:cxn modelId="{9EEA2F90-4894-094B-AB95-325859FB21BA}" type="presOf" srcId="{368CAC75-9AF6-6140-9169-7E3A5F15CBCE}" destId="{9C2A3C70-7D7E-C145-955E-39BC8148C2AE}" srcOrd="0" destOrd="0" presId="urn:microsoft.com/office/officeart/2005/8/layout/process4"/>
    <dgm:cxn modelId="{9F8B4594-EE15-744C-82F4-70006581FBD5}" srcId="{C3347FC3-F363-6A48-B2E3-5313DD29389F}" destId="{41803CA4-A1D3-9C48-9BF1-92FC273AB6C7}" srcOrd="0" destOrd="0" parTransId="{08962977-E8E9-5E45-BF15-D6AA0F43B12F}" sibTransId="{FF714E03-78A0-BD49-A305-4B294BB15E12}"/>
    <dgm:cxn modelId="{E83FD0B5-9CF9-594A-8494-0941E646BC62}" srcId="{4FE2D997-960A-7E46-BE9D-DA69CC4C8957}" destId="{BA2B87B8-513F-F942-9455-28FC786B500E}" srcOrd="3" destOrd="0" parTransId="{757E0FFB-036D-3743-883F-36A20ADDA647}" sibTransId="{C5243EA8-9142-004B-985D-0A3E4CB07E41}"/>
    <dgm:cxn modelId="{F208EEBC-C224-3C4E-9CA8-A77DF9991A75}" srcId="{A75D8673-E007-8147-BB15-BF32B491F0F8}" destId="{C3347FC3-F363-6A48-B2E3-5313DD29389F}" srcOrd="1" destOrd="0" parTransId="{D0F82C62-59C7-CB48-9D3E-75D646304973}" sibTransId="{A1C16EE5-36DE-5047-BDC9-F46CA490B855}"/>
    <dgm:cxn modelId="{9D9646BD-4C42-374A-B1D3-EC199C3319F9}" type="presOf" srcId="{29E6886E-4805-B244-8B00-1CE58D634C22}" destId="{58FF7261-28D7-4548-AEBD-32222E0D0923}" srcOrd="0" destOrd="0" presId="urn:microsoft.com/office/officeart/2005/8/layout/process4"/>
    <dgm:cxn modelId="{3EAAA4BF-A0A4-CF4B-AD56-0606006D676C}" type="presOf" srcId="{F8DAEF89-7B76-584C-AEC8-8239FF64DD60}" destId="{58F43DE0-42AC-3445-9CDF-1ED40BCCABEE}" srcOrd="1" destOrd="0" presId="urn:microsoft.com/office/officeart/2005/8/layout/process4"/>
    <dgm:cxn modelId="{48D594DA-9F13-F44D-A6E9-4C6F3FA21298}" type="presOf" srcId="{F8DAEF89-7B76-584C-AEC8-8239FF64DD60}" destId="{E34711FE-B79A-BC47-A7E2-C2C844C4292B}" srcOrd="0" destOrd="0" presId="urn:microsoft.com/office/officeart/2005/8/layout/process4"/>
    <dgm:cxn modelId="{E048B5EE-56DD-7D44-BF3F-BEA2935ADFD9}" type="presOf" srcId="{8787AB75-8B2B-B648-A96E-B0D4A0ECCC48}" destId="{4930EB2A-4575-EC4D-8A50-7CD728BF8C3D}" srcOrd="0" destOrd="0" presId="urn:microsoft.com/office/officeart/2005/8/layout/process4"/>
    <dgm:cxn modelId="{9A9E69EF-A77D-A041-868A-EB856FA4CA3A}" type="presOf" srcId="{BA2B87B8-513F-F942-9455-28FC786B500E}" destId="{E17C5FA7-986A-744C-91BA-44D2236011E5}" srcOrd="0" destOrd="0" presId="urn:microsoft.com/office/officeart/2005/8/layout/process4"/>
    <dgm:cxn modelId="{7D2C015C-4BC9-BB4C-8C23-7EF4D4B59055}" type="presParOf" srcId="{E9BFF824-45C7-CC4E-8E58-90D530ACE60D}" destId="{D07BE0A7-0DE4-2443-B5C1-7AF6343139C8}" srcOrd="0" destOrd="0" presId="urn:microsoft.com/office/officeart/2005/8/layout/process4"/>
    <dgm:cxn modelId="{E5F97B58-4ED2-6A40-8625-864D9CCB3DBD}" type="presParOf" srcId="{D07BE0A7-0DE4-2443-B5C1-7AF6343139C8}" destId="{7DAF51BD-4A28-5E4F-ADE3-1A0926C0A25D}" srcOrd="0" destOrd="0" presId="urn:microsoft.com/office/officeart/2005/8/layout/process4"/>
    <dgm:cxn modelId="{E070B6C9-1F67-4342-80AF-C976E5619D79}" type="presParOf" srcId="{D07BE0A7-0DE4-2443-B5C1-7AF6343139C8}" destId="{E537EE37-1077-6E41-B444-8814D0A736C4}" srcOrd="1" destOrd="0" presId="urn:microsoft.com/office/officeart/2005/8/layout/process4"/>
    <dgm:cxn modelId="{E3B145A3-6194-E047-BBD0-BAAB740B23AC}" type="presParOf" srcId="{D07BE0A7-0DE4-2443-B5C1-7AF6343139C8}" destId="{FFAE58B9-3752-F941-83C9-CF404692FF0D}" srcOrd="2" destOrd="0" presId="urn:microsoft.com/office/officeart/2005/8/layout/process4"/>
    <dgm:cxn modelId="{E8B21BF4-897F-8F40-86AE-9FDEE9B36B5F}" type="presParOf" srcId="{FFAE58B9-3752-F941-83C9-CF404692FF0D}" destId="{4930EB2A-4575-EC4D-8A50-7CD728BF8C3D}" srcOrd="0" destOrd="0" presId="urn:microsoft.com/office/officeart/2005/8/layout/process4"/>
    <dgm:cxn modelId="{30C8C59D-81BE-C747-A182-FC4C39A0EB5A}" type="presParOf" srcId="{FFAE58B9-3752-F941-83C9-CF404692FF0D}" destId="{0B3F8E4E-95EE-4D41-8647-52761E7F017E}" srcOrd="1" destOrd="0" presId="urn:microsoft.com/office/officeart/2005/8/layout/process4"/>
    <dgm:cxn modelId="{6BB88433-70F5-F94A-8240-FE1142069EBE}" type="presParOf" srcId="{FFAE58B9-3752-F941-83C9-CF404692FF0D}" destId="{58FF7261-28D7-4548-AEBD-32222E0D0923}" srcOrd="2" destOrd="0" presId="urn:microsoft.com/office/officeart/2005/8/layout/process4"/>
    <dgm:cxn modelId="{65F2779A-CB7A-8B4B-9EDA-31EBB7207300}" type="presParOf" srcId="{FFAE58B9-3752-F941-83C9-CF404692FF0D}" destId="{E17C5FA7-986A-744C-91BA-44D2236011E5}" srcOrd="3" destOrd="0" presId="urn:microsoft.com/office/officeart/2005/8/layout/process4"/>
    <dgm:cxn modelId="{00FFD8A4-B933-9E43-95A4-5C7F8A31FDF5}" type="presParOf" srcId="{E9BFF824-45C7-CC4E-8E58-90D530ACE60D}" destId="{2E5C4632-4F98-0C41-B701-2BDC64EDDB60}" srcOrd="1" destOrd="0" presId="urn:microsoft.com/office/officeart/2005/8/layout/process4"/>
    <dgm:cxn modelId="{4543A616-2335-FF48-BAED-546FA52B76C5}" type="presParOf" srcId="{E9BFF824-45C7-CC4E-8E58-90D530ACE60D}" destId="{3359B0DA-139C-A54E-9858-3B6C9553A18B}" srcOrd="2" destOrd="0" presId="urn:microsoft.com/office/officeart/2005/8/layout/process4"/>
    <dgm:cxn modelId="{FA8AE8DE-6864-E645-BAA0-52CE12756A78}" type="presParOf" srcId="{3359B0DA-139C-A54E-9858-3B6C9553A18B}" destId="{26A3FBEB-DAF0-D545-BC9A-FF1141DE98F2}" srcOrd="0" destOrd="0" presId="urn:microsoft.com/office/officeart/2005/8/layout/process4"/>
    <dgm:cxn modelId="{E68B3C7F-BE81-574B-A1F9-9A4CF1AD03F6}" type="presParOf" srcId="{3359B0DA-139C-A54E-9858-3B6C9553A18B}" destId="{E3D75615-2B2B-DF41-99D4-4821AAEF2AD3}" srcOrd="1" destOrd="0" presId="urn:microsoft.com/office/officeart/2005/8/layout/process4"/>
    <dgm:cxn modelId="{80DEA38E-7991-144B-B478-2F4410B3DDE1}" type="presParOf" srcId="{3359B0DA-139C-A54E-9858-3B6C9553A18B}" destId="{8D288F07-87EA-0F4D-A444-B730AA2987A6}" srcOrd="2" destOrd="0" presId="urn:microsoft.com/office/officeart/2005/8/layout/process4"/>
    <dgm:cxn modelId="{67CF5071-21CD-CD49-9BBA-71F7186958DE}" type="presParOf" srcId="{8D288F07-87EA-0F4D-A444-B730AA2987A6}" destId="{6307B517-B602-3147-AC27-FD12F27C5B71}" srcOrd="0" destOrd="0" presId="urn:microsoft.com/office/officeart/2005/8/layout/process4"/>
    <dgm:cxn modelId="{43E87872-FB41-3044-8D54-3C55E33792F0}" type="presParOf" srcId="{E9BFF824-45C7-CC4E-8E58-90D530ACE60D}" destId="{0131BC48-88B0-FE46-B2A0-1BFC0694804C}" srcOrd="3" destOrd="0" presId="urn:microsoft.com/office/officeart/2005/8/layout/process4"/>
    <dgm:cxn modelId="{404E2B7E-7DFD-1648-BE03-D8CDCC7F4A3F}" type="presParOf" srcId="{E9BFF824-45C7-CC4E-8E58-90D530ACE60D}" destId="{C2CAE828-58AF-B040-A294-05EE6F6EF70A}" srcOrd="4" destOrd="0" presId="urn:microsoft.com/office/officeart/2005/8/layout/process4"/>
    <dgm:cxn modelId="{31A7EA30-4CB2-9345-8B07-CB412E2C20FD}" type="presParOf" srcId="{C2CAE828-58AF-B040-A294-05EE6F6EF70A}" destId="{E34711FE-B79A-BC47-A7E2-C2C844C4292B}" srcOrd="0" destOrd="0" presId="urn:microsoft.com/office/officeart/2005/8/layout/process4"/>
    <dgm:cxn modelId="{1534F965-055B-1A45-87AE-982AE283869D}" type="presParOf" srcId="{C2CAE828-58AF-B040-A294-05EE6F6EF70A}" destId="{58F43DE0-42AC-3445-9CDF-1ED40BCCABEE}" srcOrd="1" destOrd="0" presId="urn:microsoft.com/office/officeart/2005/8/layout/process4"/>
    <dgm:cxn modelId="{1EC616F5-A1DD-5E41-998A-783CA3BEE6EE}" type="presParOf" srcId="{C2CAE828-58AF-B040-A294-05EE6F6EF70A}" destId="{28A83A74-64D8-F94C-97FF-1F9F68437804}" srcOrd="2" destOrd="0" presId="urn:microsoft.com/office/officeart/2005/8/layout/process4"/>
    <dgm:cxn modelId="{28B43371-FD7C-CE43-9E72-5B968F5D4AC5}" type="presParOf" srcId="{28A83A74-64D8-F94C-97FF-1F9F68437804}" destId="{9C2A3C70-7D7E-C145-955E-39BC8148C2AE}"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3F517991-BD28-E04D-ADCB-EE26514C78B0}" type="doc">
      <dgm:prSet loTypeId="urn:microsoft.com/office/officeart/2005/8/layout/venn1" loCatId="" qsTypeId="urn:microsoft.com/office/officeart/2005/8/quickstyle/3D2" qsCatId="3D" csTypeId="urn:microsoft.com/office/officeart/2005/8/colors/colorful2" csCatId="colorful" phldr="1"/>
      <dgm:spPr/>
      <dgm:t>
        <a:bodyPr/>
        <a:lstStyle/>
        <a:p>
          <a:endParaRPr lang="fr-FR"/>
        </a:p>
      </dgm:t>
    </dgm:pt>
    <dgm:pt modelId="{9B167AF7-8032-2748-973D-C7A3452B3F1F}">
      <dgm:prSet phldrT="[Texte]" custT="1"/>
      <dgm:spPr/>
      <dgm:t>
        <a:bodyPr/>
        <a:lstStyle/>
        <a:p>
          <a:r>
            <a:rPr lang="fr-FR" sz="2000" dirty="0"/>
            <a:t>Enjeux de formation</a:t>
          </a:r>
        </a:p>
      </dgm:t>
    </dgm:pt>
    <dgm:pt modelId="{C93F70A1-9179-F84A-8F89-1E9C2FF4C0D2}" type="parTrans" cxnId="{1F2C9147-B71C-AE4A-B1C6-1CF804F05D38}">
      <dgm:prSet/>
      <dgm:spPr/>
      <dgm:t>
        <a:bodyPr/>
        <a:lstStyle/>
        <a:p>
          <a:endParaRPr lang="fr-FR"/>
        </a:p>
      </dgm:t>
    </dgm:pt>
    <dgm:pt modelId="{0B40EB07-B18E-EE48-B0F5-5E7BE2CE3141}" type="sibTrans" cxnId="{1F2C9147-B71C-AE4A-B1C6-1CF804F05D38}">
      <dgm:prSet/>
      <dgm:spPr/>
      <dgm:t>
        <a:bodyPr/>
        <a:lstStyle/>
        <a:p>
          <a:endParaRPr lang="fr-FR"/>
        </a:p>
      </dgm:t>
    </dgm:pt>
    <dgm:pt modelId="{EB676A60-41EE-214B-8D7A-E67BB73F5B03}">
      <dgm:prSet phldrT="[Texte]" custT="1"/>
      <dgm:spPr/>
      <dgm:t>
        <a:bodyPr/>
        <a:lstStyle/>
        <a:p>
          <a:r>
            <a:rPr lang="fr-FR" sz="1800" dirty="0"/>
            <a:t>Attendus de fin de cycle</a:t>
          </a:r>
        </a:p>
      </dgm:t>
    </dgm:pt>
    <dgm:pt modelId="{5A334700-CAA1-864F-9CDF-D6F13720A9C1}" type="parTrans" cxnId="{BC5A8732-6EB3-E147-BBEB-883481E3C59D}">
      <dgm:prSet/>
      <dgm:spPr/>
      <dgm:t>
        <a:bodyPr/>
        <a:lstStyle/>
        <a:p>
          <a:endParaRPr lang="fr-FR"/>
        </a:p>
      </dgm:t>
    </dgm:pt>
    <dgm:pt modelId="{23CBDD7F-7345-144E-9A36-F68B471F6E61}" type="sibTrans" cxnId="{BC5A8732-6EB3-E147-BBEB-883481E3C59D}">
      <dgm:prSet/>
      <dgm:spPr/>
      <dgm:t>
        <a:bodyPr/>
        <a:lstStyle/>
        <a:p>
          <a:endParaRPr lang="fr-FR"/>
        </a:p>
      </dgm:t>
    </dgm:pt>
    <dgm:pt modelId="{9A06FBFE-5267-4D40-8CA9-1E281342582F}">
      <dgm:prSet phldrT="[Texte]" custT="1"/>
      <dgm:spPr/>
      <dgm:t>
        <a:bodyPr/>
        <a:lstStyle/>
        <a:p>
          <a:r>
            <a:rPr lang="fr-FR" sz="1800" dirty="0"/>
            <a:t>Enjeux d’apprentissage</a:t>
          </a:r>
        </a:p>
      </dgm:t>
    </dgm:pt>
    <dgm:pt modelId="{81B3ABC8-85C4-A046-91B2-B08AF59AB6D1}" type="parTrans" cxnId="{4725297C-1E2E-1B4B-90F1-15BDBE6BAB18}">
      <dgm:prSet/>
      <dgm:spPr/>
      <dgm:t>
        <a:bodyPr/>
        <a:lstStyle/>
        <a:p>
          <a:endParaRPr lang="fr-FR"/>
        </a:p>
      </dgm:t>
    </dgm:pt>
    <dgm:pt modelId="{42920B21-47FE-C745-ACC8-0138E98103F7}" type="sibTrans" cxnId="{4725297C-1E2E-1B4B-90F1-15BDBE6BAB18}">
      <dgm:prSet/>
      <dgm:spPr/>
      <dgm:t>
        <a:bodyPr/>
        <a:lstStyle/>
        <a:p>
          <a:pPr rtl="0"/>
          <a:endParaRPr lang="fr-FR"/>
        </a:p>
      </dgm:t>
    </dgm:pt>
    <dgm:pt modelId="{8A60F99A-6E33-F24C-9501-439FAB470173}" type="pres">
      <dgm:prSet presAssocID="{3F517991-BD28-E04D-ADCB-EE26514C78B0}" presName="compositeShape" presStyleCnt="0">
        <dgm:presLayoutVars>
          <dgm:chMax val="7"/>
          <dgm:dir/>
          <dgm:resizeHandles val="exact"/>
        </dgm:presLayoutVars>
      </dgm:prSet>
      <dgm:spPr/>
    </dgm:pt>
    <dgm:pt modelId="{743D6F40-9312-E843-8B20-A1118D5474D2}" type="pres">
      <dgm:prSet presAssocID="{9B167AF7-8032-2748-973D-C7A3452B3F1F}" presName="circ1" presStyleLbl="vennNode1" presStyleIdx="0" presStyleCnt="3" custScaleX="106582" custScaleY="96821"/>
      <dgm:spPr/>
    </dgm:pt>
    <dgm:pt modelId="{FB31BE68-987F-004A-B3B7-1945AAF29C22}" type="pres">
      <dgm:prSet presAssocID="{9B167AF7-8032-2748-973D-C7A3452B3F1F}" presName="circ1Tx" presStyleLbl="revTx" presStyleIdx="0" presStyleCnt="0">
        <dgm:presLayoutVars>
          <dgm:chMax val="0"/>
          <dgm:chPref val="0"/>
          <dgm:bulletEnabled val="1"/>
        </dgm:presLayoutVars>
      </dgm:prSet>
      <dgm:spPr/>
    </dgm:pt>
    <dgm:pt modelId="{9E8A3089-EE27-9848-B133-AE3BF693D9B2}" type="pres">
      <dgm:prSet presAssocID="{EB676A60-41EE-214B-8D7A-E67BB73F5B03}" presName="circ2" presStyleLbl="vennNode1" presStyleIdx="1" presStyleCnt="3" custScaleX="97148" custScaleY="75237"/>
      <dgm:spPr/>
    </dgm:pt>
    <dgm:pt modelId="{76E5B13B-D5F9-7E4C-A1AD-40A503C4CBCF}" type="pres">
      <dgm:prSet presAssocID="{EB676A60-41EE-214B-8D7A-E67BB73F5B03}" presName="circ2Tx" presStyleLbl="revTx" presStyleIdx="0" presStyleCnt="0">
        <dgm:presLayoutVars>
          <dgm:chMax val="0"/>
          <dgm:chPref val="0"/>
          <dgm:bulletEnabled val="1"/>
        </dgm:presLayoutVars>
      </dgm:prSet>
      <dgm:spPr/>
    </dgm:pt>
    <dgm:pt modelId="{CBF0474C-6501-7048-B9F2-CCFBA0E41F6B}" type="pres">
      <dgm:prSet presAssocID="{9A06FBFE-5267-4D40-8CA9-1E281342582F}" presName="circ3" presStyleLbl="vennNode1" presStyleIdx="2" presStyleCnt="3" custScaleX="133743" custScaleY="98759"/>
      <dgm:spPr/>
    </dgm:pt>
    <dgm:pt modelId="{FF4F309F-369E-094F-A479-19E35F110F76}" type="pres">
      <dgm:prSet presAssocID="{9A06FBFE-5267-4D40-8CA9-1E281342582F}" presName="circ3Tx" presStyleLbl="revTx" presStyleIdx="0" presStyleCnt="0">
        <dgm:presLayoutVars>
          <dgm:chMax val="0"/>
          <dgm:chPref val="0"/>
          <dgm:bulletEnabled val="1"/>
        </dgm:presLayoutVars>
      </dgm:prSet>
      <dgm:spPr/>
    </dgm:pt>
  </dgm:ptLst>
  <dgm:cxnLst>
    <dgm:cxn modelId="{293ABC2D-C95A-014C-89D7-91C28A1C2A8E}" type="presOf" srcId="{3F517991-BD28-E04D-ADCB-EE26514C78B0}" destId="{8A60F99A-6E33-F24C-9501-439FAB470173}" srcOrd="0" destOrd="0" presId="urn:microsoft.com/office/officeart/2005/8/layout/venn1"/>
    <dgm:cxn modelId="{BC5A8732-6EB3-E147-BBEB-883481E3C59D}" srcId="{3F517991-BD28-E04D-ADCB-EE26514C78B0}" destId="{EB676A60-41EE-214B-8D7A-E67BB73F5B03}" srcOrd="1" destOrd="0" parTransId="{5A334700-CAA1-864F-9CDF-D6F13720A9C1}" sibTransId="{23CBDD7F-7345-144E-9A36-F68B471F6E61}"/>
    <dgm:cxn modelId="{8442DF3F-9C9A-2B4C-AD5C-2389163EDFAB}" type="presOf" srcId="{9A06FBFE-5267-4D40-8CA9-1E281342582F}" destId="{FF4F309F-369E-094F-A479-19E35F110F76}" srcOrd="1" destOrd="0" presId="urn:microsoft.com/office/officeart/2005/8/layout/venn1"/>
    <dgm:cxn modelId="{1F2C9147-B71C-AE4A-B1C6-1CF804F05D38}" srcId="{3F517991-BD28-E04D-ADCB-EE26514C78B0}" destId="{9B167AF7-8032-2748-973D-C7A3452B3F1F}" srcOrd="0" destOrd="0" parTransId="{C93F70A1-9179-F84A-8F89-1E9C2FF4C0D2}" sibTransId="{0B40EB07-B18E-EE48-B0F5-5E7BE2CE3141}"/>
    <dgm:cxn modelId="{2C3C4C66-F2FF-3845-8A82-217E39E4432F}" type="presOf" srcId="{9B167AF7-8032-2748-973D-C7A3452B3F1F}" destId="{743D6F40-9312-E843-8B20-A1118D5474D2}" srcOrd="0" destOrd="0" presId="urn:microsoft.com/office/officeart/2005/8/layout/venn1"/>
    <dgm:cxn modelId="{4725297C-1E2E-1B4B-90F1-15BDBE6BAB18}" srcId="{3F517991-BD28-E04D-ADCB-EE26514C78B0}" destId="{9A06FBFE-5267-4D40-8CA9-1E281342582F}" srcOrd="2" destOrd="0" parTransId="{81B3ABC8-85C4-A046-91B2-B08AF59AB6D1}" sibTransId="{42920B21-47FE-C745-ACC8-0138E98103F7}"/>
    <dgm:cxn modelId="{778C4AA9-4CF1-004E-A4CE-313A1BC72AD4}" type="presOf" srcId="{EB676A60-41EE-214B-8D7A-E67BB73F5B03}" destId="{76E5B13B-D5F9-7E4C-A1AD-40A503C4CBCF}" srcOrd="1" destOrd="0" presId="urn:microsoft.com/office/officeart/2005/8/layout/venn1"/>
    <dgm:cxn modelId="{9BDA89BE-6D39-0D49-BCCF-A68BBDCD8C39}" type="presOf" srcId="{EB676A60-41EE-214B-8D7A-E67BB73F5B03}" destId="{9E8A3089-EE27-9848-B133-AE3BF693D9B2}" srcOrd="0" destOrd="0" presId="urn:microsoft.com/office/officeart/2005/8/layout/venn1"/>
    <dgm:cxn modelId="{4FC9C1D1-DF9E-ED4B-AF0C-8781B6086BD7}" type="presOf" srcId="{9B167AF7-8032-2748-973D-C7A3452B3F1F}" destId="{FB31BE68-987F-004A-B3B7-1945AAF29C22}" srcOrd="1" destOrd="0" presId="urn:microsoft.com/office/officeart/2005/8/layout/venn1"/>
    <dgm:cxn modelId="{8108F5F2-7ACD-CD41-BD2C-724EBC2A28E8}" type="presOf" srcId="{9A06FBFE-5267-4D40-8CA9-1E281342582F}" destId="{CBF0474C-6501-7048-B9F2-CCFBA0E41F6B}" srcOrd="0" destOrd="0" presId="urn:microsoft.com/office/officeart/2005/8/layout/venn1"/>
    <dgm:cxn modelId="{70D5B35B-23CA-3745-9FB0-6AF806546D10}" type="presParOf" srcId="{8A60F99A-6E33-F24C-9501-439FAB470173}" destId="{743D6F40-9312-E843-8B20-A1118D5474D2}" srcOrd="0" destOrd="0" presId="urn:microsoft.com/office/officeart/2005/8/layout/venn1"/>
    <dgm:cxn modelId="{4F531B28-AECE-9A4E-80DF-A045C6E958B8}" type="presParOf" srcId="{8A60F99A-6E33-F24C-9501-439FAB470173}" destId="{FB31BE68-987F-004A-B3B7-1945AAF29C22}" srcOrd="1" destOrd="0" presId="urn:microsoft.com/office/officeart/2005/8/layout/venn1"/>
    <dgm:cxn modelId="{9186ADD1-D3BF-8C45-B827-FE27CB81B043}" type="presParOf" srcId="{8A60F99A-6E33-F24C-9501-439FAB470173}" destId="{9E8A3089-EE27-9848-B133-AE3BF693D9B2}" srcOrd="2" destOrd="0" presId="urn:microsoft.com/office/officeart/2005/8/layout/venn1"/>
    <dgm:cxn modelId="{E053F9B6-01D6-9946-AECE-DE212FD917F1}" type="presParOf" srcId="{8A60F99A-6E33-F24C-9501-439FAB470173}" destId="{76E5B13B-D5F9-7E4C-A1AD-40A503C4CBCF}" srcOrd="3" destOrd="0" presId="urn:microsoft.com/office/officeart/2005/8/layout/venn1"/>
    <dgm:cxn modelId="{E9CEBC3D-5A5F-6344-BADF-6495630C2BF2}" type="presParOf" srcId="{8A60F99A-6E33-F24C-9501-439FAB470173}" destId="{CBF0474C-6501-7048-B9F2-CCFBA0E41F6B}" srcOrd="4" destOrd="0" presId="urn:microsoft.com/office/officeart/2005/8/layout/venn1"/>
    <dgm:cxn modelId="{4E865307-7E50-E643-964D-5447933769A2}" type="presParOf" srcId="{8A60F99A-6E33-F24C-9501-439FAB470173}" destId="{FF4F309F-369E-094F-A479-19E35F110F76}"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F517991-BD28-E04D-ADCB-EE26514C78B0}" type="doc">
      <dgm:prSet loTypeId="urn:microsoft.com/office/officeart/2005/8/layout/funnel1" loCatId="" qsTypeId="urn:microsoft.com/office/officeart/2005/8/quickstyle/3D2" qsCatId="3D" csTypeId="urn:microsoft.com/office/officeart/2005/8/colors/colorful2" csCatId="colorful" phldr="1"/>
      <dgm:spPr/>
      <dgm:t>
        <a:bodyPr/>
        <a:lstStyle/>
        <a:p>
          <a:endParaRPr lang="fr-FR"/>
        </a:p>
      </dgm:t>
    </dgm:pt>
    <dgm:pt modelId="{3822555A-CABA-A64D-B50D-EB1145DF2F90}">
      <dgm:prSet/>
      <dgm:spPr/>
      <dgm:t>
        <a:bodyPr/>
        <a:lstStyle/>
        <a:p>
          <a:pPr rtl="0"/>
          <a:endParaRPr lang="fr-FR" dirty="0"/>
        </a:p>
      </dgm:t>
    </dgm:pt>
    <dgm:pt modelId="{E768E0BA-56B9-5845-AEFB-EB84DC842CA3}" type="sibTrans" cxnId="{7485AF6C-D965-4149-BC8B-C808D17E4E83}">
      <dgm:prSet/>
      <dgm:spPr/>
      <dgm:t>
        <a:bodyPr/>
        <a:lstStyle/>
        <a:p>
          <a:endParaRPr lang="fr-FR"/>
        </a:p>
      </dgm:t>
    </dgm:pt>
    <dgm:pt modelId="{34BF7512-AA97-2B47-B079-9058BF5F354B}" type="parTrans" cxnId="{7485AF6C-D965-4149-BC8B-C808D17E4E83}">
      <dgm:prSet/>
      <dgm:spPr/>
      <dgm:t>
        <a:bodyPr/>
        <a:lstStyle/>
        <a:p>
          <a:endParaRPr lang="fr-FR"/>
        </a:p>
      </dgm:t>
    </dgm:pt>
    <dgm:pt modelId="{BF1672B2-2A3A-C144-818C-58E29579650B}" type="pres">
      <dgm:prSet presAssocID="{3F517991-BD28-E04D-ADCB-EE26514C78B0}" presName="Name0" presStyleCnt="0">
        <dgm:presLayoutVars>
          <dgm:chMax val="4"/>
          <dgm:resizeHandles val="exact"/>
        </dgm:presLayoutVars>
      </dgm:prSet>
      <dgm:spPr/>
    </dgm:pt>
    <dgm:pt modelId="{85622403-EBB8-CA4F-84E8-26E771A70B7F}" type="pres">
      <dgm:prSet presAssocID="{3F517991-BD28-E04D-ADCB-EE26514C78B0}" presName="ellipse" presStyleLbl="trBgShp" presStyleIdx="0" presStyleCnt="1"/>
      <dgm:spPr/>
    </dgm:pt>
    <dgm:pt modelId="{6176EA06-7396-2C4C-AF18-6EDB51971651}" type="pres">
      <dgm:prSet presAssocID="{3F517991-BD28-E04D-ADCB-EE26514C78B0}" presName="arrow1" presStyleLbl="fgShp" presStyleIdx="0" presStyleCnt="1"/>
      <dgm:spPr/>
    </dgm:pt>
    <dgm:pt modelId="{10BDBBC1-9127-8942-998F-78E75F485141}" type="pres">
      <dgm:prSet presAssocID="{3F517991-BD28-E04D-ADCB-EE26514C78B0}" presName="rectangle" presStyleLbl="revTx" presStyleIdx="0" presStyleCnt="1">
        <dgm:presLayoutVars>
          <dgm:bulletEnabled val="1"/>
        </dgm:presLayoutVars>
      </dgm:prSet>
      <dgm:spPr/>
    </dgm:pt>
    <dgm:pt modelId="{5A21873A-5E2F-634F-BB6A-531D08914271}" type="pres">
      <dgm:prSet presAssocID="{3F517991-BD28-E04D-ADCB-EE26514C78B0}" presName="funnel" presStyleLbl="trAlignAcc1" presStyleIdx="0" presStyleCnt="1" custScaleX="118670" custScaleY="143589" custLinFactNeighborX="3382" custLinFactNeighborY="11014"/>
      <dgm:spPr/>
    </dgm:pt>
  </dgm:ptLst>
  <dgm:cxnLst>
    <dgm:cxn modelId="{7485AF6C-D965-4149-BC8B-C808D17E4E83}" srcId="{3F517991-BD28-E04D-ADCB-EE26514C78B0}" destId="{3822555A-CABA-A64D-B50D-EB1145DF2F90}" srcOrd="0" destOrd="0" parTransId="{34BF7512-AA97-2B47-B079-9058BF5F354B}" sibTransId="{E768E0BA-56B9-5845-AEFB-EB84DC842CA3}"/>
    <dgm:cxn modelId="{D26D6D95-7A60-764A-94C2-6C6049435F8E}" type="presOf" srcId="{3822555A-CABA-A64D-B50D-EB1145DF2F90}" destId="{10BDBBC1-9127-8942-998F-78E75F485141}" srcOrd="0" destOrd="0" presId="urn:microsoft.com/office/officeart/2005/8/layout/funnel1"/>
    <dgm:cxn modelId="{01708BCF-8A89-FC42-8014-C6A142131BBE}" type="presOf" srcId="{3F517991-BD28-E04D-ADCB-EE26514C78B0}" destId="{BF1672B2-2A3A-C144-818C-58E29579650B}" srcOrd="0" destOrd="0" presId="urn:microsoft.com/office/officeart/2005/8/layout/funnel1"/>
    <dgm:cxn modelId="{542EB2D7-DB0E-E64C-BCFD-13A6EBDD9F2B}" type="presParOf" srcId="{BF1672B2-2A3A-C144-818C-58E29579650B}" destId="{85622403-EBB8-CA4F-84E8-26E771A70B7F}" srcOrd="0" destOrd="0" presId="urn:microsoft.com/office/officeart/2005/8/layout/funnel1"/>
    <dgm:cxn modelId="{8EBBF5CA-DA75-EC4B-882D-56292A74681A}" type="presParOf" srcId="{BF1672B2-2A3A-C144-818C-58E29579650B}" destId="{6176EA06-7396-2C4C-AF18-6EDB51971651}" srcOrd="1" destOrd="0" presId="urn:microsoft.com/office/officeart/2005/8/layout/funnel1"/>
    <dgm:cxn modelId="{7C5A7EE9-78D3-D141-8A02-6195DF6E7B09}" type="presParOf" srcId="{BF1672B2-2A3A-C144-818C-58E29579650B}" destId="{10BDBBC1-9127-8942-998F-78E75F485141}" srcOrd="2" destOrd="0" presId="urn:microsoft.com/office/officeart/2005/8/layout/funnel1"/>
    <dgm:cxn modelId="{DB87898D-14D2-F44D-828E-E07052EC84B9}" type="presParOf" srcId="{BF1672B2-2A3A-C144-818C-58E29579650B}" destId="{5A21873A-5E2F-634F-BB6A-531D08914271}" srcOrd="3" destOrd="0" presId="urn:microsoft.com/office/officeart/2005/8/layout/funnel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37EE37-1077-6E41-B444-8814D0A736C4}">
      <dsp:nvSpPr>
        <dsp:cNvPr id="0" name=""/>
        <dsp:cNvSpPr/>
      </dsp:nvSpPr>
      <dsp:spPr>
        <a:xfrm>
          <a:off x="0" y="2414483"/>
          <a:ext cx="8693524" cy="918113"/>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fr-FR" sz="2000" kern="1200" dirty="0">
              <a:solidFill>
                <a:schemeClr val="tx1"/>
              </a:solidFill>
            </a:rPr>
            <a:t>Exemple d’éléments signifiants « Coopérer et réaliser un projet » déclinables sur 3 CAC</a:t>
          </a:r>
        </a:p>
      </dsp:txBody>
      <dsp:txXfrm>
        <a:off x="0" y="2414483"/>
        <a:ext cx="8693524" cy="495781"/>
      </dsp:txXfrm>
    </dsp:sp>
    <dsp:sp modelId="{4930EB2A-4575-EC4D-8A50-7CD728BF8C3D}">
      <dsp:nvSpPr>
        <dsp:cNvPr id="0" name=""/>
        <dsp:cNvSpPr/>
      </dsp:nvSpPr>
      <dsp:spPr>
        <a:xfrm>
          <a:off x="0" y="3495812"/>
          <a:ext cx="2173381" cy="1046854"/>
        </a:xfrm>
        <a:prstGeom prst="rect">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marL="0" lvl="0" indent="0" algn="ctr" defTabSz="533400">
            <a:lnSpc>
              <a:spcPct val="90000"/>
            </a:lnSpc>
            <a:spcBef>
              <a:spcPct val="0"/>
            </a:spcBef>
            <a:spcAft>
              <a:spcPct val="35000"/>
            </a:spcAft>
            <a:buNone/>
          </a:pPr>
          <a:r>
            <a:rPr lang="fr-FR" sz="1200" kern="1200" dirty="0">
              <a:solidFill>
                <a:schemeClr val="tx1"/>
              </a:solidFill>
            </a:rPr>
            <a:t>Cac1 "planifier et réaliser une épreuve combinée</a:t>
          </a:r>
        </a:p>
      </dsp:txBody>
      <dsp:txXfrm>
        <a:off x="0" y="3495812"/>
        <a:ext cx="2173381" cy="1046854"/>
      </dsp:txXfrm>
    </dsp:sp>
    <dsp:sp modelId="{0B3F8E4E-95EE-4D41-8647-52761E7F017E}">
      <dsp:nvSpPr>
        <dsp:cNvPr id="0" name=""/>
        <dsp:cNvSpPr/>
      </dsp:nvSpPr>
      <dsp:spPr>
        <a:xfrm>
          <a:off x="2173381" y="3494301"/>
          <a:ext cx="2173381" cy="1046854"/>
        </a:xfrm>
        <a:prstGeom prst="rect">
          <a:avLst/>
        </a:prstGeom>
        <a:solidFill>
          <a:schemeClr val="accent2">
            <a:tint val="40000"/>
            <a:alpha val="90000"/>
            <a:hueOff val="-169845"/>
            <a:satOff val="-15069"/>
            <a:lumOff val="-154"/>
            <a:alphaOff val="0"/>
          </a:schemeClr>
        </a:solidFill>
        <a:ln w="6350" cap="flat" cmpd="sng" algn="ctr">
          <a:solidFill>
            <a:schemeClr val="accent2">
              <a:tint val="40000"/>
              <a:alpha val="90000"/>
              <a:hueOff val="-169845"/>
              <a:satOff val="-15069"/>
              <a:lumOff val="-154"/>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marL="0" lvl="0" indent="0" algn="ctr" defTabSz="533400">
            <a:lnSpc>
              <a:spcPct val="90000"/>
            </a:lnSpc>
            <a:spcBef>
              <a:spcPct val="0"/>
            </a:spcBef>
            <a:spcAft>
              <a:spcPct val="35000"/>
            </a:spcAft>
            <a:buNone/>
          </a:pPr>
          <a:r>
            <a:rPr lang="fr-FR" sz="1200" kern="1200" dirty="0">
              <a:solidFill>
                <a:schemeClr val="tx1"/>
              </a:solidFill>
            </a:rPr>
            <a:t>CAC1 S’engager dans un programme de préparation collectif </a:t>
          </a:r>
        </a:p>
      </dsp:txBody>
      <dsp:txXfrm>
        <a:off x="2173381" y="3494301"/>
        <a:ext cx="2173381" cy="1046854"/>
      </dsp:txXfrm>
    </dsp:sp>
    <dsp:sp modelId="{58FF7261-28D7-4548-AEBD-32222E0D0923}">
      <dsp:nvSpPr>
        <dsp:cNvPr id="0" name=""/>
        <dsp:cNvSpPr/>
      </dsp:nvSpPr>
      <dsp:spPr>
        <a:xfrm>
          <a:off x="4346762" y="3494301"/>
          <a:ext cx="2173381" cy="1046854"/>
        </a:xfrm>
        <a:prstGeom prst="rect">
          <a:avLst/>
        </a:prstGeom>
        <a:solidFill>
          <a:schemeClr val="accent2">
            <a:tint val="40000"/>
            <a:alpha val="90000"/>
            <a:hueOff val="-339690"/>
            <a:satOff val="-30138"/>
            <a:lumOff val="-308"/>
            <a:alphaOff val="0"/>
          </a:schemeClr>
        </a:solidFill>
        <a:ln w="6350" cap="flat" cmpd="sng" algn="ctr">
          <a:solidFill>
            <a:schemeClr val="accent2">
              <a:tint val="40000"/>
              <a:alpha val="90000"/>
              <a:hueOff val="-339690"/>
              <a:satOff val="-30138"/>
              <a:lumOff val="-308"/>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marL="0" lvl="0" indent="0" algn="ctr" defTabSz="533400">
            <a:lnSpc>
              <a:spcPct val="90000"/>
            </a:lnSpc>
            <a:spcBef>
              <a:spcPct val="0"/>
            </a:spcBef>
            <a:spcAft>
              <a:spcPct val="35000"/>
            </a:spcAft>
            <a:buNone/>
          </a:pPr>
          <a:r>
            <a:rPr lang="fr-FR" sz="1200" kern="1200" dirty="0">
              <a:solidFill>
                <a:schemeClr val="tx1"/>
              </a:solidFill>
            </a:rPr>
            <a:t>CAC3 Participer activement, au sein d’un groupe, à l’élaboration et à la formalisation d’un projet artistique </a:t>
          </a:r>
        </a:p>
      </dsp:txBody>
      <dsp:txXfrm>
        <a:off x="4346762" y="3494301"/>
        <a:ext cx="2173381" cy="1046854"/>
      </dsp:txXfrm>
    </dsp:sp>
    <dsp:sp modelId="{E17C5FA7-986A-744C-91BA-44D2236011E5}">
      <dsp:nvSpPr>
        <dsp:cNvPr id="0" name=""/>
        <dsp:cNvSpPr/>
      </dsp:nvSpPr>
      <dsp:spPr>
        <a:xfrm>
          <a:off x="6520143" y="3494301"/>
          <a:ext cx="2173381" cy="1046854"/>
        </a:xfrm>
        <a:prstGeom prst="rect">
          <a:avLst/>
        </a:prstGeom>
        <a:solidFill>
          <a:schemeClr val="accent2">
            <a:tint val="40000"/>
            <a:alpha val="90000"/>
            <a:hueOff val="-509536"/>
            <a:satOff val="-45208"/>
            <a:lumOff val="-461"/>
            <a:alphaOff val="0"/>
          </a:schemeClr>
        </a:solidFill>
        <a:ln w="6350" cap="flat" cmpd="sng" algn="ctr">
          <a:solidFill>
            <a:schemeClr val="accent2">
              <a:tint val="40000"/>
              <a:alpha val="90000"/>
              <a:hueOff val="-509536"/>
              <a:satOff val="-45208"/>
              <a:lumOff val="-461"/>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marL="0" lvl="0" indent="0" algn="ctr" defTabSz="533400">
            <a:lnSpc>
              <a:spcPct val="90000"/>
            </a:lnSpc>
            <a:spcBef>
              <a:spcPct val="0"/>
            </a:spcBef>
            <a:spcAft>
              <a:spcPct val="35000"/>
            </a:spcAft>
            <a:buNone/>
          </a:pPr>
          <a:r>
            <a:rPr lang="fr-FR" sz="1200" kern="1200" dirty="0">
              <a:solidFill>
                <a:schemeClr val="tx1"/>
              </a:solidFill>
            </a:rPr>
            <a:t>CAC4 Réaliser des actions décisives en situation favorable afin de faire basculer le rapport de force en sa faveur ou en faveur de son équipe </a:t>
          </a:r>
        </a:p>
      </dsp:txBody>
      <dsp:txXfrm>
        <a:off x="6520143" y="3494301"/>
        <a:ext cx="2173381" cy="1046854"/>
      </dsp:txXfrm>
    </dsp:sp>
    <dsp:sp modelId="{E3D75615-2B2B-DF41-99D4-4821AAEF2AD3}">
      <dsp:nvSpPr>
        <dsp:cNvPr id="0" name=""/>
        <dsp:cNvSpPr/>
      </dsp:nvSpPr>
      <dsp:spPr>
        <a:xfrm rot="10800000">
          <a:off x="0" y="1416604"/>
          <a:ext cx="8566685" cy="1098376"/>
        </a:xfrm>
        <a:prstGeom prst="upArrowCallout">
          <a:avLst/>
        </a:prstGeom>
        <a:gradFill rotWithShape="0">
          <a:gsLst>
            <a:gs pos="0">
              <a:schemeClr val="accent2">
                <a:hueOff val="-727682"/>
                <a:satOff val="-41964"/>
                <a:lumOff val="4314"/>
                <a:alphaOff val="0"/>
                <a:satMod val="103000"/>
                <a:lumMod val="102000"/>
                <a:tint val="94000"/>
              </a:schemeClr>
            </a:gs>
            <a:gs pos="50000">
              <a:schemeClr val="accent2">
                <a:hueOff val="-727682"/>
                <a:satOff val="-41964"/>
                <a:lumOff val="4314"/>
                <a:alphaOff val="0"/>
                <a:satMod val="110000"/>
                <a:lumMod val="100000"/>
                <a:shade val="100000"/>
              </a:schemeClr>
            </a:gs>
            <a:gs pos="100000">
              <a:schemeClr val="accent2">
                <a:hueOff val="-727682"/>
                <a:satOff val="-41964"/>
                <a:lumOff val="431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100000"/>
            </a:lnSpc>
            <a:spcBef>
              <a:spcPct val="0"/>
            </a:spcBef>
            <a:spcAft>
              <a:spcPct val="35000"/>
            </a:spcAft>
            <a:buNone/>
          </a:pPr>
          <a:r>
            <a:rPr lang="fr-FR" sz="1600" kern="1200" dirty="0">
              <a:solidFill>
                <a:schemeClr val="tx1"/>
              </a:solidFill>
            </a:rPr>
            <a:t>Choix de certains Eléments signifiants du socle au regard </a:t>
          </a:r>
          <a:r>
            <a:rPr lang="fr-FR" sz="1200" kern="1200" dirty="0">
              <a:solidFill>
                <a:schemeClr val="tx1"/>
              </a:solidFill>
            </a:rPr>
            <a:t>du </a:t>
          </a:r>
          <a:r>
            <a:rPr lang="fr-FR" sz="1600" kern="1200" dirty="0">
              <a:solidFill>
                <a:schemeClr val="tx1"/>
              </a:solidFill>
            </a:rPr>
            <a:t>diagnostic des besoins des élèves </a:t>
          </a:r>
        </a:p>
        <a:p>
          <a:pPr marL="0" lvl="0" indent="0" algn="ctr" defTabSz="711200">
            <a:lnSpc>
              <a:spcPct val="100000"/>
            </a:lnSpc>
            <a:spcBef>
              <a:spcPct val="0"/>
            </a:spcBef>
            <a:spcAft>
              <a:spcPct val="35000"/>
            </a:spcAft>
            <a:buNone/>
          </a:pPr>
          <a:r>
            <a:rPr lang="fr-FR" sz="1600" kern="1200" dirty="0">
              <a:solidFill>
                <a:schemeClr val="tx1"/>
              </a:solidFill>
            </a:rPr>
            <a:t>Composantes du socle sont priorisées</a:t>
          </a:r>
          <a:endParaRPr lang="fr-FR" sz="1100" kern="1200" dirty="0">
            <a:solidFill>
              <a:schemeClr val="tx1"/>
            </a:solidFill>
          </a:endParaRPr>
        </a:p>
      </dsp:txBody>
      <dsp:txXfrm rot="-10800000">
        <a:off x="0" y="1416604"/>
        <a:ext cx="8566685" cy="385530"/>
      </dsp:txXfrm>
    </dsp:sp>
    <dsp:sp modelId="{6307B517-B602-3147-AC27-FD12F27C5B71}">
      <dsp:nvSpPr>
        <dsp:cNvPr id="0" name=""/>
        <dsp:cNvSpPr/>
      </dsp:nvSpPr>
      <dsp:spPr>
        <a:xfrm>
          <a:off x="2121" y="3433781"/>
          <a:ext cx="8691401" cy="227978"/>
        </a:xfrm>
        <a:prstGeom prst="rect">
          <a:avLst/>
        </a:prstGeom>
        <a:solidFill>
          <a:schemeClr val="accent2">
            <a:tint val="40000"/>
            <a:alpha val="90000"/>
            <a:hueOff val="-679381"/>
            <a:satOff val="-60277"/>
            <a:lumOff val="-615"/>
            <a:alphaOff val="0"/>
          </a:schemeClr>
        </a:solidFill>
        <a:ln w="6350" cap="flat" cmpd="sng" algn="ctr">
          <a:solidFill>
            <a:schemeClr val="accent2">
              <a:tint val="40000"/>
              <a:alpha val="90000"/>
              <a:hueOff val="-679381"/>
              <a:satOff val="-60277"/>
              <a:lumOff val="-615"/>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fr-FR" sz="2000" kern="1200" dirty="0">
              <a:solidFill>
                <a:schemeClr val="tx1"/>
              </a:solidFill>
            </a:rPr>
            <a:t>Descripteurs ou </a:t>
          </a:r>
          <a:r>
            <a:rPr lang="fr-FR" sz="2000" b="1" kern="1200" dirty="0">
              <a:solidFill>
                <a:srgbClr val="FF0000"/>
              </a:solidFill>
            </a:rPr>
            <a:t>élément signifiants</a:t>
          </a:r>
        </a:p>
      </dsp:txBody>
      <dsp:txXfrm>
        <a:off x="2121" y="3433781"/>
        <a:ext cx="8691401" cy="227978"/>
      </dsp:txXfrm>
    </dsp:sp>
    <dsp:sp modelId="{58F43DE0-42AC-3445-9CDF-1ED40BCCABEE}">
      <dsp:nvSpPr>
        <dsp:cNvPr id="0" name=""/>
        <dsp:cNvSpPr/>
      </dsp:nvSpPr>
      <dsp:spPr>
        <a:xfrm rot="10800000">
          <a:off x="0" y="0"/>
          <a:ext cx="8693524" cy="1958114"/>
        </a:xfrm>
        <a:prstGeom prst="upArrowCallou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fr-FR" sz="2400" kern="1200" dirty="0">
              <a:solidFill>
                <a:schemeClr val="tx1"/>
              </a:solidFill>
            </a:rPr>
            <a:t>Elèves Contexte Projet Etablissement Projet Académique</a:t>
          </a:r>
        </a:p>
      </dsp:txBody>
      <dsp:txXfrm rot="-10800000">
        <a:off x="0" y="0"/>
        <a:ext cx="8693524" cy="687298"/>
      </dsp:txXfrm>
    </dsp:sp>
    <dsp:sp modelId="{9C2A3C70-7D7E-C145-955E-39BC8148C2AE}">
      <dsp:nvSpPr>
        <dsp:cNvPr id="0" name=""/>
        <dsp:cNvSpPr/>
      </dsp:nvSpPr>
      <dsp:spPr>
        <a:xfrm>
          <a:off x="0" y="882342"/>
          <a:ext cx="8693524" cy="199951"/>
        </a:xfrm>
        <a:prstGeom prst="rect">
          <a:avLst/>
        </a:prstGeom>
        <a:solidFill>
          <a:schemeClr val="accent2">
            <a:tint val="40000"/>
            <a:alpha val="90000"/>
            <a:hueOff val="-849226"/>
            <a:satOff val="-75346"/>
            <a:lumOff val="-769"/>
            <a:alphaOff val="0"/>
          </a:schemeClr>
        </a:solidFill>
        <a:ln w="6350" cap="flat" cmpd="sng" algn="ctr">
          <a:solidFill>
            <a:schemeClr val="accent2">
              <a:tint val="40000"/>
              <a:alpha val="90000"/>
              <a:hueOff val="-849226"/>
              <a:satOff val="-75346"/>
              <a:lumOff val="-769"/>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99136" tIns="35560" rIns="199136" bIns="35560" numCol="1" spcCol="1270" anchor="ctr" anchorCtr="0">
          <a:noAutofit/>
        </a:bodyPr>
        <a:lstStyle/>
        <a:p>
          <a:pPr marL="0" lvl="0" indent="0" algn="ctr" defTabSz="1244600">
            <a:lnSpc>
              <a:spcPct val="90000"/>
            </a:lnSpc>
            <a:spcBef>
              <a:spcPct val="0"/>
            </a:spcBef>
            <a:spcAft>
              <a:spcPct val="35000"/>
            </a:spcAft>
            <a:buNone/>
          </a:pPr>
          <a:r>
            <a:rPr lang="fr-FR" sz="2800" kern="1200" dirty="0">
              <a:solidFill>
                <a:schemeClr val="tx1"/>
              </a:solidFill>
            </a:rPr>
            <a:t>DIAGNOSTIC</a:t>
          </a:r>
        </a:p>
      </dsp:txBody>
      <dsp:txXfrm>
        <a:off x="0" y="882342"/>
        <a:ext cx="8693524" cy="19995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3D6F40-9312-E843-8B20-A1118D5474D2}">
      <dsp:nvSpPr>
        <dsp:cNvPr id="0" name=""/>
        <dsp:cNvSpPr/>
      </dsp:nvSpPr>
      <dsp:spPr>
        <a:xfrm>
          <a:off x="1094632" y="110996"/>
          <a:ext cx="1992184" cy="1809736"/>
        </a:xfrm>
        <a:prstGeom prst="ellipse">
          <a:avLst/>
        </a:prstGeom>
        <a:gradFill rotWithShape="0">
          <a:gsLst>
            <a:gs pos="0">
              <a:schemeClr val="accent2">
                <a:alpha val="50000"/>
                <a:hueOff val="0"/>
                <a:satOff val="0"/>
                <a:lumOff val="0"/>
                <a:alphaOff val="0"/>
                <a:satMod val="103000"/>
                <a:lumMod val="102000"/>
                <a:tint val="94000"/>
              </a:schemeClr>
            </a:gs>
            <a:gs pos="50000">
              <a:schemeClr val="accent2">
                <a:alpha val="50000"/>
                <a:hueOff val="0"/>
                <a:satOff val="0"/>
                <a:lumOff val="0"/>
                <a:alphaOff val="0"/>
                <a:satMod val="110000"/>
                <a:lumMod val="100000"/>
                <a:shade val="100000"/>
              </a:schemeClr>
            </a:gs>
            <a:gs pos="100000">
              <a:schemeClr val="accent2">
                <a:alpha val="5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fr-FR" sz="2000" kern="1200" dirty="0"/>
            <a:t>Enjeux de formation</a:t>
          </a:r>
        </a:p>
      </dsp:txBody>
      <dsp:txXfrm>
        <a:off x="1360257" y="427700"/>
        <a:ext cx="1460935" cy="814381"/>
      </dsp:txXfrm>
    </dsp:sp>
    <dsp:sp modelId="{9E8A3089-EE27-9848-B133-AE3BF693D9B2}">
      <dsp:nvSpPr>
        <dsp:cNvPr id="0" name=""/>
        <dsp:cNvSpPr/>
      </dsp:nvSpPr>
      <dsp:spPr>
        <a:xfrm>
          <a:off x="1857254" y="1480939"/>
          <a:ext cx="1815848" cy="1406297"/>
        </a:xfrm>
        <a:prstGeom prst="ellipse">
          <a:avLst/>
        </a:prstGeom>
        <a:gradFill rotWithShape="0">
          <a:gsLst>
            <a:gs pos="0">
              <a:schemeClr val="accent2">
                <a:alpha val="50000"/>
                <a:hueOff val="-727682"/>
                <a:satOff val="-41964"/>
                <a:lumOff val="4314"/>
                <a:alphaOff val="0"/>
                <a:satMod val="103000"/>
                <a:lumMod val="102000"/>
                <a:tint val="94000"/>
              </a:schemeClr>
            </a:gs>
            <a:gs pos="50000">
              <a:schemeClr val="accent2">
                <a:alpha val="50000"/>
                <a:hueOff val="-727682"/>
                <a:satOff val="-41964"/>
                <a:lumOff val="4314"/>
                <a:alphaOff val="0"/>
                <a:satMod val="110000"/>
                <a:lumMod val="100000"/>
                <a:shade val="100000"/>
              </a:schemeClr>
            </a:gs>
            <a:gs pos="100000">
              <a:schemeClr val="accent2">
                <a:alpha val="50000"/>
                <a:hueOff val="-727682"/>
                <a:satOff val="-41964"/>
                <a:lumOff val="4314"/>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fr-FR" sz="1800" kern="1200" dirty="0"/>
            <a:t>Attendus de fin de cycle</a:t>
          </a:r>
        </a:p>
      </dsp:txBody>
      <dsp:txXfrm>
        <a:off x="2412601" y="1844232"/>
        <a:ext cx="1089509" cy="773463"/>
      </dsp:txXfrm>
    </dsp:sp>
    <dsp:sp modelId="{CBF0474C-6501-7048-B9F2-CCFBA0E41F6B}">
      <dsp:nvSpPr>
        <dsp:cNvPr id="0" name=""/>
        <dsp:cNvSpPr/>
      </dsp:nvSpPr>
      <dsp:spPr>
        <a:xfrm>
          <a:off x="166337" y="1261107"/>
          <a:ext cx="2499866" cy="1845960"/>
        </a:xfrm>
        <a:prstGeom prst="ellipse">
          <a:avLst/>
        </a:prstGeom>
        <a:gradFill rotWithShape="0">
          <a:gsLst>
            <a:gs pos="0">
              <a:schemeClr val="accent2">
                <a:alpha val="50000"/>
                <a:hueOff val="-1455363"/>
                <a:satOff val="-83928"/>
                <a:lumOff val="8628"/>
                <a:alphaOff val="0"/>
                <a:satMod val="103000"/>
                <a:lumMod val="102000"/>
                <a:tint val="94000"/>
              </a:schemeClr>
            </a:gs>
            <a:gs pos="50000">
              <a:schemeClr val="accent2">
                <a:alpha val="50000"/>
                <a:hueOff val="-1455363"/>
                <a:satOff val="-83928"/>
                <a:lumOff val="8628"/>
                <a:alphaOff val="0"/>
                <a:satMod val="110000"/>
                <a:lumMod val="100000"/>
                <a:shade val="100000"/>
              </a:schemeClr>
            </a:gs>
            <a:gs pos="100000">
              <a:schemeClr val="accent2">
                <a:alpha val="50000"/>
                <a:hueOff val="-1455363"/>
                <a:satOff val="-83928"/>
                <a:lumOff val="8628"/>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fr-FR" sz="1800" kern="1200" dirty="0"/>
            <a:t>Enjeux d’apprentissage</a:t>
          </a:r>
        </a:p>
      </dsp:txBody>
      <dsp:txXfrm>
        <a:off x="401741" y="1737980"/>
        <a:ext cx="1499919" cy="101527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622403-EBB8-CA4F-84E8-26E771A70B7F}">
      <dsp:nvSpPr>
        <dsp:cNvPr id="0" name=""/>
        <dsp:cNvSpPr/>
      </dsp:nvSpPr>
      <dsp:spPr>
        <a:xfrm>
          <a:off x="839445" y="618275"/>
          <a:ext cx="3067663" cy="1065359"/>
        </a:xfrm>
        <a:prstGeom prst="ellipse">
          <a:avLst/>
        </a:prstGeom>
        <a:solidFill>
          <a:schemeClr val="accent2">
            <a:tint val="50000"/>
            <a:alpha val="40000"/>
            <a:hueOff val="0"/>
            <a:satOff val="0"/>
            <a:lumOff val="0"/>
            <a:alphaOff val="0"/>
          </a:schemeClr>
        </a:solidFill>
        <a:ln>
          <a:noFill/>
        </a:ln>
        <a:effectLst/>
        <a:sp3d z="-152400" prstMaterial="matte"/>
      </dsp:spPr>
      <dsp:style>
        <a:lnRef idx="0">
          <a:scrgbClr r="0" g="0" b="0"/>
        </a:lnRef>
        <a:fillRef idx="1">
          <a:scrgbClr r="0" g="0" b="0"/>
        </a:fillRef>
        <a:effectRef idx="0">
          <a:scrgbClr r="0" g="0" b="0"/>
        </a:effectRef>
        <a:fontRef idx="minor"/>
      </dsp:style>
    </dsp:sp>
    <dsp:sp modelId="{6176EA06-7396-2C4C-AF18-6EDB51971651}">
      <dsp:nvSpPr>
        <dsp:cNvPr id="0" name=""/>
        <dsp:cNvSpPr/>
      </dsp:nvSpPr>
      <dsp:spPr>
        <a:xfrm>
          <a:off x="2080779" y="3226978"/>
          <a:ext cx="594508" cy="380485"/>
        </a:xfrm>
        <a:prstGeom prst="downArrow">
          <a:avLst/>
        </a:prstGeom>
        <a:solidFill>
          <a:schemeClr val="accent2">
            <a:tint val="40000"/>
            <a:hueOff val="0"/>
            <a:satOff val="0"/>
            <a:lumOff val="0"/>
            <a:alphaOff val="0"/>
          </a:schemeClr>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10BDBBC1-9127-8942-998F-78E75F485141}">
      <dsp:nvSpPr>
        <dsp:cNvPr id="0" name=""/>
        <dsp:cNvSpPr/>
      </dsp:nvSpPr>
      <dsp:spPr>
        <a:xfrm>
          <a:off x="951213" y="3531367"/>
          <a:ext cx="2853640" cy="7134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0" tIns="177800" rIns="177800" bIns="177800" numCol="1" spcCol="1270" anchor="ctr" anchorCtr="0">
          <a:noAutofit/>
        </a:bodyPr>
        <a:lstStyle/>
        <a:p>
          <a:pPr marL="0" lvl="0" indent="0" algn="ctr" defTabSz="1111250" rtl="0">
            <a:lnSpc>
              <a:spcPct val="90000"/>
            </a:lnSpc>
            <a:spcBef>
              <a:spcPct val="0"/>
            </a:spcBef>
            <a:spcAft>
              <a:spcPct val="35000"/>
            </a:spcAft>
            <a:buNone/>
          </a:pPr>
          <a:endParaRPr lang="fr-FR" sz="2500" kern="1200" dirty="0"/>
        </a:p>
      </dsp:txBody>
      <dsp:txXfrm>
        <a:off x="951213" y="3531367"/>
        <a:ext cx="2853640" cy="713410"/>
      </dsp:txXfrm>
    </dsp:sp>
    <dsp:sp modelId="{5A21873A-5E2F-634F-BB6A-531D08914271}">
      <dsp:nvSpPr>
        <dsp:cNvPr id="0" name=""/>
        <dsp:cNvSpPr/>
      </dsp:nvSpPr>
      <dsp:spPr>
        <a:xfrm>
          <a:off x="515219" y="200356"/>
          <a:ext cx="3950817" cy="3824345"/>
        </a:xfrm>
        <a:prstGeom prst="funnel">
          <a:avLst/>
        </a:prstGeom>
        <a:solidFill>
          <a:schemeClr val="lt1">
            <a:alpha val="40000"/>
            <a:hueOff val="0"/>
            <a:satOff val="0"/>
            <a:lumOff val="0"/>
            <a:alphaOff val="0"/>
          </a:schemeClr>
        </a:solidFill>
        <a:ln w="6350" cap="flat" cmpd="sng" algn="ctr">
          <a:solidFill>
            <a:schemeClr val="accent2">
              <a:hueOff val="0"/>
              <a:satOff val="0"/>
              <a:lumOff val="0"/>
              <a:alphaOff val="0"/>
            </a:schemeClr>
          </a:solidFill>
          <a:prstDash val="solid"/>
          <a:miter lim="800000"/>
        </a:ln>
        <a:effectLst/>
        <a:scene3d>
          <a:camera prst="orthographicFront"/>
          <a:lightRig rig="threePt" dir="t">
            <a:rot lat="0" lon="0" rev="7500000"/>
          </a:lightRig>
        </a:scene3d>
        <a:sp3d prstMaterial="plastic">
          <a:bevelT w="127000" h="35400"/>
        </a:sp3d>
      </dsp:spPr>
      <dsp:style>
        <a:lnRef idx="1">
          <a:scrgbClr r="0" g="0" b="0"/>
        </a:lnRef>
        <a:fillRef idx="1">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E3899C-8F2E-2841-92FA-B74B20826C0D}" type="datetimeFigureOut">
              <a:rPr lang="fr-FR" smtClean="0"/>
              <a:t>01/02/2018</a:t>
            </a:fld>
            <a:endParaRPr lang="fr-FR"/>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EC1534-1ACF-3B45-9620-90A79D835E87}" type="slidenum">
              <a:rPr lang="fr-FR" smtClean="0"/>
              <a:t>‹N°›</a:t>
            </a:fld>
            <a:endParaRPr lang="fr-FR"/>
          </a:p>
        </p:txBody>
      </p:sp>
    </p:spTree>
    <p:extLst>
      <p:ext uri="{BB962C8B-B14F-4D97-AF65-F5344CB8AC3E}">
        <p14:creationId xmlns:p14="http://schemas.microsoft.com/office/powerpoint/2010/main" val="3465922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71600" y="1143000"/>
            <a:ext cx="4114800" cy="3086100"/>
          </a:xfrm>
        </p:spPr>
      </p:sp>
      <p:sp>
        <p:nvSpPr>
          <p:cNvPr id="3" name="Espace réservé des commentaires 2"/>
          <p:cNvSpPr>
            <a:spLocks noGrp="1"/>
          </p:cNvSpPr>
          <p:nvPr>
            <p:ph type="body" idx="1"/>
          </p:nvPr>
        </p:nvSpPr>
        <p:spPr/>
        <p:txBody>
          <a:bodyPr/>
          <a:lstStyle/>
          <a:p>
            <a:endParaRPr lang="fr-FR" b="1" dirty="0"/>
          </a:p>
        </p:txBody>
      </p:sp>
      <p:sp>
        <p:nvSpPr>
          <p:cNvPr id="4" name="Espace réservé du numéro de diapositive 3"/>
          <p:cNvSpPr>
            <a:spLocks noGrp="1"/>
          </p:cNvSpPr>
          <p:nvPr>
            <p:ph type="sldNum" sz="quarter" idx="10"/>
          </p:nvPr>
        </p:nvSpPr>
        <p:spPr/>
        <p:txBody>
          <a:bodyPr/>
          <a:lstStyle/>
          <a:p>
            <a:fld id="{988CEF7D-40CA-4512-AE2D-55294B7916E5}" type="slidenum">
              <a:rPr lang="fr-FR" smtClean="0"/>
              <a:t>1</a:t>
            </a:fld>
            <a:endParaRPr lang="fr-FR"/>
          </a:p>
        </p:txBody>
      </p:sp>
    </p:spTree>
    <p:extLst>
      <p:ext uri="{BB962C8B-B14F-4D97-AF65-F5344CB8AC3E}">
        <p14:creationId xmlns:p14="http://schemas.microsoft.com/office/powerpoint/2010/main" val="6222816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Espace réservé de l'image des diapositives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dirty="0"/>
          </a:p>
        </p:txBody>
      </p:sp>
      <p:sp>
        <p:nvSpPr>
          <p:cNvPr id="9220"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001" indent="-301923">
              <a:defRPr>
                <a:solidFill>
                  <a:schemeClr val="tx1"/>
                </a:solidFill>
                <a:latin typeface="Arial" panose="020B0604020202020204" pitchFamily="34" charset="0"/>
              </a:defRPr>
            </a:lvl2pPr>
            <a:lvl3pPr marL="1207694" indent="-241539">
              <a:defRPr>
                <a:solidFill>
                  <a:schemeClr val="tx1"/>
                </a:solidFill>
                <a:latin typeface="Arial" panose="020B0604020202020204" pitchFamily="34" charset="0"/>
              </a:defRPr>
            </a:lvl3pPr>
            <a:lvl4pPr marL="1690771" indent="-241539">
              <a:defRPr>
                <a:solidFill>
                  <a:schemeClr val="tx1"/>
                </a:solidFill>
                <a:latin typeface="Arial" panose="020B0604020202020204" pitchFamily="34" charset="0"/>
              </a:defRPr>
            </a:lvl4pPr>
            <a:lvl5pPr marL="2173849" indent="-241539">
              <a:defRPr>
                <a:solidFill>
                  <a:schemeClr val="tx1"/>
                </a:solidFill>
                <a:latin typeface="Arial" panose="020B0604020202020204" pitchFamily="34" charset="0"/>
              </a:defRPr>
            </a:lvl5pPr>
            <a:lvl6pPr marL="2656926" indent="-241539" eaLnBrk="0" fontAlgn="base" hangingPunct="0">
              <a:spcBef>
                <a:spcPct val="0"/>
              </a:spcBef>
              <a:spcAft>
                <a:spcPct val="0"/>
              </a:spcAft>
              <a:defRPr>
                <a:solidFill>
                  <a:schemeClr val="tx1"/>
                </a:solidFill>
                <a:latin typeface="Arial" panose="020B0604020202020204" pitchFamily="34" charset="0"/>
              </a:defRPr>
            </a:lvl6pPr>
            <a:lvl7pPr marL="3140004" indent="-241539" eaLnBrk="0" fontAlgn="base" hangingPunct="0">
              <a:spcBef>
                <a:spcPct val="0"/>
              </a:spcBef>
              <a:spcAft>
                <a:spcPct val="0"/>
              </a:spcAft>
              <a:defRPr>
                <a:solidFill>
                  <a:schemeClr val="tx1"/>
                </a:solidFill>
                <a:latin typeface="Arial" panose="020B0604020202020204" pitchFamily="34" charset="0"/>
              </a:defRPr>
            </a:lvl7pPr>
            <a:lvl8pPr marL="3623081" indent="-241539" eaLnBrk="0" fontAlgn="base" hangingPunct="0">
              <a:spcBef>
                <a:spcPct val="0"/>
              </a:spcBef>
              <a:spcAft>
                <a:spcPct val="0"/>
              </a:spcAft>
              <a:defRPr>
                <a:solidFill>
                  <a:schemeClr val="tx1"/>
                </a:solidFill>
                <a:latin typeface="Arial" panose="020B0604020202020204" pitchFamily="34" charset="0"/>
              </a:defRPr>
            </a:lvl8pPr>
            <a:lvl9pPr marL="4106159" indent="-241539" eaLnBrk="0" fontAlgn="base" hangingPunct="0">
              <a:spcBef>
                <a:spcPct val="0"/>
              </a:spcBef>
              <a:spcAft>
                <a:spcPct val="0"/>
              </a:spcAft>
              <a:defRPr>
                <a:solidFill>
                  <a:schemeClr val="tx1"/>
                </a:solidFill>
                <a:latin typeface="Arial" panose="020B0604020202020204" pitchFamily="34" charset="0"/>
              </a:defRPr>
            </a:lvl9pPr>
          </a:lstStyle>
          <a:p>
            <a:fld id="{E4B92658-4955-4C49-8260-81B63790D5F0}" type="slidenum">
              <a:rPr lang="fr-FR" altLang="fr-FR" smtClean="0"/>
              <a:pPr/>
              <a:t>2</a:t>
            </a:fld>
            <a:endParaRPr lang="fr-FR" altLang="fr-FR"/>
          </a:p>
        </p:txBody>
      </p:sp>
    </p:spTree>
    <p:extLst>
      <p:ext uri="{BB962C8B-B14F-4D97-AF65-F5344CB8AC3E}">
        <p14:creationId xmlns:p14="http://schemas.microsoft.com/office/powerpoint/2010/main" val="5699088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Les différentes disciplines établissent un diagnostic des élèves sur l’ensemble des composantes du socle. A l’issue de celui-ci l’équipe EPS, en relation avec leurs collègues des autres disciplines, déterminent les éléments signifiants du socle qui seront plus particulièrement travaillés et évalués en EPS</a:t>
            </a:r>
            <a:r>
              <a:rPr lang="fr-FR" dirty="0">
                <a:effectLst/>
              </a:rPr>
              <a:t> </a:t>
            </a:r>
          </a:p>
          <a:p>
            <a:r>
              <a:rPr lang="fr-FR" dirty="0"/>
              <a:t>Pour chacune des disciplines, </a:t>
            </a:r>
            <a:r>
              <a:rPr lang="fr-FR" b="1" dirty="0">
                <a:solidFill>
                  <a:srgbClr val="FF0000"/>
                </a:solidFill>
              </a:rPr>
              <a:t>des composantes du socle sont priorisées, des éléments signifiants identifiés et articulés avec les contenus disciplinaires</a:t>
            </a:r>
            <a:r>
              <a:rPr lang="fr-FR" dirty="0"/>
              <a:t>, pour préciser ce que les élèves ont à apprendre lors des séquences d'apprentissage  </a:t>
            </a:r>
            <a:r>
              <a:rPr lang="fr-FR" dirty="0">
                <a:effectLst/>
              </a:rPr>
              <a:t> </a:t>
            </a:r>
            <a:endParaRPr lang="fr-FR" dirty="0"/>
          </a:p>
          <a:p>
            <a:endParaRPr lang="fr-FR" dirty="0"/>
          </a:p>
        </p:txBody>
      </p:sp>
      <p:sp>
        <p:nvSpPr>
          <p:cNvPr id="4" name="Espace réservé du numéro de diapositive 3"/>
          <p:cNvSpPr>
            <a:spLocks noGrp="1"/>
          </p:cNvSpPr>
          <p:nvPr>
            <p:ph type="sldNum" sz="quarter" idx="10"/>
          </p:nvPr>
        </p:nvSpPr>
        <p:spPr/>
        <p:txBody>
          <a:bodyPr/>
          <a:lstStyle/>
          <a:p>
            <a:fld id="{DCEC1534-1ACF-3B45-9620-90A79D835E87}" type="slidenum">
              <a:rPr lang="fr-FR" smtClean="0"/>
              <a:t>4</a:t>
            </a:fld>
            <a:endParaRPr lang="fr-FR"/>
          </a:p>
        </p:txBody>
      </p:sp>
    </p:spTree>
    <p:extLst>
      <p:ext uri="{BB962C8B-B14F-4D97-AF65-F5344CB8AC3E}">
        <p14:creationId xmlns:p14="http://schemas.microsoft.com/office/powerpoint/2010/main" val="1151126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a:t>Le croisement « Compétences </a:t>
            </a:r>
            <a:r>
              <a:rPr lang="fr-FR" sz="1200" dirty="0" err="1"/>
              <a:t>générales</a:t>
            </a:r>
            <a:r>
              <a:rPr lang="fr-FR" sz="1200" dirty="0"/>
              <a:t> de l’EPS » / « Attendus de fin de cycle » garantit que les enjeux d’apprentissage identifiés permettent de travailler les cinq compétences </a:t>
            </a:r>
            <a:r>
              <a:rPr lang="fr-FR" sz="1200" dirty="0" err="1"/>
              <a:t>générales</a:t>
            </a:r>
            <a:r>
              <a:rPr lang="fr-FR" sz="1200" dirty="0"/>
              <a:t> de l’EPS (et par </a:t>
            </a:r>
            <a:r>
              <a:rPr lang="fr-FR" sz="1200" dirty="0" err="1"/>
              <a:t>conséquent</a:t>
            </a:r>
            <a:r>
              <a:rPr lang="fr-FR" sz="1200" dirty="0"/>
              <a:t> les cinq domaines du socle) en relation avec les attendus de n de cycle</a:t>
            </a:r>
            <a:endParaRPr lang="fr-FR" dirty="0"/>
          </a:p>
          <a:p>
            <a:endParaRPr lang="fr-FR" dirty="0"/>
          </a:p>
        </p:txBody>
      </p:sp>
      <p:sp>
        <p:nvSpPr>
          <p:cNvPr id="4" name="Espace réservé du numéro de diapositive 3"/>
          <p:cNvSpPr>
            <a:spLocks noGrp="1"/>
          </p:cNvSpPr>
          <p:nvPr>
            <p:ph type="sldNum" sz="quarter" idx="10"/>
          </p:nvPr>
        </p:nvSpPr>
        <p:spPr/>
        <p:txBody>
          <a:bodyPr/>
          <a:lstStyle/>
          <a:p>
            <a:fld id="{DCEC1534-1ACF-3B45-9620-90A79D835E87}" type="slidenum">
              <a:rPr lang="fr-FR" smtClean="0"/>
              <a:t>5</a:t>
            </a:fld>
            <a:endParaRPr lang="fr-FR"/>
          </a:p>
        </p:txBody>
      </p:sp>
    </p:spTree>
    <p:extLst>
      <p:ext uri="{BB962C8B-B14F-4D97-AF65-F5344CB8AC3E}">
        <p14:creationId xmlns:p14="http://schemas.microsoft.com/office/powerpoint/2010/main" val="11748749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Recto démarche globale</a:t>
            </a:r>
            <a:r>
              <a:rPr lang="fr-FR" baseline="0" dirty="0"/>
              <a:t> d’analyse des déterminants ayant présidé à l’</a:t>
            </a:r>
            <a:r>
              <a:rPr lang="fr-FR" baseline="0" dirty="0" err="1"/>
              <a:t>élaoboration</a:t>
            </a:r>
            <a:r>
              <a:rPr lang="fr-FR" baseline="0" dirty="0"/>
              <a:t> des contenus d’enseignement inscrits dans </a:t>
            </a:r>
            <a:endParaRPr lang="fr-FR" dirty="0"/>
          </a:p>
        </p:txBody>
      </p:sp>
      <p:sp>
        <p:nvSpPr>
          <p:cNvPr id="4" name="Espace réservé du numéro de diapositive 3"/>
          <p:cNvSpPr>
            <a:spLocks noGrp="1"/>
          </p:cNvSpPr>
          <p:nvPr>
            <p:ph type="sldNum" sz="quarter" idx="10"/>
          </p:nvPr>
        </p:nvSpPr>
        <p:spPr/>
        <p:txBody>
          <a:bodyPr/>
          <a:lstStyle/>
          <a:p>
            <a:fld id="{DCEC1534-1ACF-3B45-9620-90A79D835E87}" type="slidenum">
              <a:rPr lang="fr-FR" smtClean="0"/>
              <a:t>7</a:t>
            </a:fld>
            <a:endParaRPr lang="fr-FR"/>
          </a:p>
        </p:txBody>
      </p:sp>
    </p:spTree>
    <p:extLst>
      <p:ext uri="{BB962C8B-B14F-4D97-AF65-F5344CB8AC3E}">
        <p14:creationId xmlns:p14="http://schemas.microsoft.com/office/powerpoint/2010/main" val="8854641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71600" y="1143000"/>
            <a:ext cx="4114800" cy="3086100"/>
          </a:xfrm>
        </p:spPr>
      </p:sp>
      <p:sp>
        <p:nvSpPr>
          <p:cNvPr id="3" name="Espace réservé des commentaires 2"/>
          <p:cNvSpPr>
            <a:spLocks noGrp="1"/>
          </p:cNvSpPr>
          <p:nvPr>
            <p:ph type="body" idx="1"/>
          </p:nvPr>
        </p:nvSpPr>
        <p:spPr/>
        <p:txBody>
          <a:bodyPr/>
          <a:lstStyle/>
          <a:p>
            <a:r>
              <a:rPr lang="fr-FR" dirty="0"/>
              <a:t>Enjeu de formation :: croisement entre l’identification des caractéristiques</a:t>
            </a:r>
            <a:r>
              <a:rPr lang="fr-FR" baseline="0" dirty="0"/>
              <a:t> des élèves et les éléments signifiants du socle</a:t>
            </a:r>
          </a:p>
          <a:p>
            <a:r>
              <a:rPr lang="fr-FR" baseline="0" dirty="0"/>
              <a:t>Enjeux d’apprentissage; croisement entre les attendus de fin de cycle et enjeux de </a:t>
            </a:r>
            <a:r>
              <a:rPr lang="fr-FR" baseline="0" dirty="0" err="1"/>
              <a:t>fomation</a:t>
            </a:r>
            <a:endParaRPr lang="fr-FR" baseline="0" dirty="0"/>
          </a:p>
          <a:p>
            <a:r>
              <a:rPr lang="fr-FR" baseline="0" dirty="0"/>
              <a:t>Notion importante de parcours de formation</a:t>
            </a:r>
            <a:endParaRPr lang="fr-FR" dirty="0"/>
          </a:p>
          <a:p>
            <a:endParaRPr lang="fr-FR" dirty="0"/>
          </a:p>
          <a:p>
            <a:r>
              <a:rPr lang="fr-FR" sz="1200" kern="1200" dirty="0">
                <a:solidFill>
                  <a:schemeClr val="tx1"/>
                </a:solidFill>
                <a:effectLst/>
                <a:latin typeface="+mn-lt"/>
                <a:ea typeface="+mn-ea"/>
                <a:cs typeface="+mn-cs"/>
              </a:rPr>
              <a:t>Un tableau </a:t>
            </a:r>
            <a:r>
              <a:rPr lang="fr-FR" sz="1200" b="1" kern="1200" dirty="0">
                <a:solidFill>
                  <a:schemeClr val="tx1"/>
                </a:solidFill>
                <a:effectLst/>
                <a:latin typeface="+mn-lt"/>
                <a:ea typeface="+mn-ea"/>
                <a:cs typeface="+mn-cs"/>
              </a:rPr>
              <a:t>« Enjeux d’apprentissage du Ca »</a:t>
            </a:r>
            <a:r>
              <a:rPr lang="fr-FR" sz="1200" kern="1200" dirty="0">
                <a:solidFill>
                  <a:schemeClr val="tx1"/>
                </a:solidFill>
                <a:effectLst/>
                <a:latin typeface="+mn-lt"/>
                <a:ea typeface="+mn-ea"/>
                <a:cs typeface="+mn-cs"/>
              </a:rPr>
              <a:t>. Celui-ci croise les compétences </a:t>
            </a:r>
            <a:r>
              <a:rPr lang="fr-FR" sz="1200" kern="1200" dirty="0" err="1">
                <a:solidFill>
                  <a:schemeClr val="tx1"/>
                </a:solidFill>
                <a:effectLst/>
                <a:latin typeface="+mn-lt"/>
                <a:ea typeface="+mn-ea"/>
                <a:cs typeface="+mn-cs"/>
              </a:rPr>
              <a:t>générales</a:t>
            </a:r>
            <a:r>
              <a:rPr lang="fr-FR" sz="1200" kern="1200" dirty="0">
                <a:solidFill>
                  <a:schemeClr val="tx1"/>
                </a:solidFill>
                <a:effectLst/>
                <a:latin typeface="+mn-lt"/>
                <a:ea typeface="+mn-ea"/>
                <a:cs typeface="+mn-cs"/>
              </a:rPr>
              <a:t> en EPS avec les attendus de fin de cycle afin d’identifier les </a:t>
            </a:r>
          </a:p>
          <a:p>
            <a:r>
              <a:rPr lang="fr-FR" sz="1200" kern="1200" dirty="0">
                <a:solidFill>
                  <a:schemeClr val="tx1"/>
                </a:solidFill>
                <a:effectLst/>
                <a:latin typeface="+mn-lt"/>
                <a:ea typeface="+mn-ea"/>
                <a:cs typeface="+mn-cs"/>
              </a:rPr>
              <a:t>principaux enjeux d’apprentissage du champ pour le cycle 4. Ces enjeux peuvent </a:t>
            </a:r>
            <a:r>
              <a:rPr lang="fr-FR" sz="1200" kern="1200" dirty="0" err="1">
                <a:solidFill>
                  <a:schemeClr val="tx1"/>
                </a:solidFill>
                <a:effectLst/>
                <a:latin typeface="+mn-lt"/>
                <a:ea typeface="+mn-ea"/>
                <a:cs typeface="+mn-cs"/>
              </a:rPr>
              <a:t>être</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complétés</a:t>
            </a:r>
            <a:r>
              <a:rPr lang="fr-FR" sz="1200" kern="1200" dirty="0">
                <a:solidFill>
                  <a:schemeClr val="tx1"/>
                </a:solidFill>
                <a:effectLst/>
                <a:latin typeface="+mn-lt"/>
                <a:ea typeface="+mn-ea"/>
                <a:cs typeface="+mn-cs"/>
              </a:rPr>
              <a:t> par les </a:t>
            </a:r>
            <a:r>
              <a:rPr lang="fr-FR" sz="1200" kern="1200" dirty="0" err="1">
                <a:solidFill>
                  <a:schemeClr val="tx1"/>
                </a:solidFill>
                <a:effectLst/>
                <a:latin typeface="+mn-lt"/>
                <a:ea typeface="+mn-ea"/>
                <a:cs typeface="+mn-cs"/>
              </a:rPr>
              <a:t>équipes</a:t>
            </a:r>
            <a:r>
              <a:rPr lang="fr-FR" sz="1200" kern="1200" dirty="0">
                <a:solidFill>
                  <a:schemeClr val="tx1"/>
                </a:solidFill>
                <a:effectLst/>
                <a:latin typeface="+mn-lt"/>
                <a:ea typeface="+mn-ea"/>
                <a:cs typeface="+mn-cs"/>
              </a:rPr>
              <a:t> en fonction de leur projet </a:t>
            </a:r>
            <a:r>
              <a:rPr lang="fr-FR" sz="1200" kern="1200" dirty="0" err="1">
                <a:solidFill>
                  <a:schemeClr val="tx1"/>
                </a:solidFill>
                <a:effectLst/>
                <a:latin typeface="+mn-lt"/>
                <a:ea typeface="+mn-ea"/>
                <a:cs typeface="+mn-cs"/>
              </a:rPr>
              <a:t>pédagogique</a:t>
            </a:r>
            <a:r>
              <a:rPr lang="fr-FR" sz="1200" kern="1200" dirty="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Des tableaux </a:t>
            </a:r>
            <a:r>
              <a:rPr lang="fr-FR" sz="1200" b="1" kern="1200" dirty="0">
                <a:solidFill>
                  <a:schemeClr val="tx1"/>
                </a:solidFill>
                <a:effectLst/>
                <a:latin typeface="+mn-lt"/>
                <a:ea typeface="+mn-ea"/>
                <a:cs typeface="+mn-cs"/>
              </a:rPr>
              <a:t>« attendus de fin de cycle »</a:t>
            </a:r>
            <a:r>
              <a:rPr lang="fr-FR" sz="1200" kern="1200" dirty="0">
                <a:solidFill>
                  <a:schemeClr val="tx1"/>
                </a:solidFill>
                <a:effectLst/>
                <a:latin typeface="+mn-lt"/>
                <a:ea typeface="+mn-ea"/>
                <a:cs typeface="+mn-cs"/>
              </a:rPr>
              <a:t>. Ils explicitent chaque attendu de fin de cycle du champ d’apprentissage, en </a:t>
            </a:r>
            <a:r>
              <a:rPr lang="fr-FR" sz="1200" kern="1200" dirty="0" err="1">
                <a:solidFill>
                  <a:schemeClr val="tx1"/>
                </a:solidFill>
                <a:effectLst/>
                <a:latin typeface="+mn-lt"/>
                <a:ea typeface="+mn-ea"/>
                <a:cs typeface="+mn-cs"/>
              </a:rPr>
              <a:t>spécifiant</a:t>
            </a:r>
            <a:r>
              <a:rPr lang="fr-FR" sz="1200" kern="1200" dirty="0">
                <a:solidFill>
                  <a:schemeClr val="tx1"/>
                </a:solidFill>
                <a:effectLst/>
                <a:latin typeface="+mn-lt"/>
                <a:ea typeface="+mn-ea"/>
                <a:cs typeface="+mn-cs"/>
              </a:rPr>
              <a:t> les enjeux d’apprentis- sage en contenus possibles et en proposant des </a:t>
            </a:r>
            <a:r>
              <a:rPr lang="fr-FR" sz="1200" kern="1200" dirty="0" err="1">
                <a:solidFill>
                  <a:schemeClr val="tx1"/>
                </a:solidFill>
                <a:effectLst/>
                <a:latin typeface="+mn-lt"/>
                <a:ea typeface="+mn-ea"/>
                <a:cs typeface="+mn-cs"/>
              </a:rPr>
              <a:t>repères</a:t>
            </a:r>
            <a:r>
              <a:rPr lang="fr-FR" sz="1200" kern="1200" dirty="0">
                <a:solidFill>
                  <a:schemeClr val="tx1"/>
                </a:solidFill>
                <a:effectLst/>
                <a:latin typeface="+mn-lt"/>
                <a:ea typeface="+mn-ea"/>
                <a:cs typeface="+mn-cs"/>
              </a:rPr>
              <a:t> de </a:t>
            </a:r>
            <a:r>
              <a:rPr lang="fr-FR" sz="1200" kern="1200" dirty="0" err="1">
                <a:solidFill>
                  <a:schemeClr val="tx1"/>
                </a:solidFill>
                <a:effectLst/>
                <a:latin typeface="+mn-lt"/>
                <a:ea typeface="+mn-ea"/>
                <a:cs typeface="+mn-cs"/>
              </a:rPr>
              <a:t>progressivite</a:t>
            </a:r>
            <a:r>
              <a:rPr lang="fr-FR" sz="1200" kern="1200" dirty="0">
                <a:solidFill>
                  <a:schemeClr val="tx1"/>
                </a:solidFill>
                <a:effectLst/>
                <a:latin typeface="+mn-lt"/>
                <a:ea typeface="+mn-ea"/>
                <a:cs typeface="+mn-cs"/>
              </a:rPr>
              <a:t>́. Les </a:t>
            </a:r>
            <a:r>
              <a:rPr lang="fr-FR" sz="1200" kern="1200" dirty="0" err="1">
                <a:solidFill>
                  <a:schemeClr val="tx1"/>
                </a:solidFill>
                <a:effectLst/>
                <a:latin typeface="+mn-lt"/>
                <a:ea typeface="+mn-ea"/>
                <a:cs typeface="+mn-cs"/>
              </a:rPr>
              <a:t>équipes</a:t>
            </a:r>
            <a:r>
              <a:rPr lang="fr-FR" sz="1200" kern="1200" dirty="0">
                <a:solidFill>
                  <a:schemeClr val="tx1"/>
                </a:solidFill>
                <a:effectLst/>
                <a:latin typeface="+mn-lt"/>
                <a:ea typeface="+mn-ea"/>
                <a:cs typeface="+mn-cs"/>
              </a:rPr>
              <a:t> choisissent des contenus en fonction de leur projet </a:t>
            </a:r>
            <a:r>
              <a:rPr lang="fr-FR" sz="1200" kern="1200" dirty="0" err="1">
                <a:solidFill>
                  <a:schemeClr val="tx1"/>
                </a:solidFill>
                <a:effectLst/>
                <a:latin typeface="+mn-lt"/>
                <a:ea typeface="+mn-ea"/>
                <a:cs typeface="+mn-cs"/>
              </a:rPr>
              <a:t>pédagogique</a:t>
            </a:r>
            <a:r>
              <a:rPr lang="fr-FR" sz="1200" kern="1200" dirty="0">
                <a:solidFill>
                  <a:schemeClr val="tx1"/>
                </a:solidFill>
                <a:effectLst/>
                <a:latin typeface="+mn-lt"/>
                <a:ea typeface="+mn-ea"/>
                <a:cs typeface="+mn-cs"/>
              </a:rPr>
              <a:t>. </a:t>
            </a:r>
          </a:p>
          <a:p>
            <a:endParaRPr lang="fr-FR" dirty="0"/>
          </a:p>
        </p:txBody>
      </p:sp>
      <p:sp>
        <p:nvSpPr>
          <p:cNvPr id="4" name="Espace réservé du numéro de diapositive 3"/>
          <p:cNvSpPr>
            <a:spLocks noGrp="1"/>
          </p:cNvSpPr>
          <p:nvPr>
            <p:ph type="sldNum" sz="quarter" idx="10"/>
          </p:nvPr>
        </p:nvSpPr>
        <p:spPr/>
        <p:txBody>
          <a:bodyPr/>
          <a:lstStyle/>
          <a:p>
            <a:fld id="{DCEC1534-1ACF-3B45-9620-90A79D835E87}" type="slidenum">
              <a:rPr lang="fr-FR" smtClean="0"/>
              <a:t>10</a:t>
            </a:fld>
            <a:endParaRPr lang="fr-FR"/>
          </a:p>
        </p:txBody>
      </p:sp>
    </p:spTree>
    <p:extLst>
      <p:ext uri="{BB962C8B-B14F-4D97-AF65-F5344CB8AC3E}">
        <p14:creationId xmlns:p14="http://schemas.microsoft.com/office/powerpoint/2010/main" val="17840681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CEC1534-1ACF-3B45-9620-90A79D835E87}" type="slidenum">
              <a:rPr lang="fr-FR" smtClean="0"/>
              <a:t>11</a:t>
            </a:fld>
            <a:endParaRPr lang="fr-FR"/>
          </a:p>
        </p:txBody>
      </p:sp>
    </p:spTree>
    <p:extLst>
      <p:ext uri="{BB962C8B-B14F-4D97-AF65-F5344CB8AC3E}">
        <p14:creationId xmlns:p14="http://schemas.microsoft.com/office/powerpoint/2010/main" val="3931694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71600" y="1143000"/>
            <a:ext cx="4114800" cy="3086100"/>
          </a:xfrm>
        </p:spPr>
      </p:sp>
      <p:sp>
        <p:nvSpPr>
          <p:cNvPr id="3" name="Espace réservé des commentaires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Tx/>
              <a:buChar char="-"/>
              <a:tabLst/>
              <a:defRPr/>
            </a:pPr>
            <a:r>
              <a:rPr lang="fr-FR" dirty="0">
                <a:solidFill>
                  <a:srgbClr val="FF0000"/>
                </a:solidFill>
              </a:rPr>
              <a:t>quelle part accordée dans cette validation à partir de blocs différent</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fr-FR" dirty="0">
                <a:solidFill>
                  <a:srgbClr val="FF0000"/>
                </a:solidFill>
              </a:rPr>
              <a:t>Peut- on valider des compétences</a:t>
            </a:r>
            <a:r>
              <a:rPr lang="fr-FR" baseline="0" dirty="0">
                <a:solidFill>
                  <a:srgbClr val="FF0000"/>
                </a:solidFill>
              </a:rPr>
              <a:t> sous la forme dune compétence large , compétence attendue</a:t>
            </a:r>
            <a:r>
              <a:rPr lang="mr-IN" baseline="0" dirty="0">
                <a:solidFill>
                  <a:srgbClr val="FF0000"/>
                </a:solidFill>
              </a:rPr>
              <a:t>…</a:t>
            </a:r>
            <a:r>
              <a:rPr lang="fr-FR" baseline="0" dirty="0">
                <a:solidFill>
                  <a:srgbClr val="FF0000"/>
                </a:solidFill>
              </a:rPr>
              <a:t> ?</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fr-FR" sz="1200" b="1" kern="1200" dirty="0">
                <a:solidFill>
                  <a:schemeClr val="tx1"/>
                </a:solidFill>
                <a:effectLst/>
                <a:latin typeface="+mn-lt"/>
                <a:ea typeface="+mn-ea"/>
                <a:cs typeface="+mn-cs"/>
              </a:rPr>
              <a:t>Domaine 3 : Je connais les règles sécuritaires de la lutte, le décompte des points, le vocabulaire de l’arbitre, et je les fais appliquer en tenant les rôles d’arbitre et de juge pendant un combat. </a:t>
            </a:r>
            <a:endParaRPr lang="fr-FR" sz="1200" kern="1200" dirty="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fr-FR" dirty="0">
              <a:solidFill>
                <a:srgbClr val="FF0000"/>
              </a:solidFill>
            </a:endParaRPr>
          </a:p>
          <a:p>
            <a:endParaRPr lang="fr-FR" dirty="0"/>
          </a:p>
        </p:txBody>
      </p:sp>
      <p:sp>
        <p:nvSpPr>
          <p:cNvPr id="4" name="Espace réservé du numéro de diapositive 3"/>
          <p:cNvSpPr>
            <a:spLocks noGrp="1"/>
          </p:cNvSpPr>
          <p:nvPr>
            <p:ph type="sldNum" sz="quarter" idx="10"/>
          </p:nvPr>
        </p:nvSpPr>
        <p:spPr/>
        <p:txBody>
          <a:bodyPr/>
          <a:lstStyle/>
          <a:p>
            <a:fld id="{DCEC1534-1ACF-3B45-9620-90A79D835E87}" type="slidenum">
              <a:rPr lang="fr-FR" smtClean="0"/>
              <a:t>17</a:t>
            </a:fld>
            <a:endParaRPr lang="fr-FR"/>
          </a:p>
        </p:txBody>
      </p:sp>
    </p:spTree>
    <p:extLst>
      <p:ext uri="{BB962C8B-B14F-4D97-AF65-F5344CB8AC3E}">
        <p14:creationId xmlns:p14="http://schemas.microsoft.com/office/powerpoint/2010/main" val="8435743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71600" y="1143000"/>
            <a:ext cx="4114800" cy="3086100"/>
          </a:xfrm>
        </p:spPr>
      </p:sp>
      <p:sp>
        <p:nvSpPr>
          <p:cNvPr id="3" name="Espace réservé des commentaires 2"/>
          <p:cNvSpPr>
            <a:spLocks noGrp="1"/>
          </p:cNvSpPr>
          <p:nvPr>
            <p:ph type="body" idx="1"/>
          </p:nvPr>
        </p:nvSpPr>
        <p:spPr/>
        <p:txBody>
          <a:bodyPr/>
          <a:lstStyle/>
          <a:p>
            <a:r>
              <a:rPr lang="fr-FR" sz="1200" dirty="0"/>
              <a:t>Le croisement « Compétences </a:t>
            </a:r>
            <a:r>
              <a:rPr lang="fr-FR" sz="1200" dirty="0" err="1"/>
              <a:t>générales</a:t>
            </a:r>
            <a:r>
              <a:rPr lang="fr-FR" sz="1200" dirty="0"/>
              <a:t> de l’EPS » / « Attendus de fin de cycle » garantit que les enjeux d’apprentissage identifiés permettent de travailler les cinq compétences </a:t>
            </a:r>
            <a:r>
              <a:rPr lang="fr-FR" sz="1200" dirty="0" err="1"/>
              <a:t>générales</a:t>
            </a:r>
            <a:r>
              <a:rPr lang="fr-FR" sz="1200" dirty="0"/>
              <a:t> de l’EPS (et par </a:t>
            </a:r>
            <a:r>
              <a:rPr lang="fr-FR" sz="1200" dirty="0" err="1"/>
              <a:t>conséquent</a:t>
            </a:r>
            <a:r>
              <a:rPr lang="fr-FR" sz="1200" dirty="0"/>
              <a:t> les cinq domaines du socle) en relation avec les attendus de n de cycle</a:t>
            </a:r>
            <a:endParaRPr lang="fr-FR" dirty="0"/>
          </a:p>
        </p:txBody>
      </p:sp>
      <p:sp>
        <p:nvSpPr>
          <p:cNvPr id="4" name="Espace réservé du numéro de diapositive 3"/>
          <p:cNvSpPr>
            <a:spLocks noGrp="1"/>
          </p:cNvSpPr>
          <p:nvPr>
            <p:ph type="sldNum" sz="quarter" idx="10"/>
          </p:nvPr>
        </p:nvSpPr>
        <p:spPr/>
        <p:txBody>
          <a:bodyPr/>
          <a:lstStyle/>
          <a:p>
            <a:fld id="{DCEC1534-1ACF-3B45-9620-90A79D835E87}" type="slidenum">
              <a:rPr lang="fr-FR" smtClean="0"/>
              <a:t>18</a:t>
            </a:fld>
            <a:endParaRPr lang="fr-FR"/>
          </a:p>
        </p:txBody>
      </p:sp>
    </p:spTree>
    <p:extLst>
      <p:ext uri="{BB962C8B-B14F-4D97-AF65-F5344CB8AC3E}">
        <p14:creationId xmlns:p14="http://schemas.microsoft.com/office/powerpoint/2010/main" val="11711707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fr-FR"/>
              <a:t>Cliquez et modifiez le titre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Cliquez pour modifier le style des sous-titres du masque</a:t>
            </a:r>
            <a:endParaRPr lang="en-US" dirty="0"/>
          </a:p>
        </p:txBody>
      </p:sp>
      <p:sp>
        <p:nvSpPr>
          <p:cNvPr id="4" name="Date Placeholder 3"/>
          <p:cNvSpPr>
            <a:spLocks noGrp="1"/>
          </p:cNvSpPr>
          <p:nvPr>
            <p:ph type="dt" sz="half" idx="10"/>
          </p:nvPr>
        </p:nvSpPr>
        <p:spPr/>
        <p:txBody>
          <a:bodyPr/>
          <a:lstStyle/>
          <a:p>
            <a:fld id="{BACCD8C4-DFC7-9040-9413-DF8F4BEF8818}" type="datetimeFigureOut">
              <a:rPr lang="fr-FR" smtClean="0"/>
              <a:t>01/02/2018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016CB10-D7F2-324F-8578-559B8C23C0CC}" type="slidenum">
              <a:rPr lang="fr-FR" smtClean="0"/>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Cliquez et modifiez le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ACCD8C4-DFC7-9040-9413-DF8F4BEF8818}" type="datetimeFigureOut">
              <a:rPr lang="fr-FR" smtClean="0"/>
              <a:t>01/02/2018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016CB10-D7F2-324F-8578-559B8C23C0CC}" type="slidenum">
              <a:rPr lang="fr-FR" smtClean="0"/>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fr-FR"/>
              <a:t>Cliquez et modifiez le titre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ACCD8C4-DFC7-9040-9413-DF8F4BEF8818}" type="datetimeFigureOut">
              <a:rPr lang="fr-FR" smtClean="0"/>
              <a:t>01/02/2018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016CB10-D7F2-324F-8578-559B8C23C0CC}" type="slidenum">
              <a:rPr lang="fr-FR" smtClean="0"/>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Cliquez et modifiez le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ACCD8C4-DFC7-9040-9413-DF8F4BEF8818}" type="datetimeFigureOut">
              <a:rPr lang="fr-FR" smtClean="0"/>
              <a:t>01/02/2018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016CB10-D7F2-324F-8578-559B8C23C0CC}" type="slidenum">
              <a:rPr lang="fr-FR" smtClean="0"/>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fr-FR"/>
              <a:t>Cliquez et modifiez le titre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ACCD8C4-DFC7-9040-9413-DF8F4BEF8818}" type="datetimeFigureOut">
              <a:rPr lang="fr-FR" smtClean="0"/>
              <a:t>01/02/2018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016CB10-D7F2-324F-8578-559B8C23C0CC}" type="slidenum">
              <a:rPr lang="fr-FR" smtClean="0"/>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Cliquez et modifiez le titre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BACCD8C4-DFC7-9040-9413-DF8F4BEF8818}" type="datetimeFigureOut">
              <a:rPr lang="fr-FR" smtClean="0"/>
              <a:t>01/02/2018</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6016CB10-D7F2-324F-8578-559B8C23C0CC}" type="slidenum">
              <a:rPr lang="fr-FR" smtClean="0"/>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fr-FR"/>
              <a:t>Cliquez et modifiez le titre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29842" y="2505075"/>
            <a:ext cx="3868340"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4629150" y="2505075"/>
            <a:ext cx="3887391"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BACCD8C4-DFC7-9040-9413-DF8F4BEF8818}" type="datetimeFigureOut">
              <a:rPr lang="fr-FR" smtClean="0"/>
              <a:t>01/02/2018</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6016CB10-D7F2-324F-8578-559B8C23C0CC}" type="slidenum">
              <a:rPr lang="fr-FR" smtClean="0"/>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Cliquez et modifiez le titre</a:t>
            </a:r>
            <a:endParaRPr lang="en-US" dirty="0"/>
          </a:p>
        </p:txBody>
      </p:sp>
      <p:sp>
        <p:nvSpPr>
          <p:cNvPr id="3" name="Date Placeholder 2"/>
          <p:cNvSpPr>
            <a:spLocks noGrp="1"/>
          </p:cNvSpPr>
          <p:nvPr>
            <p:ph type="dt" sz="half" idx="10"/>
          </p:nvPr>
        </p:nvSpPr>
        <p:spPr/>
        <p:txBody>
          <a:bodyPr/>
          <a:lstStyle/>
          <a:p>
            <a:fld id="{BACCD8C4-DFC7-9040-9413-DF8F4BEF8818}" type="datetimeFigureOut">
              <a:rPr lang="fr-FR" smtClean="0"/>
              <a:t>01/02/2018</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6016CB10-D7F2-324F-8578-559B8C23C0CC}" type="slidenum">
              <a:rPr lang="fr-FR" smtClean="0"/>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CCD8C4-DFC7-9040-9413-DF8F4BEF8818}" type="datetimeFigureOut">
              <a:rPr lang="fr-FR" smtClean="0"/>
              <a:t>01/02/2018</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6016CB10-D7F2-324F-8578-559B8C23C0CC}" type="slidenum">
              <a:rPr lang="fr-FR" smtClean="0"/>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Cliquez et modifiez le titre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BACCD8C4-DFC7-9040-9413-DF8F4BEF8818}" type="datetimeFigureOut">
              <a:rPr lang="fr-FR" smtClean="0"/>
              <a:t>01/02/2018</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6016CB10-D7F2-324F-8578-559B8C23C0CC}" type="slidenum">
              <a:rPr lang="fr-FR" smtClean="0"/>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Cliquez et modifiez le titre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Faire glisser l'image vers l'espace réservé ou cliquer sur l'icône pour l'ajouter</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BACCD8C4-DFC7-9040-9413-DF8F4BEF8818}" type="datetimeFigureOut">
              <a:rPr lang="fr-FR" smtClean="0"/>
              <a:t>01/02/2018</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6016CB10-D7F2-324F-8578-559B8C23C0CC}" type="slidenum">
              <a:rPr lang="fr-FR" smtClean="0"/>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Cliquez et modifiez le titre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CCD8C4-DFC7-9040-9413-DF8F4BEF8818}" type="datetimeFigureOut">
              <a:rPr lang="fr-FR" smtClean="0"/>
              <a:t>01/02/2018</a:t>
            </a:fld>
            <a:endParaRPr lang="fr-F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16CB10-D7F2-324F-8578-559B8C23C0CC}" type="slidenum">
              <a:rPr lang="fr-FR" smtClean="0"/>
              <a:t>‹N°›</a:t>
            </a:fld>
            <a:endParaRPr lang="fr-FR"/>
          </a:p>
        </p:txBody>
      </p:sp>
    </p:spTree>
    <p:extLst>
      <p:ext uri="{BB962C8B-B14F-4D97-AF65-F5344CB8AC3E}">
        <p14:creationId xmlns:p14="http://schemas.microsoft.com/office/powerpoint/2010/main" val="19315241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3268981" y="551288"/>
            <a:ext cx="5755278" cy="1411835"/>
          </a:xfrm>
        </p:spPr>
        <p:style>
          <a:lnRef idx="2">
            <a:schemeClr val="accent2"/>
          </a:lnRef>
          <a:fillRef idx="1">
            <a:schemeClr val="lt1"/>
          </a:fillRef>
          <a:effectRef idx="0">
            <a:schemeClr val="accent2"/>
          </a:effectRef>
          <a:fontRef idx="minor">
            <a:schemeClr val="dk1"/>
          </a:fontRef>
        </p:style>
        <p:txBody>
          <a:bodyPr anchor="ctr">
            <a:noAutofit/>
          </a:bodyPr>
          <a:lstStyle/>
          <a:p>
            <a:pPr algn="ctr" eaLnBrk="1" hangingPunct="1"/>
            <a:br>
              <a:rPr lang="fr-FR" altLang="fr-FR" sz="2100" b="1" dirty="0">
                <a:ln w="22225">
                  <a:solidFill>
                    <a:schemeClr val="accent2"/>
                  </a:solidFill>
                  <a:prstDash val="solid"/>
                </a:ln>
                <a:solidFill>
                  <a:schemeClr val="tx1"/>
                </a:solidFill>
              </a:rPr>
            </a:br>
            <a:br>
              <a:rPr lang="fr-FR" altLang="fr-FR" sz="2100" b="1" dirty="0">
                <a:ln w="22225">
                  <a:solidFill>
                    <a:schemeClr val="accent2"/>
                  </a:solidFill>
                  <a:prstDash val="solid"/>
                </a:ln>
                <a:solidFill>
                  <a:schemeClr val="tx1"/>
                </a:solidFill>
              </a:rPr>
            </a:br>
            <a:r>
              <a:rPr lang="fr-FR" altLang="fr-FR" sz="2100" b="1" dirty="0">
                <a:ln w="22225">
                  <a:solidFill>
                    <a:schemeClr val="accent2"/>
                  </a:solidFill>
                  <a:prstDash val="solid"/>
                </a:ln>
                <a:solidFill>
                  <a:schemeClr val="tx1"/>
                </a:solidFill>
              </a:rPr>
              <a:t>GROUPE RESSOURCE ACADEMIQUE COLLEGE LYON</a:t>
            </a:r>
            <a:br>
              <a:rPr lang="fr-FR" altLang="fr-FR" sz="2100" b="1" dirty="0">
                <a:ln w="22225">
                  <a:solidFill>
                    <a:schemeClr val="accent2"/>
                  </a:solidFill>
                  <a:prstDash val="solid"/>
                </a:ln>
                <a:solidFill>
                  <a:schemeClr val="tx1"/>
                </a:solidFill>
              </a:rPr>
            </a:br>
            <a:br>
              <a:rPr lang="fr-FR" altLang="fr-FR" sz="2100" b="1" dirty="0">
                <a:ln w="22225">
                  <a:solidFill>
                    <a:schemeClr val="accent2"/>
                  </a:solidFill>
                  <a:prstDash val="solid"/>
                </a:ln>
                <a:solidFill>
                  <a:schemeClr val="tx1"/>
                </a:solidFill>
              </a:rPr>
            </a:br>
            <a:r>
              <a:rPr lang="fr-FR" altLang="fr-FR" sz="2100" b="1" dirty="0">
                <a:ln w="22225">
                  <a:solidFill>
                    <a:schemeClr val="accent2"/>
                  </a:solidFill>
                  <a:prstDash val="solid"/>
                </a:ln>
                <a:solidFill>
                  <a:schemeClr val="tx1"/>
                </a:solidFill>
              </a:rPr>
              <a:t>GRAL CLG</a:t>
            </a:r>
            <a:br>
              <a:rPr lang="fr-FR" altLang="fr-FR" sz="2100" b="1" dirty="0">
                <a:ln w="22225">
                  <a:solidFill>
                    <a:schemeClr val="accent2"/>
                  </a:solidFill>
                  <a:prstDash val="solid"/>
                </a:ln>
                <a:solidFill>
                  <a:schemeClr val="tx1"/>
                </a:solidFill>
              </a:rPr>
            </a:br>
            <a:br>
              <a:rPr lang="fr-FR" altLang="fr-FR" sz="2100" b="1" dirty="0">
                <a:ln w="22225">
                  <a:solidFill>
                    <a:schemeClr val="accent2"/>
                  </a:solidFill>
                  <a:prstDash val="solid"/>
                </a:ln>
                <a:solidFill>
                  <a:schemeClr val="tx1"/>
                </a:solidFill>
              </a:rPr>
            </a:br>
            <a:br>
              <a:rPr lang="fr-FR" altLang="fr-FR" sz="1500" b="1" dirty="0">
                <a:ln w="22225">
                  <a:solidFill>
                    <a:schemeClr val="accent2"/>
                  </a:solidFill>
                  <a:prstDash val="solid"/>
                </a:ln>
                <a:solidFill>
                  <a:schemeClr val="tx1"/>
                </a:solidFill>
              </a:rPr>
            </a:br>
            <a:endParaRPr lang="fr-FR" altLang="fr-FR" sz="675" b="1" dirty="0">
              <a:ln w="22225">
                <a:solidFill>
                  <a:schemeClr val="accent2"/>
                </a:solidFill>
                <a:prstDash val="solid"/>
              </a:ln>
              <a:solidFill>
                <a:schemeClr val="tx1"/>
              </a:solidFill>
            </a:endParaRPr>
          </a:p>
        </p:txBody>
      </p:sp>
      <p:sp>
        <p:nvSpPr>
          <p:cNvPr id="6147" name="Text Box 4"/>
          <p:cNvSpPr txBox="1">
            <a:spLocks noChangeArrowheads="1"/>
          </p:cNvSpPr>
          <p:nvPr/>
        </p:nvSpPr>
        <p:spPr bwMode="auto">
          <a:xfrm>
            <a:off x="5299363" y="4944328"/>
            <a:ext cx="3844637"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ts val="0"/>
              </a:spcBef>
              <a:buClrTx/>
              <a:buSzTx/>
              <a:buNone/>
            </a:pPr>
            <a:r>
              <a:rPr lang="fr-FR" altLang="fr-FR" sz="1350" dirty="0">
                <a:ln w="0"/>
                <a:solidFill>
                  <a:schemeClr val="tx1"/>
                </a:solidFill>
                <a:latin typeface="Arial" panose="020B0604020202020204" pitchFamily="34" charset="0"/>
              </a:rPr>
              <a:t>Jean-Marc BODET IA-IPR EPS</a:t>
            </a:r>
          </a:p>
          <a:p>
            <a:pPr>
              <a:spcBef>
                <a:spcPts val="0"/>
              </a:spcBef>
              <a:buClrTx/>
              <a:buSzTx/>
              <a:buNone/>
            </a:pPr>
            <a:r>
              <a:rPr lang="fr-FR" altLang="fr-FR" sz="1350" dirty="0">
                <a:ln w="0"/>
                <a:solidFill>
                  <a:schemeClr val="tx1"/>
                </a:solidFill>
                <a:latin typeface="Arial" panose="020B0604020202020204" pitchFamily="34" charset="0"/>
              </a:rPr>
              <a:t>Jean-Luc COURNAC IA IPR EPS</a:t>
            </a:r>
          </a:p>
          <a:p>
            <a:pPr>
              <a:spcBef>
                <a:spcPts val="0"/>
              </a:spcBef>
              <a:buClrTx/>
              <a:buSzTx/>
              <a:buNone/>
            </a:pPr>
            <a:r>
              <a:rPr lang="fr-FR" altLang="fr-FR" sz="1350" dirty="0">
                <a:ln w="0"/>
                <a:solidFill>
                  <a:schemeClr val="tx1"/>
                </a:solidFill>
                <a:latin typeface="Arial" panose="020B0604020202020204" pitchFamily="34" charset="0"/>
              </a:rPr>
              <a:t>Pierre Etienne TAILFER IA IPR EPS</a:t>
            </a:r>
            <a:br>
              <a:rPr lang="fr-FR" altLang="fr-FR" sz="1350" dirty="0">
                <a:ln w="0"/>
                <a:solidFill>
                  <a:schemeClr val="tx1"/>
                </a:solidFill>
                <a:latin typeface="Arial" panose="020B0604020202020204" pitchFamily="34" charset="0"/>
              </a:rPr>
            </a:br>
            <a:r>
              <a:rPr lang="fr-FR" altLang="fr-FR" sz="1350" dirty="0">
                <a:ln w="0"/>
                <a:solidFill>
                  <a:schemeClr val="tx1"/>
                </a:solidFill>
                <a:latin typeface="Arial" panose="020B0604020202020204" pitchFamily="34" charset="0"/>
              </a:rPr>
              <a:t>Alain VIGNERON IA IPR EPS</a:t>
            </a:r>
          </a:p>
        </p:txBody>
      </p:sp>
      <p:sp>
        <p:nvSpPr>
          <p:cNvPr id="6149" name="ZoneTexte 2"/>
          <p:cNvSpPr txBox="1">
            <a:spLocks noChangeArrowheads="1"/>
          </p:cNvSpPr>
          <p:nvPr/>
        </p:nvSpPr>
        <p:spPr bwMode="auto">
          <a:xfrm>
            <a:off x="4406002" y="2710040"/>
            <a:ext cx="440871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FontTx/>
              <a:buNone/>
            </a:pPr>
            <a:r>
              <a:rPr lang="fr-FR" altLang="fr-FR" sz="2400" b="1" dirty="0">
                <a:solidFill>
                  <a:schemeClr val="accent2"/>
                </a:solidFill>
                <a:latin typeface="Arial" panose="020B0604020202020204" pitchFamily="34" charset="0"/>
              </a:rPr>
              <a:t>J 2</a:t>
            </a:r>
          </a:p>
          <a:p>
            <a:pPr algn="ctr">
              <a:spcBef>
                <a:spcPct val="0"/>
              </a:spcBef>
              <a:buClrTx/>
              <a:buSzTx/>
              <a:buFontTx/>
              <a:buNone/>
            </a:pPr>
            <a:r>
              <a:rPr lang="fr-FR" altLang="fr-FR" sz="2400" b="1" dirty="0">
                <a:solidFill>
                  <a:schemeClr val="accent2"/>
                </a:solidFill>
                <a:latin typeface="Arial" panose="020B0604020202020204" pitchFamily="34" charset="0"/>
              </a:rPr>
              <a:t>VENDREDI 2 FEVRIER</a:t>
            </a:r>
          </a:p>
          <a:p>
            <a:pPr algn="ctr">
              <a:spcBef>
                <a:spcPct val="0"/>
              </a:spcBef>
              <a:buClrTx/>
              <a:buSzTx/>
              <a:buFontTx/>
              <a:buNone/>
            </a:pPr>
            <a:r>
              <a:rPr lang="fr-FR" altLang="fr-FR" sz="2400" b="1" dirty="0">
                <a:solidFill>
                  <a:schemeClr val="accent2"/>
                </a:solidFill>
                <a:latin typeface="Arial" panose="020B0604020202020204" pitchFamily="34" charset="0"/>
              </a:rPr>
              <a:t>COLLEGE GRIGNARD</a:t>
            </a:r>
          </a:p>
        </p:txBody>
      </p:sp>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044" y="4701887"/>
            <a:ext cx="1505927" cy="1142688"/>
          </a:xfrm>
          <a:prstGeom prst="rect">
            <a:avLst/>
          </a:prstGeom>
        </p:spPr>
      </p:pic>
      <p:pic>
        <p:nvPicPr>
          <p:cNvPr id="4" name="Imag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2249" y="1670156"/>
            <a:ext cx="2897924" cy="1039884"/>
          </a:xfrm>
          <a:prstGeom prst="rect">
            <a:avLst/>
          </a:prstGeom>
        </p:spPr>
      </p:pic>
    </p:spTree>
    <p:extLst>
      <p:ext uri="{BB962C8B-B14F-4D97-AF65-F5344CB8AC3E}">
        <p14:creationId xmlns:p14="http://schemas.microsoft.com/office/powerpoint/2010/main" val="617820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56" presetClass="entr" presetSubtype="0" fill="hold" grpId="0" nodeType="clickEffect">
                                  <p:stCondLst>
                                    <p:cond delay="0"/>
                                  </p:stCondLst>
                                  <p:iterate type="lt">
                                    <p:tmPct val="10000"/>
                                  </p:iterate>
                                  <p:childTnLst>
                                    <p:set>
                                      <p:cBhvr>
                                        <p:cTn id="18" dur="1" fill="hold">
                                          <p:stCondLst>
                                            <p:cond delay="0"/>
                                          </p:stCondLst>
                                        </p:cTn>
                                        <p:tgtEl>
                                          <p:spTgt spid="6149"/>
                                        </p:tgtEl>
                                        <p:attrNameLst>
                                          <p:attrName>style.visibility</p:attrName>
                                        </p:attrNameLst>
                                      </p:cBhvr>
                                      <p:to>
                                        <p:strVal val="visible"/>
                                      </p:to>
                                    </p:set>
                                    <p:anim by="(-#ppt_w*2)" calcmode="lin" valueType="num">
                                      <p:cBhvr rctx="PPT">
                                        <p:cTn id="19" dur="500" autoRev="1" fill="hold">
                                          <p:stCondLst>
                                            <p:cond delay="0"/>
                                          </p:stCondLst>
                                        </p:cTn>
                                        <p:tgtEl>
                                          <p:spTgt spid="6149"/>
                                        </p:tgtEl>
                                        <p:attrNameLst>
                                          <p:attrName>ppt_w</p:attrName>
                                        </p:attrNameLst>
                                      </p:cBhvr>
                                    </p:anim>
                                    <p:anim by="(#ppt_w*0.50)" calcmode="lin" valueType="num">
                                      <p:cBhvr>
                                        <p:cTn id="20" dur="500" decel="50000" autoRev="1" fill="hold">
                                          <p:stCondLst>
                                            <p:cond delay="0"/>
                                          </p:stCondLst>
                                        </p:cTn>
                                        <p:tgtEl>
                                          <p:spTgt spid="6149"/>
                                        </p:tgtEl>
                                        <p:attrNameLst>
                                          <p:attrName>ppt_x</p:attrName>
                                        </p:attrNameLst>
                                      </p:cBhvr>
                                    </p:anim>
                                    <p:anim from="(-#ppt_h/2)" to="(#ppt_y)" calcmode="lin" valueType="num">
                                      <p:cBhvr>
                                        <p:cTn id="21" dur="1000" fill="hold">
                                          <p:stCondLst>
                                            <p:cond delay="0"/>
                                          </p:stCondLst>
                                        </p:cTn>
                                        <p:tgtEl>
                                          <p:spTgt spid="6149"/>
                                        </p:tgtEl>
                                        <p:attrNameLst>
                                          <p:attrName>ppt_y</p:attrName>
                                        </p:attrNameLst>
                                      </p:cBhvr>
                                    </p:anim>
                                    <p:animRot by="21600000">
                                      <p:cBhvr>
                                        <p:cTn id="22" dur="1000" fill="hold">
                                          <p:stCondLst>
                                            <p:cond delay="0"/>
                                          </p:stCondLst>
                                        </p:cTn>
                                        <p:tgtEl>
                                          <p:spTgt spid="6149"/>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1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animBg="1"/>
      <p:bldP spid="6147" grpId="0"/>
      <p:bldP spid="614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570101" y="5838105"/>
            <a:ext cx="8395854"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fr-FR" dirty="0"/>
              <a:t>Domaines DU SOCLE  et compétences travaillées ( formulation large par ex comme la compétence attendue)</a:t>
            </a:r>
          </a:p>
        </p:txBody>
      </p:sp>
      <p:sp>
        <p:nvSpPr>
          <p:cNvPr id="3" name="ZoneTexte 2"/>
          <p:cNvSpPr txBox="1"/>
          <p:nvPr/>
        </p:nvSpPr>
        <p:spPr>
          <a:xfrm>
            <a:off x="1551809" y="2925763"/>
            <a:ext cx="2524991"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fr-FR" dirty="0"/>
              <a:t>Projet de classe</a:t>
            </a:r>
          </a:p>
        </p:txBody>
      </p:sp>
      <p:sp>
        <p:nvSpPr>
          <p:cNvPr id="4" name="ZoneTexte 3"/>
          <p:cNvSpPr txBox="1"/>
          <p:nvPr/>
        </p:nvSpPr>
        <p:spPr>
          <a:xfrm>
            <a:off x="5616286" y="3903737"/>
            <a:ext cx="2524991"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fr-FR" dirty="0"/>
              <a:t>Contexte: description caractéristiques élèves</a:t>
            </a:r>
          </a:p>
        </p:txBody>
      </p:sp>
      <p:sp>
        <p:nvSpPr>
          <p:cNvPr id="5" name="ZoneTexte 4"/>
          <p:cNvSpPr txBox="1"/>
          <p:nvPr/>
        </p:nvSpPr>
        <p:spPr>
          <a:xfrm>
            <a:off x="1665626" y="4106589"/>
            <a:ext cx="2524991"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fr-FR" dirty="0"/>
              <a:t>Démarche de l’enseignant</a:t>
            </a:r>
          </a:p>
        </p:txBody>
      </p:sp>
      <p:sp>
        <p:nvSpPr>
          <p:cNvPr id="6" name="ZoneTexte 5"/>
          <p:cNvSpPr txBox="1"/>
          <p:nvPr/>
        </p:nvSpPr>
        <p:spPr>
          <a:xfrm>
            <a:off x="3033213" y="1189397"/>
            <a:ext cx="2087174" cy="369332"/>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fr-FR" dirty="0"/>
              <a:t>Enjeux de formation</a:t>
            </a:r>
          </a:p>
        </p:txBody>
      </p:sp>
      <p:sp>
        <p:nvSpPr>
          <p:cNvPr id="7" name="ZoneTexte 6"/>
          <p:cNvSpPr txBox="1"/>
          <p:nvPr/>
        </p:nvSpPr>
        <p:spPr>
          <a:xfrm>
            <a:off x="5120387" y="3243039"/>
            <a:ext cx="2427652" cy="369332"/>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fr-FR" dirty="0"/>
              <a:t>Attendus de fin de cycle</a:t>
            </a:r>
          </a:p>
        </p:txBody>
      </p:sp>
      <p:sp>
        <p:nvSpPr>
          <p:cNvPr id="8" name="ZoneTexte 7"/>
          <p:cNvSpPr txBox="1"/>
          <p:nvPr/>
        </p:nvSpPr>
        <p:spPr>
          <a:xfrm>
            <a:off x="699272" y="1516035"/>
            <a:ext cx="1932709" cy="9233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fr-FR" dirty="0"/>
              <a:t>Eléments signifiants du socle</a:t>
            </a:r>
          </a:p>
        </p:txBody>
      </p:sp>
      <p:sp>
        <p:nvSpPr>
          <p:cNvPr id="9" name="ZoneTexte 8"/>
          <p:cNvSpPr txBox="1"/>
          <p:nvPr/>
        </p:nvSpPr>
        <p:spPr>
          <a:xfrm>
            <a:off x="5465617" y="5023575"/>
            <a:ext cx="2524991"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fr-FR" dirty="0"/>
              <a:t>Parcours de formation</a:t>
            </a:r>
          </a:p>
        </p:txBody>
      </p:sp>
      <p:sp>
        <p:nvSpPr>
          <p:cNvPr id="10" name="ZoneTexte 9"/>
          <p:cNvSpPr txBox="1"/>
          <p:nvPr/>
        </p:nvSpPr>
        <p:spPr>
          <a:xfrm>
            <a:off x="570101" y="203054"/>
            <a:ext cx="8395854"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fr-FR" dirty="0"/>
              <a:t>Présentation globale de choix macro pour illustrer la démarche méthodologique de l’enseignant; mise en relation des différents items..</a:t>
            </a:r>
          </a:p>
        </p:txBody>
      </p:sp>
      <p:sp>
        <p:nvSpPr>
          <p:cNvPr id="11" name="ZoneTexte 10"/>
          <p:cNvSpPr txBox="1"/>
          <p:nvPr/>
        </p:nvSpPr>
        <p:spPr>
          <a:xfrm>
            <a:off x="4946072" y="2414421"/>
            <a:ext cx="2404313" cy="369332"/>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fr-FR" dirty="0"/>
              <a:t>Enjeux d’ apprentissage</a:t>
            </a:r>
          </a:p>
        </p:txBody>
      </p:sp>
      <p:sp>
        <p:nvSpPr>
          <p:cNvPr id="13" name="ZoneTexte 12"/>
          <p:cNvSpPr txBox="1"/>
          <p:nvPr/>
        </p:nvSpPr>
        <p:spPr>
          <a:xfrm>
            <a:off x="289122" y="3087232"/>
            <a:ext cx="303161" cy="1477328"/>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fr-FR" dirty="0"/>
              <a:t>R</a:t>
            </a:r>
          </a:p>
          <a:p>
            <a:r>
              <a:rPr lang="fr-FR" dirty="0"/>
              <a:t>E</a:t>
            </a:r>
          </a:p>
          <a:p>
            <a:r>
              <a:rPr lang="fr-FR" dirty="0"/>
              <a:t>C</a:t>
            </a:r>
          </a:p>
          <a:p>
            <a:r>
              <a:rPr lang="fr-FR" dirty="0" err="1"/>
              <a:t>T</a:t>
            </a:r>
            <a:endParaRPr lang="fr-FR" dirty="0"/>
          </a:p>
          <a:p>
            <a:r>
              <a:rPr lang="fr-FR" dirty="0"/>
              <a:t>O</a:t>
            </a:r>
          </a:p>
        </p:txBody>
      </p:sp>
      <p:sp>
        <p:nvSpPr>
          <p:cNvPr id="12" name="ZoneTexte 11">
            <a:extLst>
              <a:ext uri="{FF2B5EF4-FFF2-40B4-BE49-F238E27FC236}">
                <a16:creationId xmlns:a16="http://schemas.microsoft.com/office/drawing/2014/main" id="{9563D954-ADC1-854F-B017-67CC76A52EBA}"/>
              </a:ext>
            </a:extLst>
          </p:cNvPr>
          <p:cNvSpPr txBox="1"/>
          <p:nvPr/>
        </p:nvSpPr>
        <p:spPr>
          <a:xfrm>
            <a:off x="5834270" y="1558729"/>
            <a:ext cx="2932043" cy="646331"/>
          </a:xfrm>
          <a:prstGeom prst="rect">
            <a:avLst/>
          </a:prstGeom>
          <a:noFill/>
        </p:spPr>
        <p:txBody>
          <a:bodyPr wrap="square" rtlCol="0">
            <a:spAutoFit/>
          </a:bodyPr>
          <a:lstStyle/>
          <a:p>
            <a:r>
              <a:rPr lang="fr-FR" dirty="0"/>
              <a:t>Place de l’élève dans la démarche d’enseignement</a:t>
            </a:r>
          </a:p>
        </p:txBody>
      </p:sp>
    </p:spTree>
    <p:extLst>
      <p:ext uri="{BB962C8B-B14F-4D97-AF65-F5344CB8AC3E}">
        <p14:creationId xmlns:p14="http://schemas.microsoft.com/office/powerpoint/2010/main" val="120066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19609" y="213885"/>
            <a:ext cx="8347089" cy="89255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fr-FR" dirty="0"/>
              <a:t>Domaines DU SOCLE  et compétences travaillées ( formulation large par ex comme la compétence attendue)</a:t>
            </a:r>
          </a:p>
          <a:p>
            <a:endParaRPr lang="fr-FR" sz="1600" dirty="0"/>
          </a:p>
        </p:txBody>
      </p:sp>
      <p:sp>
        <p:nvSpPr>
          <p:cNvPr id="3" name="ZoneTexte 2"/>
          <p:cNvSpPr txBox="1"/>
          <p:nvPr/>
        </p:nvSpPr>
        <p:spPr>
          <a:xfrm>
            <a:off x="403167" y="2079515"/>
            <a:ext cx="2524991"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fr-FR" dirty="0"/>
              <a:t>Conduites initiales : </a:t>
            </a:r>
          </a:p>
        </p:txBody>
      </p:sp>
      <p:sp>
        <p:nvSpPr>
          <p:cNvPr id="4" name="ZoneTexte 3"/>
          <p:cNvSpPr txBox="1"/>
          <p:nvPr/>
        </p:nvSpPr>
        <p:spPr>
          <a:xfrm>
            <a:off x="5785658" y="2021610"/>
            <a:ext cx="2524991"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fr-FR" dirty="0"/>
              <a:t>Conduites finales : </a:t>
            </a:r>
          </a:p>
        </p:txBody>
      </p:sp>
      <p:sp>
        <p:nvSpPr>
          <p:cNvPr id="5" name="ZoneTexte 4"/>
          <p:cNvSpPr txBox="1"/>
          <p:nvPr/>
        </p:nvSpPr>
        <p:spPr>
          <a:xfrm>
            <a:off x="5755650" y="2768981"/>
            <a:ext cx="2524991"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fr-FR" dirty="0"/>
              <a:t>Objets d’enseignement : </a:t>
            </a:r>
          </a:p>
        </p:txBody>
      </p:sp>
      <p:sp>
        <p:nvSpPr>
          <p:cNvPr id="6" name="ZoneTexte 5"/>
          <p:cNvSpPr txBox="1"/>
          <p:nvPr/>
        </p:nvSpPr>
        <p:spPr>
          <a:xfrm>
            <a:off x="672669" y="3666853"/>
            <a:ext cx="2255489" cy="369332"/>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fr-FR" dirty="0"/>
              <a:t>Enjeux de formation : </a:t>
            </a:r>
          </a:p>
        </p:txBody>
      </p:sp>
      <p:sp>
        <p:nvSpPr>
          <p:cNvPr id="7" name="ZoneTexte 6"/>
          <p:cNvSpPr txBox="1"/>
          <p:nvPr/>
        </p:nvSpPr>
        <p:spPr>
          <a:xfrm>
            <a:off x="561956" y="5886029"/>
            <a:ext cx="2595967" cy="369332"/>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fr-FR" dirty="0"/>
              <a:t>Attendus de fin de cycle : </a:t>
            </a:r>
          </a:p>
        </p:txBody>
      </p:sp>
      <p:sp>
        <p:nvSpPr>
          <p:cNvPr id="8" name="ZoneTexte 7"/>
          <p:cNvSpPr txBox="1"/>
          <p:nvPr/>
        </p:nvSpPr>
        <p:spPr>
          <a:xfrm>
            <a:off x="3230659" y="1484663"/>
            <a:ext cx="2158120"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fr-FR" dirty="0"/>
              <a:t>Eléments signifiants du socle : </a:t>
            </a:r>
          </a:p>
        </p:txBody>
      </p:sp>
      <p:sp>
        <p:nvSpPr>
          <p:cNvPr id="9" name="ZoneTexte 8"/>
          <p:cNvSpPr txBox="1"/>
          <p:nvPr/>
        </p:nvSpPr>
        <p:spPr>
          <a:xfrm>
            <a:off x="3230659" y="4342694"/>
            <a:ext cx="2524991"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fr-FR" dirty="0"/>
              <a:t>Formes de pratique scolaire :</a:t>
            </a:r>
          </a:p>
        </p:txBody>
      </p:sp>
      <p:sp>
        <p:nvSpPr>
          <p:cNvPr id="11" name="ZoneTexte 10"/>
          <p:cNvSpPr txBox="1"/>
          <p:nvPr/>
        </p:nvSpPr>
        <p:spPr>
          <a:xfrm>
            <a:off x="1030902" y="5188312"/>
            <a:ext cx="2524991"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fr-FR" dirty="0"/>
              <a:t>Evaluation : </a:t>
            </a:r>
          </a:p>
        </p:txBody>
      </p:sp>
      <p:sp>
        <p:nvSpPr>
          <p:cNvPr id="12" name="ZoneTexte 11"/>
          <p:cNvSpPr txBox="1"/>
          <p:nvPr/>
        </p:nvSpPr>
        <p:spPr>
          <a:xfrm>
            <a:off x="5964518" y="3742530"/>
            <a:ext cx="3084022" cy="120032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fr-FR" dirty="0"/>
              <a:t>Focales motrices guidant l’élève dans la construction et l’appropriation de certaines habiletés motrices :</a:t>
            </a:r>
          </a:p>
        </p:txBody>
      </p:sp>
      <p:sp>
        <p:nvSpPr>
          <p:cNvPr id="13" name="ZoneTexte 12"/>
          <p:cNvSpPr txBox="1"/>
          <p:nvPr/>
        </p:nvSpPr>
        <p:spPr>
          <a:xfrm>
            <a:off x="317939" y="4190932"/>
            <a:ext cx="2524991"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fr-FR" dirty="0"/>
              <a:t>Fil rouge:  quantitatif et/ou qualitatif  :</a:t>
            </a:r>
          </a:p>
        </p:txBody>
      </p:sp>
      <p:sp>
        <p:nvSpPr>
          <p:cNvPr id="14" name="ZoneTexte 13"/>
          <p:cNvSpPr txBox="1"/>
          <p:nvPr/>
        </p:nvSpPr>
        <p:spPr>
          <a:xfrm>
            <a:off x="1030902" y="2929484"/>
            <a:ext cx="3462251"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fr-FR" dirty="0"/>
              <a:t>Des choix dans la démarche </a:t>
            </a:r>
            <a:r>
              <a:rPr lang="fr-FR"/>
              <a:t>d’appropriation des contenus  </a:t>
            </a:r>
            <a:r>
              <a:rPr lang="fr-FR" dirty="0"/>
              <a:t>:</a:t>
            </a:r>
          </a:p>
        </p:txBody>
      </p:sp>
      <p:sp>
        <p:nvSpPr>
          <p:cNvPr id="15" name="ZoneTexte 14"/>
          <p:cNvSpPr txBox="1"/>
          <p:nvPr/>
        </p:nvSpPr>
        <p:spPr>
          <a:xfrm>
            <a:off x="3805450" y="5690417"/>
            <a:ext cx="4613564"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fr-FR" dirty="0"/>
              <a:t>Planification d’une trame de cycle avec thématiques de travail  incontournables</a:t>
            </a:r>
          </a:p>
        </p:txBody>
      </p:sp>
      <p:sp>
        <p:nvSpPr>
          <p:cNvPr id="16" name="ZoneTexte 15"/>
          <p:cNvSpPr txBox="1"/>
          <p:nvPr/>
        </p:nvSpPr>
        <p:spPr>
          <a:xfrm>
            <a:off x="251586" y="2475078"/>
            <a:ext cx="303161" cy="1477328"/>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fr-FR" dirty="0"/>
              <a:t>V</a:t>
            </a:r>
          </a:p>
          <a:p>
            <a:r>
              <a:rPr lang="fr-FR" dirty="0"/>
              <a:t>E</a:t>
            </a:r>
          </a:p>
          <a:p>
            <a:r>
              <a:rPr lang="fr-FR" dirty="0"/>
              <a:t>R</a:t>
            </a:r>
          </a:p>
          <a:p>
            <a:r>
              <a:rPr lang="fr-FR" dirty="0"/>
              <a:t>S</a:t>
            </a:r>
          </a:p>
          <a:p>
            <a:r>
              <a:rPr lang="fr-FR" dirty="0"/>
              <a:t>O</a:t>
            </a:r>
          </a:p>
        </p:txBody>
      </p:sp>
    </p:spTree>
    <p:extLst>
      <p:ext uri="{BB962C8B-B14F-4D97-AF65-F5344CB8AC3E}">
        <p14:creationId xmlns:p14="http://schemas.microsoft.com/office/powerpoint/2010/main" val="1230735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7" grpId="0" animBg="1"/>
      <p:bldP spid="8" grpId="0" animBg="1"/>
      <p:bldP spid="9" grpId="0" animBg="1"/>
      <p:bldP spid="11" grpId="0" animBg="1"/>
      <p:bldP spid="12" grpId="0" animBg="1"/>
      <p:bldP spid="13" grpId="0" animBg="1"/>
      <p:bldP spid="14" grpId="0" animBg="1"/>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16358"/>
          </a:xfrm>
          <a:prstGeom prst="rect">
            <a:avLst/>
          </a:prstGeom>
        </p:spPr>
      </p:pic>
      <p:sp>
        <p:nvSpPr>
          <p:cNvPr id="3" name="ZoneTexte 2"/>
          <p:cNvSpPr txBox="1"/>
          <p:nvPr/>
        </p:nvSpPr>
        <p:spPr>
          <a:xfrm>
            <a:off x="0" y="5185142"/>
            <a:ext cx="303161" cy="1631216"/>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fr-FR" sz="2000" dirty="0"/>
              <a:t>R</a:t>
            </a:r>
          </a:p>
          <a:p>
            <a:r>
              <a:rPr lang="fr-FR" sz="2000" dirty="0"/>
              <a:t>E</a:t>
            </a:r>
          </a:p>
          <a:p>
            <a:r>
              <a:rPr lang="fr-FR" sz="2000" dirty="0"/>
              <a:t>C</a:t>
            </a:r>
          </a:p>
          <a:p>
            <a:r>
              <a:rPr lang="fr-FR" sz="2000" dirty="0" err="1"/>
              <a:t>T</a:t>
            </a:r>
            <a:endParaRPr lang="fr-FR" sz="2000" dirty="0"/>
          </a:p>
          <a:p>
            <a:r>
              <a:rPr lang="fr-FR" sz="2000" dirty="0"/>
              <a:t>O</a:t>
            </a:r>
          </a:p>
        </p:txBody>
      </p:sp>
    </p:spTree>
    <p:extLst>
      <p:ext uri="{BB962C8B-B14F-4D97-AF65-F5344CB8AC3E}">
        <p14:creationId xmlns:p14="http://schemas.microsoft.com/office/powerpoint/2010/main" val="5735550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72428"/>
            <a:ext cx="9143999" cy="6930428"/>
          </a:xfrm>
          <a:prstGeom prst="rect">
            <a:avLst/>
          </a:prstGeom>
        </p:spPr>
      </p:pic>
    </p:spTree>
    <p:extLst>
      <p:ext uri="{BB962C8B-B14F-4D97-AF65-F5344CB8AC3E}">
        <p14:creationId xmlns:p14="http://schemas.microsoft.com/office/powerpoint/2010/main" val="16258199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F6C1909-23A0-7C46-8D7F-F5AB6E745BDA}"/>
              </a:ext>
            </a:extLst>
          </p:cNvPr>
          <p:cNvSpPr>
            <a:spLocks noGrp="1"/>
          </p:cNvSpPr>
          <p:nvPr>
            <p:ph type="title"/>
          </p:nvPr>
        </p:nvSpPr>
        <p:spPr>
          <a:xfrm>
            <a:off x="3101010" y="2352952"/>
            <a:ext cx="3120886" cy="1325563"/>
          </a:xfrm>
        </p:spPr>
        <p:txBody>
          <a:bodyPr>
            <a:normAutofit/>
          </a:bodyPr>
          <a:lstStyle/>
          <a:p>
            <a:r>
              <a:rPr lang="fr-FR" sz="5400" dirty="0"/>
              <a:t>ANNEXES</a:t>
            </a:r>
          </a:p>
        </p:txBody>
      </p:sp>
    </p:spTree>
    <p:extLst>
      <p:ext uri="{BB962C8B-B14F-4D97-AF65-F5344CB8AC3E}">
        <p14:creationId xmlns:p14="http://schemas.microsoft.com/office/powerpoint/2010/main" val="41194558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2532" y="313351"/>
            <a:ext cx="7886700" cy="553099"/>
          </a:xfrm>
        </p:spPr>
        <p:txBody>
          <a:bodyPr>
            <a:noAutofit/>
          </a:bodyPr>
          <a:lstStyle/>
          <a:p>
            <a:r>
              <a:rPr lang="fr-FR" sz="1800" b="1" dirty="0"/>
              <a:t>Compétences du socle</a:t>
            </a:r>
            <a:br>
              <a:rPr lang="fr-FR" sz="1800" dirty="0"/>
            </a:br>
            <a:r>
              <a:rPr lang="fr-FR" sz="1800" dirty="0" err="1"/>
              <a:t>Exmple</a:t>
            </a:r>
            <a:r>
              <a:rPr lang="fr-FR" sz="1800" dirty="0"/>
              <a:t>  :</a:t>
            </a:r>
            <a:r>
              <a:rPr lang="fr-FR" sz="1800" b="1" dirty="0"/>
              <a:t>Domaine 5 – cycle 4 : Les </a:t>
            </a:r>
            <a:r>
              <a:rPr lang="fr-FR" sz="1800" b="1" dirty="0" err="1"/>
              <a:t>représentations</a:t>
            </a:r>
            <a:r>
              <a:rPr lang="fr-FR" sz="1800" b="1" dirty="0"/>
              <a:t> du monde et l’</a:t>
            </a:r>
            <a:r>
              <a:rPr lang="fr-FR" sz="1800" b="1" dirty="0" err="1"/>
              <a:t>activite</a:t>
            </a:r>
            <a:r>
              <a:rPr lang="fr-FR" sz="1800" b="1" dirty="0"/>
              <a:t>́ humaine </a:t>
            </a:r>
            <a:br>
              <a:rPr lang="fr-FR" sz="1800" dirty="0"/>
            </a:br>
            <a:r>
              <a:rPr lang="fr-FR" sz="1800" dirty="0"/>
              <a:t> </a:t>
            </a:r>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1676354634"/>
              </p:ext>
            </p:extLst>
          </p:nvPr>
        </p:nvGraphicFramePr>
        <p:xfrm>
          <a:off x="436415" y="1136345"/>
          <a:ext cx="8078933" cy="3728346"/>
        </p:xfrm>
        <a:graphic>
          <a:graphicData uri="http://schemas.openxmlformats.org/drawingml/2006/table">
            <a:tbl>
              <a:tblPr firstRow="1" bandRow="1">
                <a:tableStyleId>{5C22544A-7EE6-4342-B048-85BDC9FD1C3A}</a:tableStyleId>
              </a:tblPr>
              <a:tblGrid>
                <a:gridCol w="2692978">
                  <a:extLst>
                    <a:ext uri="{9D8B030D-6E8A-4147-A177-3AD203B41FA5}">
                      <a16:colId xmlns:a16="http://schemas.microsoft.com/office/drawing/2014/main" val="20000"/>
                    </a:ext>
                  </a:extLst>
                </a:gridCol>
                <a:gridCol w="3398685">
                  <a:extLst>
                    <a:ext uri="{9D8B030D-6E8A-4147-A177-3AD203B41FA5}">
                      <a16:colId xmlns:a16="http://schemas.microsoft.com/office/drawing/2014/main" val="20001"/>
                    </a:ext>
                  </a:extLst>
                </a:gridCol>
                <a:gridCol w="1987270">
                  <a:extLst>
                    <a:ext uri="{9D8B030D-6E8A-4147-A177-3AD203B41FA5}">
                      <a16:colId xmlns:a16="http://schemas.microsoft.com/office/drawing/2014/main" val="20002"/>
                    </a:ext>
                  </a:extLst>
                </a:gridCol>
              </a:tblGrid>
              <a:tr h="636547">
                <a:tc>
                  <a:txBody>
                    <a:bodyPr/>
                    <a:lstStyle/>
                    <a:p>
                      <a:r>
                        <a:rPr lang="fr-FR" sz="1400" dirty="0"/>
                        <a:t>Eléments</a:t>
                      </a:r>
                      <a:r>
                        <a:rPr lang="fr-FR" sz="1400" baseline="0" dirty="0"/>
                        <a:t> signifiants</a:t>
                      </a:r>
                      <a:endParaRPr lang="fr-FR" sz="1400" dirty="0"/>
                    </a:p>
                  </a:txBody>
                  <a:tcPr marL="68580" marR="68580" marT="34290" marB="34290"/>
                </a:tc>
                <a:tc>
                  <a:txBody>
                    <a:bodyPr/>
                    <a:lstStyle/>
                    <a:p>
                      <a:r>
                        <a:rPr lang="fr-FR" sz="1400" dirty="0"/>
                        <a:t>Indicateur</a:t>
                      </a:r>
                      <a:r>
                        <a:rPr lang="fr-FR" sz="1400" baseline="0" dirty="0"/>
                        <a:t> de maitrise </a:t>
                      </a:r>
                    </a:p>
                  </a:txBody>
                  <a:tcPr marL="68580" marR="68580" marT="34290" marB="34290"/>
                </a:tc>
                <a:tc>
                  <a:txBody>
                    <a:bodyPr/>
                    <a:lstStyle/>
                    <a:p>
                      <a:r>
                        <a:rPr lang="fr-FR" sz="1400" dirty="0"/>
                        <a:t>Contextes  et situations possibles d’évaluation</a:t>
                      </a:r>
                    </a:p>
                  </a:txBody>
                  <a:tcPr marL="68580" marR="68580" marT="34290" marB="34290"/>
                </a:tc>
                <a:extLst>
                  <a:ext uri="{0D108BD9-81ED-4DB2-BD59-A6C34878D82A}">
                    <a16:rowId xmlns:a16="http://schemas.microsoft.com/office/drawing/2014/main" val="10000"/>
                  </a:ext>
                </a:extLst>
              </a:tr>
              <a:tr h="309179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b="1" kern="1200" dirty="0">
                          <a:solidFill>
                            <a:schemeClr val="dk1"/>
                          </a:solidFill>
                          <a:effectLst/>
                          <a:latin typeface="+mn-lt"/>
                          <a:ea typeface="+mn-ea"/>
                          <a:cs typeface="+mn-cs"/>
                        </a:rPr>
                        <a:t>Identifier des </a:t>
                      </a:r>
                      <a:r>
                        <a:rPr lang="fr-FR" sz="1400" b="1" kern="1200" dirty="0" err="1">
                          <a:solidFill>
                            <a:schemeClr val="dk1"/>
                          </a:solidFill>
                          <a:effectLst/>
                          <a:latin typeface="+mn-lt"/>
                          <a:ea typeface="+mn-ea"/>
                          <a:cs typeface="+mn-cs"/>
                        </a:rPr>
                        <a:t>règles</a:t>
                      </a:r>
                      <a:r>
                        <a:rPr lang="fr-FR" sz="1400" b="1" kern="1200" dirty="0">
                          <a:solidFill>
                            <a:schemeClr val="dk1"/>
                          </a:solidFill>
                          <a:effectLst/>
                          <a:latin typeface="+mn-lt"/>
                          <a:ea typeface="+mn-ea"/>
                          <a:cs typeface="+mn-cs"/>
                        </a:rPr>
                        <a:t> et des principes de </a:t>
                      </a:r>
                      <a:r>
                        <a:rPr lang="fr-FR" sz="1400" b="1" kern="1200" dirty="0" err="1">
                          <a:solidFill>
                            <a:schemeClr val="dk1"/>
                          </a:solidFill>
                          <a:effectLst/>
                          <a:latin typeface="+mn-lt"/>
                          <a:ea typeface="+mn-ea"/>
                          <a:cs typeface="+mn-cs"/>
                        </a:rPr>
                        <a:t>responsabilite</a:t>
                      </a:r>
                      <a:r>
                        <a:rPr lang="fr-FR" sz="1400" b="1" kern="1200" dirty="0">
                          <a:solidFill>
                            <a:schemeClr val="dk1"/>
                          </a:solidFill>
                          <a:effectLst/>
                          <a:latin typeface="+mn-lt"/>
                          <a:ea typeface="+mn-ea"/>
                          <a:cs typeface="+mn-cs"/>
                        </a:rPr>
                        <a:t>́ individuelle et collective dans les domaines de la santé, de la </a:t>
                      </a:r>
                      <a:r>
                        <a:rPr lang="fr-FR" sz="1400" b="1" kern="1200" dirty="0" err="1">
                          <a:solidFill>
                            <a:schemeClr val="dk1"/>
                          </a:solidFill>
                          <a:effectLst/>
                          <a:latin typeface="+mn-lt"/>
                          <a:ea typeface="+mn-ea"/>
                          <a:cs typeface="+mn-cs"/>
                        </a:rPr>
                        <a:t>sécurite</a:t>
                      </a:r>
                      <a:r>
                        <a:rPr lang="fr-FR" sz="1400" b="1" kern="1200" dirty="0">
                          <a:solidFill>
                            <a:schemeClr val="dk1"/>
                          </a:solidFill>
                          <a:effectLst/>
                          <a:latin typeface="+mn-lt"/>
                          <a:ea typeface="+mn-ea"/>
                          <a:cs typeface="+mn-cs"/>
                        </a:rPr>
                        <a:t>́, de l’environnement </a:t>
                      </a:r>
                      <a:endParaRPr lang="fr-FR" sz="1400" dirty="0"/>
                    </a:p>
                    <a:p>
                      <a:endParaRPr lang="fr-FR" sz="1400" dirty="0"/>
                    </a:p>
                  </a:txBody>
                  <a:tcPr marL="68580" marR="68580" marT="34290" marB="34290"/>
                </a:tc>
                <a:tc>
                  <a:txBody>
                    <a:bodyPr/>
                    <a:lstStyle/>
                    <a:p>
                      <a:r>
                        <a:rPr lang="fr-FR" sz="1400" kern="1200" dirty="0">
                          <a:solidFill>
                            <a:schemeClr val="dk1"/>
                          </a:solidFill>
                          <a:effectLst/>
                          <a:latin typeface="+mn-lt"/>
                          <a:ea typeface="+mn-ea"/>
                          <a:cs typeface="+mn-cs"/>
                        </a:rPr>
                        <a:t>Appliquer </a:t>
                      </a:r>
                      <a:r>
                        <a:rPr lang="fr-FR" sz="1400" kern="1200" dirty="0" err="1">
                          <a:solidFill>
                            <a:schemeClr val="dk1"/>
                          </a:solidFill>
                          <a:effectLst/>
                          <a:latin typeface="+mn-lt"/>
                          <a:ea typeface="+mn-ea"/>
                          <a:cs typeface="+mn-cs"/>
                        </a:rPr>
                        <a:t>systématiquement</a:t>
                      </a:r>
                      <a:r>
                        <a:rPr lang="fr-FR" sz="1400" kern="1200" dirty="0">
                          <a:solidFill>
                            <a:schemeClr val="dk1"/>
                          </a:solidFill>
                          <a:effectLst/>
                          <a:latin typeface="+mn-lt"/>
                          <a:ea typeface="+mn-ea"/>
                          <a:cs typeface="+mn-cs"/>
                        </a:rPr>
                        <a:t> et de manière autonome les </a:t>
                      </a:r>
                      <a:r>
                        <a:rPr lang="fr-FR" sz="1400" kern="1200" dirty="0" err="1">
                          <a:solidFill>
                            <a:schemeClr val="dk1"/>
                          </a:solidFill>
                          <a:effectLst/>
                          <a:latin typeface="+mn-lt"/>
                          <a:ea typeface="+mn-ea"/>
                          <a:cs typeface="+mn-cs"/>
                        </a:rPr>
                        <a:t>règles</a:t>
                      </a:r>
                      <a:r>
                        <a:rPr lang="fr-FR" sz="1400" kern="1200" dirty="0">
                          <a:solidFill>
                            <a:schemeClr val="dk1"/>
                          </a:solidFill>
                          <a:effectLst/>
                          <a:latin typeface="+mn-lt"/>
                          <a:ea typeface="+mn-ea"/>
                          <a:cs typeface="+mn-cs"/>
                        </a:rPr>
                        <a:t> de </a:t>
                      </a:r>
                      <a:r>
                        <a:rPr lang="fr-FR" sz="1400" kern="1200" dirty="0" err="1">
                          <a:solidFill>
                            <a:schemeClr val="dk1"/>
                          </a:solidFill>
                          <a:effectLst/>
                          <a:latin typeface="+mn-lt"/>
                          <a:ea typeface="+mn-ea"/>
                          <a:cs typeface="+mn-cs"/>
                        </a:rPr>
                        <a:t>sécurite</a:t>
                      </a:r>
                      <a:r>
                        <a:rPr lang="fr-FR" sz="1400" kern="1200" dirty="0">
                          <a:solidFill>
                            <a:schemeClr val="dk1"/>
                          </a:solidFill>
                          <a:effectLst/>
                          <a:latin typeface="+mn-lt"/>
                          <a:ea typeface="+mn-ea"/>
                          <a:cs typeface="+mn-cs"/>
                        </a:rPr>
                        <a:t>́ et de respect de l’environnement. </a:t>
                      </a:r>
                    </a:p>
                    <a:p>
                      <a:r>
                        <a:rPr lang="fr-FR" sz="1400" kern="1200" dirty="0">
                          <a:solidFill>
                            <a:schemeClr val="dk1"/>
                          </a:solidFill>
                          <a:effectLst/>
                          <a:latin typeface="+mn-lt"/>
                          <a:ea typeface="+mn-ea"/>
                          <a:cs typeface="+mn-cs"/>
                        </a:rPr>
                        <a:t>Expliquer une </a:t>
                      </a:r>
                      <a:r>
                        <a:rPr lang="fr-FR" sz="1400" kern="1200" dirty="0" err="1">
                          <a:solidFill>
                            <a:schemeClr val="dk1"/>
                          </a:solidFill>
                          <a:effectLst/>
                          <a:latin typeface="+mn-lt"/>
                          <a:ea typeface="+mn-ea"/>
                          <a:cs typeface="+mn-cs"/>
                        </a:rPr>
                        <a:t>règle</a:t>
                      </a:r>
                      <a:r>
                        <a:rPr lang="fr-FR" sz="1400" kern="1200" dirty="0">
                          <a:solidFill>
                            <a:schemeClr val="dk1"/>
                          </a:solidFill>
                          <a:effectLst/>
                          <a:latin typeface="+mn-lt"/>
                          <a:ea typeface="+mn-ea"/>
                          <a:cs typeface="+mn-cs"/>
                        </a:rPr>
                        <a:t> de </a:t>
                      </a:r>
                      <a:r>
                        <a:rPr lang="fr-FR" sz="1400" kern="1200" dirty="0" err="1">
                          <a:solidFill>
                            <a:schemeClr val="dk1"/>
                          </a:solidFill>
                          <a:effectLst/>
                          <a:latin typeface="+mn-lt"/>
                          <a:ea typeface="+mn-ea"/>
                          <a:cs typeface="+mn-cs"/>
                        </a:rPr>
                        <a:t>sécurite</a:t>
                      </a:r>
                      <a:r>
                        <a:rPr lang="fr-FR" sz="1400" kern="1200" dirty="0">
                          <a:solidFill>
                            <a:schemeClr val="dk1"/>
                          </a:solidFill>
                          <a:effectLst/>
                          <a:latin typeface="+mn-lt"/>
                          <a:ea typeface="+mn-ea"/>
                          <a:cs typeface="+mn-cs"/>
                        </a:rPr>
                        <a:t>́ ou de respect de l’environnement. </a:t>
                      </a:r>
                    </a:p>
                    <a:p>
                      <a:r>
                        <a:rPr lang="fr-FR" sz="1400" kern="1200" dirty="0">
                          <a:solidFill>
                            <a:schemeClr val="dk1"/>
                          </a:solidFill>
                          <a:effectLst/>
                          <a:latin typeface="+mn-lt"/>
                          <a:ea typeface="+mn-ea"/>
                          <a:cs typeface="+mn-cs"/>
                        </a:rPr>
                        <a:t>Expliquer l’impact de</a:t>
                      </a:r>
                      <a:r>
                        <a:rPr lang="fr-FR" sz="1400" kern="1200" baseline="0" dirty="0">
                          <a:solidFill>
                            <a:schemeClr val="dk1"/>
                          </a:solidFill>
                          <a:effectLst/>
                          <a:latin typeface="+mn-lt"/>
                          <a:ea typeface="+mn-ea"/>
                          <a:cs typeface="+mn-cs"/>
                        </a:rPr>
                        <a:t> </a:t>
                      </a:r>
                      <a:r>
                        <a:rPr lang="fr-FR" sz="1400" kern="1200" dirty="0" err="1">
                          <a:solidFill>
                            <a:schemeClr val="dk1"/>
                          </a:solidFill>
                          <a:effectLst/>
                          <a:latin typeface="+mn-lt"/>
                          <a:ea typeface="+mn-ea"/>
                          <a:cs typeface="+mn-cs"/>
                        </a:rPr>
                        <a:t>différentes</a:t>
                      </a:r>
                      <a:r>
                        <a:rPr lang="fr-FR" sz="1400" kern="1200" dirty="0">
                          <a:solidFill>
                            <a:schemeClr val="dk1"/>
                          </a:solidFill>
                          <a:effectLst/>
                          <a:latin typeface="+mn-lt"/>
                          <a:ea typeface="+mn-ea"/>
                          <a:cs typeface="+mn-cs"/>
                        </a:rPr>
                        <a:t> </a:t>
                      </a:r>
                      <a:r>
                        <a:rPr lang="fr-FR" sz="1400" kern="1200" baseline="0" dirty="0" err="1">
                          <a:solidFill>
                            <a:schemeClr val="dk1"/>
                          </a:solidFill>
                          <a:effectLst/>
                          <a:latin typeface="+mn-lt"/>
                          <a:ea typeface="+mn-ea"/>
                          <a:cs typeface="+mn-cs"/>
                        </a:rPr>
                        <a:t>activtés</a:t>
                      </a:r>
                      <a:r>
                        <a:rPr lang="fr-FR" sz="1400" kern="1200" baseline="0" dirty="0">
                          <a:solidFill>
                            <a:schemeClr val="dk1"/>
                          </a:solidFill>
                          <a:effectLst/>
                          <a:latin typeface="+mn-lt"/>
                          <a:ea typeface="+mn-ea"/>
                          <a:cs typeface="+mn-cs"/>
                        </a:rPr>
                        <a:t> </a:t>
                      </a:r>
                      <a:r>
                        <a:rPr lang="fr-FR" sz="1400" kern="1200" dirty="0">
                          <a:solidFill>
                            <a:schemeClr val="dk1"/>
                          </a:solidFill>
                          <a:effectLst/>
                          <a:latin typeface="+mn-lt"/>
                          <a:ea typeface="+mn-ea"/>
                          <a:cs typeface="+mn-cs"/>
                        </a:rPr>
                        <a:t>humaines sur l’environnement. </a:t>
                      </a:r>
                    </a:p>
                    <a:p>
                      <a:r>
                        <a:rPr lang="fr-FR" sz="1400" kern="1200" dirty="0">
                          <a:solidFill>
                            <a:schemeClr val="dk1"/>
                          </a:solidFill>
                          <a:effectLst/>
                          <a:latin typeface="+mn-lt"/>
                          <a:ea typeface="+mn-ea"/>
                          <a:cs typeface="+mn-cs"/>
                        </a:rPr>
                        <a:t>Expliquer un comportement responsable dans le domaine de la santé, de la </a:t>
                      </a:r>
                      <a:r>
                        <a:rPr lang="fr-FR" sz="1400" kern="1200" dirty="0" err="1">
                          <a:solidFill>
                            <a:schemeClr val="dk1"/>
                          </a:solidFill>
                          <a:effectLst/>
                          <a:latin typeface="+mn-lt"/>
                          <a:ea typeface="+mn-ea"/>
                          <a:cs typeface="+mn-cs"/>
                        </a:rPr>
                        <a:t>sécurite</a:t>
                      </a:r>
                      <a:r>
                        <a:rPr lang="fr-FR" sz="1400" kern="1200" dirty="0">
                          <a:solidFill>
                            <a:schemeClr val="dk1"/>
                          </a:solidFill>
                          <a:effectLst/>
                          <a:latin typeface="+mn-lt"/>
                          <a:ea typeface="+mn-ea"/>
                          <a:cs typeface="+mn-cs"/>
                        </a:rPr>
                        <a:t>́ et de l’environnement. </a:t>
                      </a:r>
                    </a:p>
                    <a:p>
                      <a:endParaRPr lang="fr-FR" sz="1400" dirty="0"/>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kern="1200" dirty="0">
                          <a:solidFill>
                            <a:schemeClr val="dk1"/>
                          </a:solidFill>
                          <a:effectLst/>
                          <a:latin typeface="+mn-lt"/>
                          <a:ea typeface="+mn-ea"/>
                          <a:cs typeface="+mn-cs"/>
                        </a:rPr>
                        <a:t>respect du vivant et de l’environnement lors des sorties de terrain et des </a:t>
                      </a:r>
                      <a:r>
                        <a:rPr lang="fr-FR" sz="1400" kern="1200" dirty="0" err="1">
                          <a:solidFill>
                            <a:schemeClr val="dk1"/>
                          </a:solidFill>
                          <a:effectLst/>
                          <a:latin typeface="+mn-lt"/>
                          <a:ea typeface="+mn-ea"/>
                          <a:cs typeface="+mn-cs"/>
                        </a:rPr>
                        <a:t>activités</a:t>
                      </a:r>
                      <a:r>
                        <a:rPr lang="fr-FR" sz="1400" kern="1200" dirty="0">
                          <a:solidFill>
                            <a:schemeClr val="dk1"/>
                          </a:solidFill>
                          <a:effectLst/>
                          <a:latin typeface="+mn-lt"/>
                          <a:ea typeface="+mn-ea"/>
                          <a:cs typeface="+mn-cs"/>
                        </a:rPr>
                        <a:t> en laboratoire. </a:t>
                      </a:r>
                    </a:p>
                    <a:p>
                      <a:endParaRPr lang="fr-FR" sz="1400" dirty="0"/>
                    </a:p>
                    <a:p>
                      <a:r>
                        <a:rPr lang="fr-FR" sz="1400" dirty="0"/>
                        <a:t>Ou </a:t>
                      </a:r>
                      <a:r>
                        <a:rPr lang="mr-IN" sz="1400" dirty="0"/>
                        <a:t>…</a:t>
                      </a:r>
                      <a:r>
                        <a:rPr lang="fr-FR" sz="1400" dirty="0"/>
                        <a:t>.</a:t>
                      </a:r>
                    </a:p>
                  </a:txBody>
                  <a:tcPr marL="68580" marR="68580" marT="34290" marB="34290"/>
                </a:tc>
                <a:extLst>
                  <a:ext uri="{0D108BD9-81ED-4DB2-BD59-A6C34878D82A}">
                    <a16:rowId xmlns:a16="http://schemas.microsoft.com/office/drawing/2014/main" val="10001"/>
                  </a:ext>
                </a:extLst>
              </a:tr>
            </a:tbl>
          </a:graphicData>
        </a:graphic>
      </p:graphicFrame>
      <p:sp>
        <p:nvSpPr>
          <p:cNvPr id="5" name="Titre 1"/>
          <p:cNvSpPr txBox="1">
            <a:spLocks/>
          </p:cNvSpPr>
          <p:nvPr/>
        </p:nvSpPr>
        <p:spPr>
          <a:xfrm>
            <a:off x="820882" y="866450"/>
            <a:ext cx="7886700" cy="994172"/>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fr-FR" sz="1800" dirty="0"/>
            </a:br>
            <a:r>
              <a:rPr lang="fr-FR" sz="1800" dirty="0"/>
              <a:t> </a:t>
            </a:r>
          </a:p>
        </p:txBody>
      </p:sp>
    </p:spTree>
    <p:extLst>
      <p:ext uri="{BB962C8B-B14F-4D97-AF65-F5344CB8AC3E}">
        <p14:creationId xmlns:p14="http://schemas.microsoft.com/office/powerpoint/2010/main" val="5844377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51608" y="233939"/>
            <a:ext cx="7886700" cy="474302"/>
          </a:xfrm>
        </p:spPr>
        <p:txBody>
          <a:bodyPr>
            <a:normAutofit fontScale="90000"/>
          </a:bodyPr>
          <a:lstStyle/>
          <a:p>
            <a:r>
              <a:rPr lang="fr-FR" sz="3000" dirty="0"/>
              <a:t>Définir des échelles de positionnement des élèves</a:t>
            </a:r>
          </a:p>
        </p:txBody>
      </p:sp>
      <p:sp>
        <p:nvSpPr>
          <p:cNvPr id="3" name="Espace réservé du contenu 2"/>
          <p:cNvSpPr>
            <a:spLocks noGrp="1"/>
          </p:cNvSpPr>
          <p:nvPr>
            <p:ph idx="1"/>
          </p:nvPr>
        </p:nvSpPr>
        <p:spPr>
          <a:xfrm>
            <a:off x="400050" y="1017270"/>
            <a:ext cx="8115300" cy="5159693"/>
          </a:xfrm>
        </p:spPr>
        <p:txBody>
          <a:bodyPr/>
          <a:lstStyle/>
          <a:p>
            <a:pPr>
              <a:buFont typeface="Courier New" charset="0"/>
              <a:buChar char="o"/>
            </a:pPr>
            <a:r>
              <a:rPr lang="fr-FR" dirty="0"/>
              <a:t>Définir , pour les éléments du socle évalués, des échelles de maîtrise à quatre niveaux( insuffisante, fragile, satisfaisante, très bonne)</a:t>
            </a:r>
          </a:p>
          <a:p>
            <a:pPr>
              <a:buFont typeface="Courier New" charset="0"/>
              <a:buChar char="o"/>
            </a:pPr>
            <a:r>
              <a:rPr lang="fr-FR" dirty="0"/>
              <a:t>À mettre en relation avec les attendus de fin de cycle</a:t>
            </a:r>
          </a:p>
          <a:p>
            <a:pPr>
              <a:buFont typeface="Courier New" charset="0"/>
              <a:buChar char="o"/>
            </a:pPr>
            <a:endParaRPr lang="fr-FR" dirty="0"/>
          </a:p>
        </p:txBody>
      </p:sp>
      <p:graphicFrame>
        <p:nvGraphicFramePr>
          <p:cNvPr id="4" name="Tableau 3"/>
          <p:cNvGraphicFramePr>
            <a:graphicFrameLocks noGrp="1"/>
          </p:cNvGraphicFramePr>
          <p:nvPr>
            <p:extLst>
              <p:ext uri="{D42A27DB-BD31-4B8C-83A1-F6EECF244321}">
                <p14:modId xmlns:p14="http://schemas.microsoft.com/office/powerpoint/2010/main" val="1811378247"/>
              </p:ext>
            </p:extLst>
          </p:nvPr>
        </p:nvGraphicFramePr>
        <p:xfrm>
          <a:off x="751608" y="3143250"/>
          <a:ext cx="7429500" cy="3231083"/>
        </p:xfrm>
        <a:graphic>
          <a:graphicData uri="http://schemas.openxmlformats.org/drawingml/2006/table">
            <a:tbl>
              <a:tblPr firstRow="1" bandRow="1">
                <a:tableStyleId>{5C22544A-7EE6-4342-B048-85BDC9FD1C3A}</a:tableStyleId>
              </a:tblPr>
              <a:tblGrid>
                <a:gridCol w="1485900">
                  <a:extLst>
                    <a:ext uri="{9D8B030D-6E8A-4147-A177-3AD203B41FA5}">
                      <a16:colId xmlns:a16="http://schemas.microsoft.com/office/drawing/2014/main" val="20000"/>
                    </a:ext>
                  </a:extLst>
                </a:gridCol>
                <a:gridCol w="1485900">
                  <a:extLst>
                    <a:ext uri="{9D8B030D-6E8A-4147-A177-3AD203B41FA5}">
                      <a16:colId xmlns:a16="http://schemas.microsoft.com/office/drawing/2014/main" val="20001"/>
                    </a:ext>
                  </a:extLst>
                </a:gridCol>
                <a:gridCol w="1485900">
                  <a:extLst>
                    <a:ext uri="{9D8B030D-6E8A-4147-A177-3AD203B41FA5}">
                      <a16:colId xmlns:a16="http://schemas.microsoft.com/office/drawing/2014/main" val="20002"/>
                    </a:ext>
                  </a:extLst>
                </a:gridCol>
                <a:gridCol w="1485900">
                  <a:extLst>
                    <a:ext uri="{9D8B030D-6E8A-4147-A177-3AD203B41FA5}">
                      <a16:colId xmlns:a16="http://schemas.microsoft.com/office/drawing/2014/main" val="20003"/>
                    </a:ext>
                  </a:extLst>
                </a:gridCol>
                <a:gridCol w="1485900">
                  <a:extLst>
                    <a:ext uri="{9D8B030D-6E8A-4147-A177-3AD203B41FA5}">
                      <a16:colId xmlns:a16="http://schemas.microsoft.com/office/drawing/2014/main" val="20004"/>
                    </a:ext>
                  </a:extLst>
                </a:gridCol>
              </a:tblGrid>
              <a:tr h="655979">
                <a:tc>
                  <a:txBody>
                    <a:bodyPr/>
                    <a:lstStyle/>
                    <a:p>
                      <a:endParaRPr lang="fr-FR" sz="1400" dirty="0"/>
                    </a:p>
                  </a:txBody>
                  <a:tcPr marL="68580" marR="68580" marT="34290" marB="34290"/>
                </a:tc>
                <a:tc>
                  <a:txBody>
                    <a:bodyPr/>
                    <a:lstStyle/>
                    <a:p>
                      <a:r>
                        <a:rPr lang="fr-FR" sz="1400" dirty="0"/>
                        <a:t>M insuffisante</a:t>
                      </a:r>
                    </a:p>
                  </a:txBody>
                  <a:tcPr marL="68580" marR="68580" marT="34290" marB="34290"/>
                </a:tc>
                <a:tc>
                  <a:txBody>
                    <a:bodyPr/>
                    <a:lstStyle/>
                    <a:p>
                      <a:r>
                        <a:rPr lang="fr-FR" sz="1400" dirty="0"/>
                        <a:t>M  fragile</a:t>
                      </a:r>
                    </a:p>
                  </a:txBody>
                  <a:tcPr marL="68580" marR="68580" marT="34290" marB="34290"/>
                </a:tc>
                <a:tc>
                  <a:txBody>
                    <a:bodyPr/>
                    <a:lstStyle/>
                    <a:p>
                      <a:r>
                        <a:rPr lang="fr-FR" sz="1400" dirty="0"/>
                        <a:t>M satisfaisante</a:t>
                      </a:r>
                    </a:p>
                  </a:txBody>
                  <a:tcPr marL="68580" marR="68580" marT="34290" marB="34290"/>
                </a:tc>
                <a:tc>
                  <a:txBody>
                    <a:bodyPr/>
                    <a:lstStyle/>
                    <a:p>
                      <a:r>
                        <a:rPr lang="fr-FR" sz="1400" dirty="0"/>
                        <a:t>M  très bonne</a:t>
                      </a:r>
                    </a:p>
                  </a:txBody>
                  <a:tcPr marL="68580" marR="68580" marT="34290" marB="34290"/>
                </a:tc>
                <a:extLst>
                  <a:ext uri="{0D108BD9-81ED-4DB2-BD59-A6C34878D82A}">
                    <a16:rowId xmlns:a16="http://schemas.microsoft.com/office/drawing/2014/main" val="10000"/>
                  </a:ext>
                </a:extLst>
              </a:tr>
              <a:tr h="1617483">
                <a:tc>
                  <a:txBody>
                    <a:bodyPr/>
                    <a:lstStyle/>
                    <a:p>
                      <a:r>
                        <a:rPr lang="fr-FR" sz="1400" dirty="0"/>
                        <a:t>Domaine 1;4 : Pratiquer des APSA</a:t>
                      </a:r>
                    </a:p>
                  </a:txBody>
                  <a:tcPr marL="68580" marR="68580" marT="34290" marB="34290"/>
                </a:tc>
                <a:tc>
                  <a:txBody>
                    <a:bodyPr/>
                    <a:lstStyle/>
                    <a:p>
                      <a:endParaRPr lang="fr-FR" sz="1400"/>
                    </a:p>
                  </a:txBody>
                  <a:tcPr marL="68580" marR="68580" marT="34290" marB="34290"/>
                </a:tc>
                <a:tc>
                  <a:txBody>
                    <a:bodyPr/>
                    <a:lstStyle/>
                    <a:p>
                      <a:endParaRPr lang="fr-FR" sz="1400" dirty="0"/>
                    </a:p>
                  </a:txBody>
                  <a:tcPr marL="68580" marR="68580" marT="34290" marB="34290"/>
                </a:tc>
                <a:tc>
                  <a:txBody>
                    <a:bodyPr/>
                    <a:lstStyle/>
                    <a:p>
                      <a:endParaRPr lang="fr-FR" sz="1400" dirty="0"/>
                    </a:p>
                  </a:txBody>
                  <a:tcPr marL="68580" marR="68580" marT="34290" marB="34290"/>
                </a:tc>
                <a:tc>
                  <a:txBody>
                    <a:bodyPr/>
                    <a:lstStyle/>
                    <a:p>
                      <a:endParaRPr lang="fr-FR" sz="1400" dirty="0"/>
                    </a:p>
                  </a:txBody>
                  <a:tcPr marL="68580" marR="68580" marT="34290" marB="34290"/>
                </a:tc>
                <a:extLst>
                  <a:ext uri="{0D108BD9-81ED-4DB2-BD59-A6C34878D82A}">
                    <a16:rowId xmlns:a16="http://schemas.microsoft.com/office/drawing/2014/main" val="10001"/>
                  </a:ext>
                </a:extLst>
              </a:tr>
              <a:tr h="957621">
                <a:tc>
                  <a:txBody>
                    <a:bodyPr/>
                    <a:lstStyle/>
                    <a:p>
                      <a:r>
                        <a:rPr lang="fr-FR" sz="1400" dirty="0"/>
                        <a:t>AFC ( réaliser des</a:t>
                      </a:r>
                    </a:p>
                    <a:p>
                      <a:r>
                        <a:rPr lang="fr-FR" sz="1400" dirty="0"/>
                        <a:t>actions décisives)</a:t>
                      </a:r>
                    </a:p>
                  </a:txBody>
                  <a:tcPr marL="68580" marR="68580" marT="34290" marB="34290"/>
                </a:tc>
                <a:tc>
                  <a:txBody>
                    <a:bodyPr/>
                    <a:lstStyle/>
                    <a:p>
                      <a:endParaRPr lang="fr-FR" sz="1400"/>
                    </a:p>
                  </a:txBody>
                  <a:tcPr marL="68580" marR="68580" marT="34290" marB="34290"/>
                </a:tc>
                <a:tc>
                  <a:txBody>
                    <a:bodyPr/>
                    <a:lstStyle/>
                    <a:p>
                      <a:endParaRPr lang="fr-FR" sz="1400" dirty="0"/>
                    </a:p>
                  </a:txBody>
                  <a:tcPr marL="68580" marR="68580" marT="34290" marB="34290"/>
                </a:tc>
                <a:tc>
                  <a:txBody>
                    <a:bodyPr/>
                    <a:lstStyle/>
                    <a:p>
                      <a:endParaRPr lang="fr-FR" sz="1400" dirty="0"/>
                    </a:p>
                  </a:txBody>
                  <a:tcPr marL="68580" marR="68580" marT="34290" marB="34290"/>
                </a:tc>
                <a:tc>
                  <a:txBody>
                    <a:bodyPr/>
                    <a:lstStyle/>
                    <a:p>
                      <a:endParaRPr lang="fr-FR" sz="1400" dirty="0"/>
                    </a:p>
                  </a:txBody>
                  <a:tcPr marL="68580" marR="68580" marT="34290" marB="34290"/>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6604713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p:cNvSpPr txBox="1">
            <a:spLocks noGrp="1"/>
          </p:cNvSpPr>
          <p:nvPr>
            <p:ph idx="1"/>
          </p:nvPr>
        </p:nvSpPr>
        <p:spPr>
          <a:xfrm>
            <a:off x="408362" y="332358"/>
            <a:ext cx="8472747" cy="2214965"/>
          </a:xfrm>
          <a:prstGeom prst="rect">
            <a:avLst/>
          </a:prstGeom>
          <a:noFill/>
        </p:spPr>
        <p:txBody>
          <a:bodyPr wrap="square" rtlCol="0">
            <a:spAutoFit/>
          </a:bodyPr>
          <a:lstStyle/>
          <a:p>
            <a:r>
              <a:rPr lang="fr-FR" sz="2400" dirty="0">
                <a:solidFill>
                  <a:srgbClr val="FF0000"/>
                </a:solidFill>
                <a:sym typeface="Wingdings"/>
              </a:rPr>
              <a:t>Identifier </a:t>
            </a:r>
            <a:r>
              <a:rPr lang="fr-FR" sz="2400" dirty="0">
                <a:solidFill>
                  <a:srgbClr val="FF0000"/>
                </a:solidFill>
              </a:rPr>
              <a:t>4 niveaux de maîtrise  de compétence( (insuffisante, fragile, satisfaisant, très bonne maîtrise) </a:t>
            </a:r>
          </a:p>
          <a:p>
            <a:r>
              <a:rPr lang="fr-FR" sz="2400" dirty="0">
                <a:solidFill>
                  <a:srgbClr val="FF0000"/>
                </a:solidFill>
              </a:rPr>
              <a:t>Transcrire des attendus de fin de cycle avec si possible des rôles (images, silhouette typique de comportement</a:t>
            </a:r>
            <a:r>
              <a:rPr lang="mr-IN" sz="2400" dirty="0">
                <a:solidFill>
                  <a:srgbClr val="FF0000"/>
                </a:solidFill>
              </a:rPr>
              <a:t>…</a:t>
            </a:r>
            <a:r>
              <a:rPr lang="fr-FR" sz="2400" dirty="0">
                <a:solidFill>
                  <a:srgbClr val="FF0000"/>
                </a:solidFill>
              </a:rPr>
              <a:t>.) facilement identifiables par les élèves ( démarche officielle des programmes)</a:t>
            </a:r>
          </a:p>
        </p:txBody>
      </p:sp>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547324"/>
            <a:ext cx="9035358" cy="4070760"/>
          </a:xfrm>
          <a:prstGeom prst="rect">
            <a:avLst/>
          </a:prstGeom>
        </p:spPr>
      </p:pic>
    </p:spTree>
    <p:extLst>
      <p:ext uri="{BB962C8B-B14F-4D97-AF65-F5344CB8AC3E}">
        <p14:creationId xmlns:p14="http://schemas.microsoft.com/office/powerpoint/2010/main" val="80717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23969" y="249438"/>
            <a:ext cx="7886700" cy="590118"/>
          </a:xfrm>
        </p:spPr>
        <p:txBody>
          <a:bodyPr>
            <a:noAutofit/>
          </a:bodyPr>
          <a:lstStyle/>
          <a:p>
            <a:r>
              <a:rPr lang="fr-FR" sz="1350" dirty="0"/>
              <a:t>Le croisement « Compétences </a:t>
            </a:r>
            <a:r>
              <a:rPr lang="fr-FR" sz="1350" dirty="0" err="1"/>
              <a:t>générales</a:t>
            </a:r>
            <a:r>
              <a:rPr lang="fr-FR" sz="1350" dirty="0"/>
              <a:t> de l’EPS » / « Attendus de fin de cycle » garantit que les enjeux d’apprentissage </a:t>
            </a:r>
            <a:r>
              <a:rPr lang="fr-FR" sz="1350" dirty="0" err="1"/>
              <a:t>identifiés</a:t>
            </a:r>
            <a:r>
              <a:rPr lang="fr-FR" sz="1350" dirty="0"/>
              <a:t> permettent de travailler les cinq compétences </a:t>
            </a:r>
            <a:r>
              <a:rPr lang="fr-FR" sz="1350" dirty="0" err="1"/>
              <a:t>générales</a:t>
            </a:r>
            <a:r>
              <a:rPr lang="fr-FR" sz="1350" dirty="0"/>
              <a:t> de l’EPS (et par </a:t>
            </a:r>
            <a:r>
              <a:rPr lang="fr-FR" sz="1350" dirty="0" err="1"/>
              <a:t>conséquent</a:t>
            </a:r>
            <a:r>
              <a:rPr lang="fr-FR" sz="1350" dirty="0"/>
              <a:t> les cinq domaines du socle) en relation avec les attendus de n de cycle </a:t>
            </a:r>
            <a:br>
              <a:rPr lang="fr-FR" sz="1350" dirty="0"/>
            </a:br>
            <a:endParaRPr lang="fr-FR" sz="1350" dirty="0"/>
          </a:p>
        </p:txBody>
      </p:sp>
      <p:sp>
        <p:nvSpPr>
          <p:cNvPr id="3" name="Espace réservé du contenu 2"/>
          <p:cNvSpPr>
            <a:spLocks noGrp="1"/>
          </p:cNvSpPr>
          <p:nvPr>
            <p:ph idx="1"/>
          </p:nvPr>
        </p:nvSpPr>
        <p:spPr/>
        <p:txBody>
          <a:bodyPr/>
          <a:lstStyle/>
          <a:p>
            <a:r>
              <a:rPr lang="fr-FR" dirty="0"/>
              <a:t>Capture d’</a:t>
            </a:r>
            <a:r>
              <a:rPr lang="fr-FR" dirty="0" err="1"/>
              <a:t>écran</a:t>
            </a:r>
            <a:r>
              <a:rPr lang="fr-FR" dirty="0"/>
              <a:t> 2018-01-21 à 16.27.27</a:t>
            </a:r>
          </a:p>
        </p:txBody>
      </p:sp>
      <p:pic>
        <p:nvPicPr>
          <p:cNvPr id="4" name="Image 3"/>
          <p:cNvPicPr>
            <a:picLocks noChangeAspect="1"/>
          </p:cNvPicPr>
          <p:nvPr/>
        </p:nvPicPr>
        <p:blipFill>
          <a:blip r:embed="rId3"/>
          <a:stretch>
            <a:fillRect/>
          </a:stretch>
        </p:blipFill>
        <p:spPr>
          <a:xfrm>
            <a:off x="323850" y="751438"/>
            <a:ext cx="8404514" cy="5249312"/>
          </a:xfrm>
          <a:prstGeom prst="rect">
            <a:avLst/>
          </a:prstGeom>
        </p:spPr>
      </p:pic>
      <p:sp>
        <p:nvSpPr>
          <p:cNvPr id="6" name="ZoneTexte 5"/>
          <p:cNvSpPr txBox="1"/>
          <p:nvPr/>
        </p:nvSpPr>
        <p:spPr>
          <a:xfrm>
            <a:off x="1855960" y="974461"/>
            <a:ext cx="1077363" cy="600164"/>
          </a:xfrm>
          <a:prstGeom prst="rect">
            <a:avLst/>
          </a:prstGeom>
          <a:noFill/>
        </p:spPr>
        <p:txBody>
          <a:bodyPr wrap="square" rtlCol="0">
            <a:spAutoFit/>
          </a:bodyPr>
          <a:lstStyle/>
          <a:p>
            <a:r>
              <a:rPr lang="fr-FR" sz="1100"/>
              <a:t>Quid des enjeux </a:t>
            </a:r>
            <a:r>
              <a:rPr lang="fr-FR" sz="1100" dirty="0"/>
              <a:t>de formation</a:t>
            </a:r>
            <a:r>
              <a:rPr lang="mr-IN" sz="1100" dirty="0"/>
              <a:t>…</a:t>
            </a:r>
            <a:r>
              <a:rPr lang="fr-FR" sz="1100" dirty="0"/>
              <a:t>?</a:t>
            </a:r>
          </a:p>
        </p:txBody>
      </p:sp>
    </p:spTree>
    <p:extLst>
      <p:ext uri="{BB962C8B-B14F-4D97-AF65-F5344CB8AC3E}">
        <p14:creationId xmlns:p14="http://schemas.microsoft.com/office/powerpoint/2010/main" val="3078752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ZoneTexte 1"/>
          <p:cNvSpPr txBox="1">
            <a:spLocks noChangeArrowheads="1"/>
          </p:cNvSpPr>
          <p:nvPr/>
        </p:nvSpPr>
        <p:spPr bwMode="auto">
          <a:xfrm>
            <a:off x="85045" y="229814"/>
            <a:ext cx="404766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Tx/>
              <a:buNone/>
            </a:pPr>
            <a:r>
              <a:rPr lang="fr-FR" altLang="fr-FR" sz="2800" u="sng" dirty="0">
                <a:solidFill>
                  <a:schemeClr val="tx1"/>
                </a:solidFill>
                <a:latin typeface="Arial" panose="020B0604020202020204" pitchFamily="34" charset="0"/>
              </a:rPr>
              <a:t>Déroulé de la journée</a:t>
            </a:r>
          </a:p>
        </p:txBody>
      </p:sp>
      <p:sp>
        <p:nvSpPr>
          <p:cNvPr id="5123" name="ZoneTexte 2"/>
          <p:cNvSpPr txBox="1">
            <a:spLocks noChangeArrowheads="1"/>
          </p:cNvSpPr>
          <p:nvPr/>
        </p:nvSpPr>
        <p:spPr bwMode="auto">
          <a:xfrm>
            <a:off x="85045" y="1057490"/>
            <a:ext cx="8892540"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fr-FR" altLang="fr-FR" b="1" dirty="0"/>
              <a:t>9h00</a:t>
            </a:r>
            <a:r>
              <a:rPr lang="fr-FR" altLang="fr-FR" dirty="0"/>
              <a:t> : Présentation globale de la journée</a:t>
            </a:r>
            <a:r>
              <a:rPr lang="fr-FR" altLang="fr-FR" dirty="0">
                <a:solidFill>
                  <a:srgbClr val="FF0000"/>
                </a:solidFill>
              </a:rPr>
              <a:t>, </a:t>
            </a:r>
            <a:r>
              <a:rPr lang="fr-FR" altLang="fr-FR" dirty="0"/>
              <a:t>pistes possibles de travail, rapide état des lieux sur les documents envoyés (les 4 parcours) et premières retours des équipes  </a:t>
            </a:r>
          </a:p>
          <a:p>
            <a:pPr>
              <a:defRPr/>
            </a:pPr>
            <a:endParaRPr lang="fr-FR" altLang="fr-FR" dirty="0"/>
          </a:p>
          <a:p>
            <a:pPr>
              <a:defRPr/>
            </a:pPr>
            <a:r>
              <a:rPr lang="fr-FR" altLang="fr-FR" b="1" dirty="0"/>
              <a:t>10h15 - 11H 30 </a:t>
            </a:r>
            <a:r>
              <a:rPr lang="fr-FR" altLang="fr-FR" dirty="0"/>
              <a:t>:  Production de 2 documents : matrice et recueil des éléments réflexifs de cette démarche</a:t>
            </a:r>
          </a:p>
          <a:p>
            <a:pPr>
              <a:defRPr/>
            </a:pPr>
            <a:endParaRPr lang="fr-FR" altLang="fr-FR" dirty="0">
              <a:solidFill>
                <a:srgbClr val="FF0000"/>
              </a:solidFill>
            </a:endParaRPr>
          </a:p>
          <a:p>
            <a:pPr>
              <a:defRPr/>
            </a:pPr>
            <a:r>
              <a:rPr lang="fr-FR" altLang="fr-FR" b="1" dirty="0">
                <a:solidFill>
                  <a:srgbClr val="FF0000"/>
                </a:solidFill>
              </a:rPr>
              <a:t>11H45 - 12H4</a:t>
            </a:r>
            <a:r>
              <a:rPr lang="fr-FR" altLang="fr-FR" dirty="0">
                <a:solidFill>
                  <a:srgbClr val="FF0000"/>
                </a:solidFill>
              </a:rPr>
              <a:t>5 :  Pause Déjeuner  </a:t>
            </a:r>
          </a:p>
          <a:p>
            <a:pPr>
              <a:defRPr/>
            </a:pPr>
            <a:r>
              <a:rPr lang="fr-FR" altLang="fr-FR" dirty="0"/>
              <a:t> </a:t>
            </a:r>
          </a:p>
          <a:p>
            <a:pPr>
              <a:defRPr/>
            </a:pPr>
            <a:r>
              <a:rPr lang="fr-FR" altLang="fr-FR" b="1" dirty="0"/>
              <a:t>12h45 - 15h00</a:t>
            </a:r>
            <a:r>
              <a:rPr lang="fr-FR" altLang="fr-FR" dirty="0"/>
              <a:t> : Poursuite du travail engagé sur la matrice et illustration possible sur un CAC et APSA</a:t>
            </a:r>
          </a:p>
          <a:p>
            <a:pPr>
              <a:defRPr/>
            </a:pPr>
            <a:r>
              <a:rPr lang="fr-FR" altLang="fr-FR" dirty="0"/>
              <a:t> (Production des groupes avec une APSA support  sur chaque CAC, </a:t>
            </a:r>
          </a:p>
          <a:p>
            <a:pPr>
              <a:defRPr/>
            </a:pPr>
            <a:r>
              <a:rPr lang="fr-FR" altLang="fr-FR" dirty="0"/>
              <a:t>CAC1: Epreuves combinées, CAC2 : Escalade ; CAC 3: Cirque; CAC 4: handball )</a:t>
            </a:r>
          </a:p>
          <a:p>
            <a:pPr>
              <a:defRPr/>
            </a:pPr>
            <a:endParaRPr lang="fr-FR" altLang="fr-FR" dirty="0"/>
          </a:p>
          <a:p>
            <a:pPr>
              <a:defRPr/>
            </a:pPr>
            <a:r>
              <a:rPr lang="fr-FR" altLang="fr-FR" b="1" dirty="0"/>
              <a:t>15h00 - 16H00</a:t>
            </a:r>
            <a:r>
              <a:rPr lang="fr-FR" altLang="fr-FR" dirty="0"/>
              <a:t> : Présentation des premiers travaux et réflexions par groupe en plénière , ¼ H par groupe</a:t>
            </a:r>
          </a:p>
          <a:p>
            <a:pPr>
              <a:defRPr/>
            </a:pPr>
            <a:endParaRPr lang="fr-FR" altLang="fr-FR" dirty="0"/>
          </a:p>
          <a:p>
            <a:pPr>
              <a:defRPr/>
            </a:pPr>
            <a:r>
              <a:rPr lang="fr-FR" altLang="fr-FR" dirty="0"/>
              <a:t>16H00 : Fin de la journée de formation</a:t>
            </a:r>
          </a:p>
          <a:p>
            <a:pPr>
              <a:defRPr/>
            </a:pPr>
            <a:endParaRPr lang="fr-FR" altLang="fr-FR" dirty="0"/>
          </a:p>
        </p:txBody>
      </p:sp>
    </p:spTree>
    <p:extLst>
      <p:ext uri="{BB962C8B-B14F-4D97-AF65-F5344CB8AC3E}">
        <p14:creationId xmlns:p14="http://schemas.microsoft.com/office/powerpoint/2010/main" val="1756020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P spid="512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6185" y="1225689"/>
            <a:ext cx="8120959" cy="5632311"/>
          </a:xfrm>
          <a:prstGeom prst="rect">
            <a:avLst/>
          </a:prstGeom>
        </p:spPr>
        <p:txBody>
          <a:bodyPr wrap="square">
            <a:spAutoFit/>
          </a:bodyPr>
          <a:lstStyle/>
          <a:p>
            <a:pPr marL="214313" indent="-214313">
              <a:buFont typeface="Courier New" charset="0"/>
              <a:buChar char="o"/>
            </a:pPr>
            <a:r>
              <a:rPr lang="fr-FR" sz="2000" dirty="0">
                <a:latin typeface="Georgia" charset="0"/>
              </a:rPr>
              <a:t>Nécessité d’une explicitation et présentation d’une démarche globale  ( matrice) pouvant réaliser une continuité Ecole/collège aussi bien sur le plan horizontal (cohérence d'objectifs entre les classes d'un même niveau) et vertical (cohérence des progressions entre les niveaux et donc dans les apprentissages). </a:t>
            </a:r>
          </a:p>
          <a:p>
            <a:pPr marL="214313" indent="-214313">
              <a:buFont typeface="Courier New" charset="0"/>
              <a:buChar char="o"/>
            </a:pPr>
            <a:endParaRPr lang="fr-FR" sz="2000" dirty="0">
              <a:latin typeface="Georgia" charset="0"/>
            </a:endParaRPr>
          </a:p>
          <a:p>
            <a:pPr marL="214313" indent="-214313">
              <a:buFont typeface="Courier New" charset="0"/>
              <a:buChar char="o"/>
            </a:pPr>
            <a:r>
              <a:rPr lang="fr-FR" sz="2000" dirty="0">
                <a:latin typeface="Georgia" charset="0"/>
              </a:rPr>
              <a:t>Proposer une démarche mettant en évidence le  parcours de formation de tous les élèves accessibles à tous les membres de la communauté éducative</a:t>
            </a:r>
          </a:p>
          <a:p>
            <a:pPr marL="214313" indent="-214313">
              <a:buFont typeface="Courier New" charset="0"/>
              <a:buChar char="o"/>
            </a:pPr>
            <a:endParaRPr lang="fr-FR" sz="2000" dirty="0">
              <a:latin typeface="Georgia" charset="0"/>
            </a:endParaRPr>
          </a:p>
          <a:p>
            <a:pPr marL="214313" indent="-214313">
              <a:buFont typeface="Courier New" charset="0"/>
              <a:buChar char="o"/>
            </a:pPr>
            <a:r>
              <a:rPr lang="fr-FR" sz="2000" dirty="0">
                <a:latin typeface="Georgia" charset="0"/>
              </a:rPr>
              <a:t>Proposer des outils diffusables et consultables à l’échelle académique en s’appuyant sur les productions originales du GRAL et sur ceux déjà exploitées et aboutis de certains de ces membres.</a:t>
            </a:r>
          </a:p>
          <a:p>
            <a:pPr marL="214313" indent="-214313">
              <a:buFont typeface="Courier New" charset="0"/>
              <a:buChar char="o"/>
            </a:pPr>
            <a:endParaRPr lang="fr-FR" sz="2000" dirty="0">
              <a:latin typeface="Georgia" charset="0"/>
            </a:endParaRPr>
          </a:p>
          <a:p>
            <a:pPr marL="214313" indent="-214313">
              <a:buFont typeface="Courier New" charset="0"/>
              <a:buChar char="o"/>
            </a:pPr>
            <a:r>
              <a:rPr lang="fr-FR" sz="2000" dirty="0">
                <a:latin typeface="Georgia" charset="0"/>
              </a:rPr>
              <a:t>Produire et publier</a:t>
            </a:r>
            <a:r>
              <a:rPr lang="mr-IN" sz="2000" dirty="0">
                <a:latin typeface="Georgia" charset="0"/>
              </a:rPr>
              <a:t>…</a:t>
            </a:r>
            <a:r>
              <a:rPr lang="fr-FR" sz="2000" dirty="0">
                <a:latin typeface="Georgia" charset="0"/>
              </a:rPr>
              <a:t> ?</a:t>
            </a:r>
            <a:br>
              <a:rPr lang="fr-FR" sz="2000" dirty="0">
                <a:latin typeface="Georgia" charset="0"/>
              </a:rPr>
            </a:br>
            <a:endParaRPr lang="fr-FR" sz="2000" dirty="0">
              <a:latin typeface="Georgia" charset="0"/>
            </a:endParaRPr>
          </a:p>
          <a:p>
            <a:br>
              <a:rPr lang="fr-FR" sz="2000" dirty="0">
                <a:latin typeface="Georgia" charset="0"/>
              </a:rPr>
            </a:br>
            <a:endParaRPr lang="fr-FR" sz="2000" dirty="0">
              <a:latin typeface="Georgia" charset="0"/>
            </a:endParaRPr>
          </a:p>
        </p:txBody>
      </p:sp>
      <p:sp>
        <p:nvSpPr>
          <p:cNvPr id="3" name="ZoneTexte 2"/>
          <p:cNvSpPr txBox="1"/>
          <p:nvPr/>
        </p:nvSpPr>
        <p:spPr>
          <a:xfrm>
            <a:off x="495498" y="210571"/>
            <a:ext cx="8220547" cy="830997"/>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fr-FR" sz="2400" dirty="0">
                <a:solidFill>
                  <a:schemeClr val="tx1"/>
                </a:solidFill>
              </a:rPr>
              <a:t>En quoi le travail engagé par le GRAL est nécessaire au plan académique</a:t>
            </a:r>
            <a:r>
              <a:rPr lang="mr-IN" sz="2400" dirty="0">
                <a:solidFill>
                  <a:schemeClr val="tx1"/>
                </a:solidFill>
              </a:rPr>
              <a:t>…</a:t>
            </a:r>
            <a:r>
              <a:rPr lang="fr-FR" sz="2400" dirty="0">
                <a:solidFill>
                  <a:schemeClr val="tx1"/>
                </a:solidFill>
              </a:rPr>
              <a:t> ?</a:t>
            </a:r>
          </a:p>
        </p:txBody>
      </p:sp>
    </p:spTree>
    <p:extLst>
      <p:ext uri="{BB962C8B-B14F-4D97-AF65-F5344CB8AC3E}">
        <p14:creationId xmlns:p14="http://schemas.microsoft.com/office/powerpoint/2010/main" val="728880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extLst>
              <p:ext uri="{D42A27DB-BD31-4B8C-83A1-F6EECF244321}">
                <p14:modId xmlns:p14="http://schemas.microsoft.com/office/powerpoint/2010/main" val="2813400361"/>
              </p:ext>
            </p:extLst>
          </p:nvPr>
        </p:nvGraphicFramePr>
        <p:xfrm>
          <a:off x="204846" y="827598"/>
          <a:ext cx="8693524" cy="4542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ZoneTexte 4"/>
          <p:cNvSpPr txBox="1"/>
          <p:nvPr/>
        </p:nvSpPr>
        <p:spPr>
          <a:xfrm>
            <a:off x="598172" y="5761208"/>
            <a:ext cx="8300198" cy="507831"/>
          </a:xfrm>
          <a:prstGeom prst="rect">
            <a:avLst/>
          </a:prstGeom>
          <a:noFill/>
        </p:spPr>
        <p:txBody>
          <a:bodyPr wrap="square" rtlCol="0">
            <a:spAutoFit/>
          </a:bodyPr>
          <a:lstStyle/>
          <a:p>
            <a:r>
              <a:rPr lang="fr-FR" sz="1350" dirty="0">
                <a:solidFill>
                  <a:srgbClr val="FF0000"/>
                </a:solidFill>
                <a:sym typeface="Wingdings"/>
              </a:rPr>
              <a:t> </a:t>
            </a:r>
            <a:r>
              <a:rPr lang="fr-FR" sz="1350" dirty="0">
                <a:solidFill>
                  <a:srgbClr val="FF0000"/>
                </a:solidFill>
              </a:rPr>
              <a:t>Evaluation sur 4 niveaux de maîtrise ( (insuffisante, fragile, satisfaisant, très bonne maîtrise)</a:t>
            </a:r>
          </a:p>
          <a:p>
            <a:r>
              <a:rPr lang="fr-FR" sz="1350" dirty="0">
                <a:solidFill>
                  <a:srgbClr val="FF0000"/>
                </a:solidFill>
              </a:rPr>
              <a:t> de chacun des attendus de fin de cycle avec si possible des rôles facilement identifiables par les élèves</a:t>
            </a:r>
          </a:p>
        </p:txBody>
      </p:sp>
      <p:sp>
        <p:nvSpPr>
          <p:cNvPr id="6" name="ZoneTexte 5"/>
          <p:cNvSpPr txBox="1"/>
          <p:nvPr/>
        </p:nvSpPr>
        <p:spPr>
          <a:xfrm>
            <a:off x="1319388" y="6118998"/>
            <a:ext cx="8408194" cy="300082"/>
          </a:xfrm>
          <a:prstGeom prst="rect">
            <a:avLst/>
          </a:prstGeom>
          <a:noFill/>
        </p:spPr>
        <p:txBody>
          <a:bodyPr wrap="square" rtlCol="0">
            <a:spAutoFit/>
          </a:bodyPr>
          <a:lstStyle/>
          <a:p>
            <a:r>
              <a:rPr lang="fr-FR" sz="1350" dirty="0">
                <a:solidFill>
                  <a:srgbClr val="FF0000"/>
                </a:solidFill>
              </a:rPr>
              <a:t>Choix d’une ou d’APSA supports les plus pertinentes au regard du contexte</a:t>
            </a:r>
          </a:p>
        </p:txBody>
      </p:sp>
      <p:sp>
        <p:nvSpPr>
          <p:cNvPr id="2" name="ZoneTexte 1">
            <a:extLst>
              <a:ext uri="{FF2B5EF4-FFF2-40B4-BE49-F238E27FC236}">
                <a16:creationId xmlns:a16="http://schemas.microsoft.com/office/drawing/2014/main" id="{79C39EF2-26DC-2C48-ADC6-242C41EF0484}"/>
              </a:ext>
            </a:extLst>
          </p:cNvPr>
          <p:cNvSpPr txBox="1"/>
          <p:nvPr/>
        </p:nvSpPr>
        <p:spPr>
          <a:xfrm>
            <a:off x="801384" y="308225"/>
            <a:ext cx="6113124" cy="369332"/>
          </a:xfrm>
          <a:prstGeom prst="rect">
            <a:avLst/>
          </a:prstGeom>
          <a:noFill/>
        </p:spPr>
        <p:txBody>
          <a:bodyPr wrap="square" rtlCol="0">
            <a:spAutoFit/>
          </a:bodyPr>
          <a:lstStyle/>
          <a:p>
            <a:r>
              <a:rPr lang="fr-FR" dirty="0"/>
              <a:t>Démarche impulsée par les textes …</a:t>
            </a:r>
          </a:p>
        </p:txBody>
      </p:sp>
    </p:spTree>
    <p:extLst>
      <p:ext uri="{BB962C8B-B14F-4D97-AF65-F5344CB8AC3E}">
        <p14:creationId xmlns:p14="http://schemas.microsoft.com/office/powerpoint/2010/main" val="1443717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58F43DE0-42AC-3445-9CDF-1ED40BCCABEE}"/>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9C2A3C70-7D7E-C145-955E-39BC8148C2AE}"/>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dgm id="{E3D75615-2B2B-DF41-99D4-4821AAEF2AD3}"/>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dgm id="{6307B517-B602-3147-AC27-FD12F27C5B71}"/>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dgm id="{E537EE37-1077-6E41-B444-8814D0A736C4}"/>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graphicEl>
                                              <a:dgm id="{4930EB2A-4575-EC4D-8A50-7CD728BF8C3D}"/>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graphicEl>
                                              <a:dgm id="{0B3F8E4E-95EE-4D41-8647-52761E7F017E}"/>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graphicEl>
                                              <a:dgm id="{58FF7261-28D7-4548-AEBD-32222E0D0923}"/>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graphicEl>
                                              <a:dgm id="{E17C5FA7-986A-744C-91BA-44D2236011E5}"/>
                                            </p:graphic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328827" y="1257458"/>
            <a:ext cx="5371458" cy="1325563"/>
          </a:xfrm>
        </p:spPr>
        <p:style>
          <a:lnRef idx="0">
            <a:schemeClr val="accent3"/>
          </a:lnRef>
          <a:fillRef idx="3">
            <a:schemeClr val="accent3"/>
          </a:fillRef>
          <a:effectRef idx="3">
            <a:schemeClr val="accent3"/>
          </a:effectRef>
          <a:fontRef idx="minor">
            <a:schemeClr val="lt1"/>
          </a:fontRef>
        </p:style>
        <p:txBody>
          <a:bodyPr>
            <a:noAutofit/>
          </a:bodyPr>
          <a:lstStyle/>
          <a:p>
            <a:r>
              <a:rPr lang="fr-FR" sz="2400" dirty="0"/>
              <a:t>Quelles relations inscrire entre ces 3 items pour parvenir  à un parcours de formation identifiable pour tous les élèves dans les cycles 3 et 4</a:t>
            </a:r>
            <a:r>
              <a:rPr lang="mr-IN" sz="2400" dirty="0"/>
              <a:t>…</a:t>
            </a:r>
            <a:r>
              <a:rPr lang="fr-FR" sz="2400" dirty="0"/>
              <a:t>?</a:t>
            </a:r>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351186775"/>
              </p:ext>
            </p:extLst>
          </p:nvPr>
        </p:nvGraphicFramePr>
        <p:xfrm>
          <a:off x="152711" y="1920240"/>
          <a:ext cx="3839441" cy="32180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Espace réservé du contenu 3"/>
          <p:cNvGraphicFramePr>
            <a:graphicFrameLocks/>
          </p:cNvGraphicFramePr>
          <p:nvPr>
            <p:extLst>
              <p:ext uri="{D42A27DB-BD31-4B8C-83A1-F6EECF244321}">
                <p14:modId xmlns:p14="http://schemas.microsoft.com/office/powerpoint/2010/main" val="3133292406"/>
              </p:ext>
            </p:extLst>
          </p:nvPr>
        </p:nvGraphicFramePr>
        <p:xfrm>
          <a:off x="4161902" y="2725734"/>
          <a:ext cx="4756067" cy="415178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6" name="Titre 1">
            <a:extLst>
              <a:ext uri="{FF2B5EF4-FFF2-40B4-BE49-F238E27FC236}">
                <a16:creationId xmlns:a16="http://schemas.microsoft.com/office/drawing/2014/main" id="{CF331AB7-541A-3D45-B5C8-AF6A52FD6607}"/>
              </a:ext>
            </a:extLst>
          </p:cNvPr>
          <p:cNvSpPr txBox="1">
            <a:spLocks/>
          </p:cNvSpPr>
          <p:nvPr/>
        </p:nvSpPr>
        <p:spPr>
          <a:xfrm>
            <a:off x="628650" y="365127"/>
            <a:ext cx="7025597" cy="549274"/>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dirty="0"/>
              <a:t>Des interrogations multiples….?</a:t>
            </a:r>
          </a:p>
        </p:txBody>
      </p:sp>
      <p:sp>
        <p:nvSpPr>
          <p:cNvPr id="3" name="Trapèze 2"/>
          <p:cNvSpPr/>
          <p:nvPr/>
        </p:nvSpPr>
        <p:spPr>
          <a:xfrm rot="10800000">
            <a:off x="5054884" y="2784494"/>
            <a:ext cx="3143893" cy="955497"/>
          </a:xfrm>
          <a:prstGeom prst="trapezoid">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p:cNvSpPr txBox="1"/>
          <p:nvPr/>
        </p:nvSpPr>
        <p:spPr>
          <a:xfrm>
            <a:off x="5578867" y="3031145"/>
            <a:ext cx="2239766" cy="369332"/>
          </a:xfrm>
          <a:prstGeom prst="rect">
            <a:avLst/>
          </a:prstGeom>
          <a:noFill/>
        </p:spPr>
        <p:txBody>
          <a:bodyPr wrap="square" rtlCol="0">
            <a:spAutoFit/>
          </a:bodyPr>
          <a:lstStyle/>
          <a:p>
            <a:r>
              <a:rPr lang="fr-FR" dirty="0"/>
              <a:t>Enjeux de formation</a:t>
            </a:r>
          </a:p>
        </p:txBody>
      </p:sp>
      <p:sp>
        <p:nvSpPr>
          <p:cNvPr id="8" name="Trapèze 7"/>
          <p:cNvSpPr/>
          <p:nvPr/>
        </p:nvSpPr>
        <p:spPr>
          <a:xfrm rot="10800000">
            <a:off x="5311737" y="3856799"/>
            <a:ext cx="2630185" cy="955497"/>
          </a:xfrm>
          <a:prstGeom prst="trapezoid">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p:cNvSpPr txBox="1"/>
          <p:nvPr/>
        </p:nvSpPr>
        <p:spPr>
          <a:xfrm>
            <a:off x="5578867" y="3882704"/>
            <a:ext cx="2239766" cy="646331"/>
          </a:xfrm>
          <a:prstGeom prst="rect">
            <a:avLst/>
          </a:prstGeom>
          <a:noFill/>
        </p:spPr>
        <p:txBody>
          <a:bodyPr wrap="square" rtlCol="0">
            <a:spAutoFit/>
          </a:bodyPr>
          <a:lstStyle/>
          <a:p>
            <a:pPr algn="ctr"/>
            <a:r>
              <a:rPr lang="fr-FR" dirty="0"/>
              <a:t>Enjeux d’apprentissage</a:t>
            </a:r>
          </a:p>
        </p:txBody>
      </p:sp>
      <p:sp>
        <p:nvSpPr>
          <p:cNvPr id="10" name="Trapèze 9"/>
          <p:cNvSpPr/>
          <p:nvPr/>
        </p:nvSpPr>
        <p:spPr>
          <a:xfrm rot="10800000">
            <a:off x="5589138" y="4929105"/>
            <a:ext cx="2075381" cy="955497"/>
          </a:xfrm>
          <a:prstGeom prst="trapezoid">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p:cNvSpPr txBox="1"/>
          <p:nvPr/>
        </p:nvSpPr>
        <p:spPr>
          <a:xfrm>
            <a:off x="5902501" y="4960902"/>
            <a:ext cx="1448656" cy="646331"/>
          </a:xfrm>
          <a:prstGeom prst="rect">
            <a:avLst/>
          </a:prstGeom>
          <a:noFill/>
        </p:spPr>
        <p:txBody>
          <a:bodyPr wrap="square" rtlCol="0">
            <a:spAutoFit/>
          </a:bodyPr>
          <a:lstStyle/>
          <a:p>
            <a:pPr algn="ctr"/>
            <a:r>
              <a:rPr lang="fr-FR" dirty="0"/>
              <a:t>Attendus de fin de cycle</a:t>
            </a:r>
          </a:p>
        </p:txBody>
      </p:sp>
    </p:spTree>
    <p:extLst>
      <p:ext uri="{BB962C8B-B14F-4D97-AF65-F5344CB8AC3E}">
        <p14:creationId xmlns:p14="http://schemas.microsoft.com/office/powerpoint/2010/main" val="797334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4">
                                            <p:graphicEl>
                                              <a:dgm id="{743D6F40-9312-E843-8B20-A1118D5474D2}"/>
                                            </p:graphic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4">
                                            <p:graphicEl>
                                              <a:dgm id="{9E8A3089-EE27-9848-B133-AE3BF693D9B2}"/>
                                            </p:graphic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4">
                                            <p:graphicEl>
                                              <a:dgm id="{CBF0474C-6501-7048-B9F2-CCFBA0E41F6B}"/>
                                            </p:graphic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Graphic spid="4" grpId="0">
        <p:bldSub>
          <a:bldDgm bld="one"/>
        </p:bldSub>
      </p:bldGraphic>
      <p:bldGraphic spid="5" grpId="0">
        <p:bldAsOne/>
      </p:bldGraphic>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28650" y="1140431"/>
            <a:ext cx="7886700" cy="5036532"/>
          </a:xfrm>
        </p:spPr>
        <p:txBody>
          <a:bodyPr>
            <a:normAutofit fontScale="92500" lnSpcReduction="10000"/>
          </a:bodyPr>
          <a:lstStyle/>
          <a:p>
            <a:r>
              <a:rPr lang="fr-FR" sz="2000" dirty="0"/>
              <a:t>Place de l’élève au centre de cette démarche et non une lecture déclinée trop forte  de l’APSA…</a:t>
            </a:r>
          </a:p>
          <a:p>
            <a:r>
              <a:rPr lang="fr-FR" sz="2000" dirty="0"/>
              <a:t>Enjeux d’apprentissage- Attendus de fin de cycle </a:t>
            </a:r>
            <a:r>
              <a:rPr lang="fr-FR" sz="2000" dirty="0">
                <a:solidFill>
                  <a:srgbClr val="FF0000"/>
                </a:solidFill>
              </a:rPr>
              <a:t>CAC</a:t>
            </a:r>
            <a:r>
              <a:rPr lang="fr-FR" sz="2000" dirty="0"/>
              <a:t> et déclinaison didactique de l’APSA….? Existe t-il des déclinaisons didactiques de l’APSA  plus opportunes que d’autres… ?</a:t>
            </a:r>
          </a:p>
          <a:p>
            <a:r>
              <a:rPr lang="fr-FR" sz="2000" dirty="0"/>
              <a:t>Degré de liberté pédagogique laissé aux collègues au regard du projet EPS et d’une démarche globale de traduction des programmes .. ?</a:t>
            </a:r>
          </a:p>
          <a:p>
            <a:r>
              <a:rPr lang="fr-FR" sz="2000" dirty="0"/>
              <a:t>Quels éléments signifiants ( ES) du socle à prioriser par exemple  en fonction de 2 à 3 contextes d’établissement différents </a:t>
            </a:r>
            <a:r>
              <a:rPr lang="mr-IN" sz="2000" dirty="0"/>
              <a:t>…</a:t>
            </a:r>
            <a:r>
              <a:rPr lang="fr-FR" sz="2000" dirty="0"/>
              <a:t> ? Démarche de questionnement globale</a:t>
            </a:r>
            <a:r>
              <a:rPr lang="mr-IN" sz="2000" dirty="0"/>
              <a:t>…</a:t>
            </a:r>
            <a:r>
              <a:rPr lang="fr-FR" sz="2000" dirty="0"/>
              <a:t> Exemple à partir des productions abouties du groupe ressource D6</a:t>
            </a:r>
          </a:p>
          <a:p>
            <a:r>
              <a:rPr lang="fr-FR" sz="2000" dirty="0"/>
              <a:t>Explicitation des attendus de fin de cycle sur 2 niveaux avec description précise indicateurs de fin d’étape…?</a:t>
            </a:r>
          </a:p>
          <a:p>
            <a:r>
              <a:rPr lang="fr-FR" sz="2000" b="1" dirty="0"/>
              <a:t>Evaluation </a:t>
            </a:r>
            <a:r>
              <a:rPr lang="fr-FR" sz="2000" dirty="0"/>
              <a:t>de par les compétences  ; définir des échelles de positionnement des élèves ; Transcrire des attendus de fin de cycle avec si possible des rôles (images, silhouette typique de comportement</a:t>
            </a:r>
            <a:r>
              <a:rPr lang="mr-IN" sz="2000" dirty="0"/>
              <a:t>…</a:t>
            </a:r>
            <a:r>
              <a:rPr lang="fr-FR" sz="2000" dirty="0"/>
              <a:t>.) facilement identifiables par les élèves ( démarche officielle des programmes)</a:t>
            </a:r>
          </a:p>
          <a:p>
            <a:endParaRPr lang="fr-FR" sz="2000" dirty="0"/>
          </a:p>
        </p:txBody>
      </p:sp>
      <p:sp>
        <p:nvSpPr>
          <p:cNvPr id="6" name="Titre 1">
            <a:extLst>
              <a:ext uri="{FF2B5EF4-FFF2-40B4-BE49-F238E27FC236}">
                <a16:creationId xmlns:a16="http://schemas.microsoft.com/office/drawing/2014/main" id="{89899E7B-EB6E-6346-8947-E9AF2F521ACC}"/>
              </a:ext>
            </a:extLst>
          </p:cNvPr>
          <p:cNvSpPr txBox="1">
            <a:spLocks/>
          </p:cNvSpPr>
          <p:nvPr/>
        </p:nvSpPr>
        <p:spPr>
          <a:xfrm>
            <a:off x="628650" y="365127"/>
            <a:ext cx="7025597" cy="549274"/>
          </a:xfrm>
          <a:prstGeom prst="rect">
            <a:avLst/>
          </a:prstGeom>
        </p:spPr>
        <p:txBody>
          <a:bodyPr vert="horz" lIns="91440" tIns="45720" rIns="91440" bIns="45720" rtlCol="0" anchor="ctr">
            <a:normAutofit fontScale="6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dirty="0"/>
              <a:t>Des interrogations et des enjeux  multiples….?</a:t>
            </a:r>
          </a:p>
        </p:txBody>
      </p:sp>
    </p:spTree>
    <p:extLst>
      <p:ext uri="{BB962C8B-B14F-4D97-AF65-F5344CB8AC3E}">
        <p14:creationId xmlns:p14="http://schemas.microsoft.com/office/powerpoint/2010/main" val="2044846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28650" y="365127"/>
            <a:ext cx="7886700" cy="675004"/>
          </a:xfrm>
        </p:spPr>
        <p:txBody>
          <a:bodyPr>
            <a:normAutofit fontScale="90000"/>
          </a:bodyPr>
          <a:lstStyle/>
          <a:p>
            <a:pPr algn="ctr"/>
            <a:r>
              <a:rPr lang="fr-FR" dirty="0"/>
              <a:t>TD  à engager</a:t>
            </a:r>
          </a:p>
        </p:txBody>
      </p:sp>
      <p:sp>
        <p:nvSpPr>
          <p:cNvPr id="3" name="Espace réservé du contenu 2"/>
          <p:cNvSpPr>
            <a:spLocks noGrp="1"/>
          </p:cNvSpPr>
          <p:nvPr>
            <p:ph idx="1"/>
          </p:nvPr>
        </p:nvSpPr>
        <p:spPr>
          <a:xfrm>
            <a:off x="331470" y="1211580"/>
            <a:ext cx="8183880" cy="4965383"/>
          </a:xfrm>
        </p:spPr>
        <p:txBody>
          <a:bodyPr>
            <a:normAutofit lnSpcReduction="10000"/>
          </a:bodyPr>
          <a:lstStyle/>
          <a:p>
            <a:pPr marL="0" indent="0">
              <a:buNone/>
              <a:defRPr/>
            </a:pPr>
            <a:r>
              <a:rPr lang="fr-FR" altLang="fr-FR" dirty="0">
                <a:solidFill>
                  <a:srgbClr val="FF0000"/>
                </a:solidFill>
              </a:rPr>
              <a:t>Elaboration  de 2 documents : </a:t>
            </a:r>
          </a:p>
          <a:p>
            <a:pPr marL="514350" indent="-514350">
              <a:buFont typeface="+mj-lt"/>
              <a:buAutoNum type="arabicPeriod"/>
              <a:defRPr/>
            </a:pPr>
            <a:r>
              <a:rPr lang="fr-FR" altLang="fr-FR" dirty="0"/>
              <a:t>Une matrice, document  recto verso, synthétisant une démarche méthodologique  « déductive » à partir des domaines du socle et impulsée par les mises en </a:t>
            </a:r>
            <a:r>
              <a:rPr lang="fr-FR" altLang="fr-FR" dirty="0" err="1"/>
              <a:t>oeuvre</a:t>
            </a:r>
            <a:r>
              <a:rPr lang="fr-FR" altLang="fr-FR" dirty="0"/>
              <a:t> inscrites notamment dans les programmes; </a:t>
            </a:r>
            <a:r>
              <a:rPr lang="fr-FR" altLang="fr-FR" sz="2400" i="1" dirty="0"/>
              <a:t>définition sémantique au préalable de certains items…?</a:t>
            </a:r>
            <a:endParaRPr lang="fr-FR" altLang="fr-FR" i="1" dirty="0"/>
          </a:p>
          <a:p>
            <a:pPr marL="514350" indent="-514350">
              <a:buFont typeface="+mj-lt"/>
              <a:buAutoNum type="arabicPeriod"/>
              <a:defRPr/>
            </a:pPr>
            <a:r>
              <a:rPr lang="fr-FR" altLang="fr-FR" dirty="0"/>
              <a:t>Une fiche d’explicitation de votre démarche avec le recueil ordonné, chronologique des éléments de réflexion vous ayant conduits à produire la matrice demandée ci-dessus.. ?</a:t>
            </a:r>
            <a:br>
              <a:rPr lang="fr-FR" altLang="fr-FR" dirty="0"/>
            </a:br>
            <a:r>
              <a:rPr lang="fr-FR" altLang="fr-FR" dirty="0"/>
              <a:t>Quelle concaténation et relations des différents éléments pour parvenir à ce résultat…?</a:t>
            </a:r>
          </a:p>
          <a:p>
            <a:pPr marL="514350" indent="-514350">
              <a:buFont typeface="+mj-lt"/>
              <a:buAutoNum type="arabicPeriod"/>
              <a:defRPr/>
            </a:pPr>
            <a:endParaRPr lang="fr-FR" altLang="fr-FR" dirty="0"/>
          </a:p>
          <a:p>
            <a:pPr>
              <a:defRPr/>
            </a:pPr>
            <a:endParaRPr lang="fr-FR" altLang="fr-FR" dirty="0"/>
          </a:p>
          <a:p>
            <a:pPr>
              <a:defRPr/>
            </a:pPr>
            <a:endParaRPr lang="fr-FR" altLang="fr-FR" dirty="0">
              <a:solidFill>
                <a:srgbClr val="FF0000"/>
              </a:solidFill>
            </a:endParaRPr>
          </a:p>
          <a:p>
            <a:endParaRPr lang="fr-FR" dirty="0"/>
          </a:p>
        </p:txBody>
      </p:sp>
    </p:spTree>
    <p:extLst>
      <p:ext uri="{BB962C8B-B14F-4D97-AF65-F5344CB8AC3E}">
        <p14:creationId xmlns:p14="http://schemas.microsoft.com/office/powerpoint/2010/main" val="750436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E0BEC8B-066D-A643-90F7-AF31F2AE331C}"/>
              </a:ext>
            </a:extLst>
          </p:cNvPr>
          <p:cNvSpPr>
            <a:spLocks noGrp="1"/>
          </p:cNvSpPr>
          <p:nvPr>
            <p:ph type="ctrTitle"/>
          </p:nvPr>
        </p:nvSpPr>
        <p:spPr>
          <a:xfrm>
            <a:off x="649840" y="380143"/>
            <a:ext cx="7772400" cy="698643"/>
          </a:xfrm>
        </p:spPr>
        <p:style>
          <a:lnRef idx="3">
            <a:schemeClr val="lt1"/>
          </a:lnRef>
          <a:fillRef idx="1">
            <a:schemeClr val="accent5"/>
          </a:fillRef>
          <a:effectRef idx="1">
            <a:schemeClr val="accent5"/>
          </a:effectRef>
          <a:fontRef idx="minor">
            <a:schemeClr val="lt1"/>
          </a:fontRef>
        </p:style>
        <p:txBody>
          <a:bodyPr>
            <a:normAutofit fontScale="90000"/>
          </a:bodyPr>
          <a:lstStyle/>
          <a:p>
            <a:r>
              <a:rPr lang="fr-FR" sz="4000" dirty="0"/>
              <a:t>Organisation et Constitution des groupes</a:t>
            </a:r>
          </a:p>
        </p:txBody>
      </p:sp>
      <p:sp>
        <p:nvSpPr>
          <p:cNvPr id="3" name="Sous-titre 2">
            <a:extLst>
              <a:ext uri="{FF2B5EF4-FFF2-40B4-BE49-F238E27FC236}">
                <a16:creationId xmlns:a16="http://schemas.microsoft.com/office/drawing/2014/main" id="{5C36E816-073B-8143-83B0-E69B645D1FB3}"/>
              </a:ext>
            </a:extLst>
          </p:cNvPr>
          <p:cNvSpPr>
            <a:spLocks noGrp="1"/>
          </p:cNvSpPr>
          <p:nvPr>
            <p:ph type="subTitle" idx="1"/>
          </p:nvPr>
        </p:nvSpPr>
        <p:spPr>
          <a:xfrm>
            <a:off x="256854" y="1448657"/>
            <a:ext cx="8558373" cy="4911046"/>
          </a:xfrm>
        </p:spPr>
        <p:txBody>
          <a:bodyPr>
            <a:normAutofit fontScale="92500" lnSpcReduction="10000"/>
          </a:bodyPr>
          <a:lstStyle/>
          <a:p>
            <a:pPr marL="342900" indent="-342900" algn="l">
              <a:buFont typeface="Courier New" panose="02070309020205020404" pitchFamily="49" charset="0"/>
              <a:buChar char="o"/>
              <a:defRPr/>
            </a:pPr>
            <a:r>
              <a:rPr lang="fr-FR" altLang="fr-FR" sz="2800" dirty="0"/>
              <a:t>Production des groupes avec une APSA support sur chaque CAC, </a:t>
            </a:r>
          </a:p>
          <a:p>
            <a:pPr algn="l">
              <a:defRPr/>
            </a:pPr>
            <a:r>
              <a:rPr lang="fr-FR" altLang="fr-FR" sz="2800" b="1" dirty="0"/>
              <a:t>CAC1: Epreuves combinées, CAC2 : Escalade ; CAC 3: Cirque; CAC 4: Handball</a:t>
            </a:r>
          </a:p>
          <a:p>
            <a:pPr marL="342900" indent="-342900" algn="l">
              <a:buFont typeface="Courier New" panose="02070309020205020404" pitchFamily="49" charset="0"/>
              <a:buChar char="o"/>
              <a:defRPr/>
            </a:pPr>
            <a:r>
              <a:rPr lang="fr-FR" altLang="fr-FR" sz="2800" dirty="0"/>
              <a:t>Constitution des groupes, </a:t>
            </a:r>
            <a:r>
              <a:rPr lang="fr-FR" altLang="fr-FR" sz="2800" b="1" dirty="0"/>
              <a:t>par 4,</a:t>
            </a:r>
            <a:r>
              <a:rPr lang="fr-FR" altLang="fr-FR" sz="2800" dirty="0"/>
              <a:t>  avec étayage par type d’établissement ( Education prioritaire ou non) et non par spécialités (ne pas prendre le champ d’apprentissage où l’on est le plus compétent).</a:t>
            </a:r>
          </a:p>
          <a:p>
            <a:pPr marL="342900" indent="-342900" algn="l">
              <a:buFont typeface="Courier New" panose="02070309020205020404" pitchFamily="49" charset="0"/>
              <a:buChar char="o"/>
              <a:defRPr/>
            </a:pPr>
            <a:r>
              <a:rPr lang="fr-FR" altLang="fr-FR" sz="2800" dirty="0"/>
              <a:t>Groupes affinitaires possibles en respectant les règles énoncées ci-dessus…</a:t>
            </a:r>
          </a:p>
          <a:p>
            <a:pPr marL="342900" indent="-342900" algn="l">
              <a:buFont typeface="Courier New" panose="02070309020205020404" pitchFamily="49" charset="0"/>
              <a:buChar char="o"/>
              <a:defRPr/>
            </a:pPr>
            <a:r>
              <a:rPr lang="fr-FR" altLang="fr-FR" sz="2800" dirty="0"/>
              <a:t>Engager un travail en présentiel , finalisé en </a:t>
            </a:r>
            <a:r>
              <a:rPr lang="fr-FR" altLang="fr-FR" sz="2800" dirty="0" err="1"/>
              <a:t>distanciel</a:t>
            </a:r>
            <a:r>
              <a:rPr lang="fr-FR" altLang="fr-FR" sz="2800" dirty="0"/>
              <a:t> et présenté lors de la dernière journée de regroupement en avril ou mai.</a:t>
            </a:r>
          </a:p>
          <a:p>
            <a:endParaRPr lang="fr-FR" sz="2800" dirty="0"/>
          </a:p>
        </p:txBody>
      </p:sp>
    </p:spTree>
    <p:extLst>
      <p:ext uri="{BB962C8B-B14F-4D97-AF65-F5344CB8AC3E}">
        <p14:creationId xmlns:p14="http://schemas.microsoft.com/office/powerpoint/2010/main" val="2236386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E2BDC3-FFB7-DF4B-9394-776AC5163975}"/>
              </a:ext>
            </a:extLst>
          </p:cNvPr>
          <p:cNvSpPr>
            <a:spLocks noGrp="1"/>
          </p:cNvSpPr>
          <p:nvPr>
            <p:ph type="title"/>
          </p:nvPr>
        </p:nvSpPr>
        <p:spPr>
          <a:xfrm>
            <a:off x="628650" y="365126"/>
            <a:ext cx="7886700" cy="641741"/>
          </a:xfrm>
        </p:spPr>
        <p:style>
          <a:lnRef idx="1">
            <a:schemeClr val="accent5"/>
          </a:lnRef>
          <a:fillRef idx="3">
            <a:schemeClr val="accent5"/>
          </a:fillRef>
          <a:effectRef idx="2">
            <a:schemeClr val="accent5"/>
          </a:effectRef>
          <a:fontRef idx="minor">
            <a:schemeClr val="lt1"/>
          </a:fontRef>
        </p:style>
        <p:txBody>
          <a:bodyPr>
            <a:normAutofit/>
          </a:bodyPr>
          <a:lstStyle/>
          <a:p>
            <a:pPr algn="ctr"/>
            <a:r>
              <a:rPr lang="fr-FR" sz="3600" dirty="0"/>
              <a:t>Règles cadrant le travail qui sera engagé…</a:t>
            </a:r>
          </a:p>
        </p:txBody>
      </p:sp>
      <p:sp>
        <p:nvSpPr>
          <p:cNvPr id="3" name="Espace réservé du contenu 2">
            <a:extLst>
              <a:ext uri="{FF2B5EF4-FFF2-40B4-BE49-F238E27FC236}">
                <a16:creationId xmlns:a16="http://schemas.microsoft.com/office/drawing/2014/main" id="{B25BA2D9-E069-CD4D-A0BC-F67373D270AD}"/>
              </a:ext>
            </a:extLst>
          </p:cNvPr>
          <p:cNvSpPr>
            <a:spLocks noGrp="1"/>
          </p:cNvSpPr>
          <p:nvPr>
            <p:ph idx="1"/>
          </p:nvPr>
        </p:nvSpPr>
        <p:spPr>
          <a:xfrm>
            <a:off x="628650" y="1376737"/>
            <a:ext cx="8258496" cy="5188450"/>
          </a:xfrm>
        </p:spPr>
        <p:txBody>
          <a:bodyPr>
            <a:normAutofit/>
          </a:bodyPr>
          <a:lstStyle/>
          <a:p>
            <a:r>
              <a:rPr lang="fr-FR" dirty="0"/>
              <a:t>Liberté d’ajouter, de modifier, de regrouper les items et de les mettre en relation ensemble…</a:t>
            </a:r>
          </a:p>
          <a:p>
            <a:r>
              <a:rPr lang="fr-FR" dirty="0"/>
              <a:t>Liberté sur la  présentation, les liens et ancrages possibles</a:t>
            </a:r>
          </a:p>
          <a:p>
            <a:r>
              <a:rPr lang="fr-FR" dirty="0"/>
              <a:t>Contrainte forte sur le format ( recto/verso A3)</a:t>
            </a:r>
          </a:p>
          <a:p>
            <a:r>
              <a:rPr lang="fr-FR" dirty="0"/>
              <a:t>Contrainte d’une matrice lisible, claire et appréhendable « facilement » par les collègues</a:t>
            </a:r>
          </a:p>
          <a:p>
            <a:r>
              <a:rPr lang="fr-FR" dirty="0"/>
              <a:t>Contrainte de décliner cette fiche avec 2 types d’établissement et 2 contextes différents.</a:t>
            </a:r>
          </a:p>
          <a:p>
            <a:pPr marL="0" indent="0">
              <a:buNone/>
            </a:pPr>
            <a:r>
              <a:rPr lang="fr-FR" dirty="0">
                <a:sym typeface="Wingdings" pitchFamily="2" charset="2"/>
              </a:rPr>
              <a:t> partir d’un travail réalisé dans vos établissements</a:t>
            </a:r>
            <a:endParaRPr lang="fr-FR" dirty="0"/>
          </a:p>
        </p:txBody>
      </p:sp>
    </p:spTree>
    <p:extLst>
      <p:ext uri="{BB962C8B-B14F-4D97-AF65-F5344CB8AC3E}">
        <p14:creationId xmlns:p14="http://schemas.microsoft.com/office/powerpoint/2010/main" val="3011504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ureau">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2650</TotalTime>
  <Words>1553</Words>
  <Application>Microsoft Macintosh PowerPoint</Application>
  <PresentationFormat>Affichage à l'écran (4:3)</PresentationFormat>
  <Paragraphs>170</Paragraphs>
  <Slides>18</Slides>
  <Notes>9</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18</vt:i4>
      </vt:variant>
    </vt:vector>
  </HeadingPairs>
  <TitlesOfParts>
    <vt:vector size="27" baseType="lpstr">
      <vt:lpstr>Arial</vt:lpstr>
      <vt:lpstr>Calibri</vt:lpstr>
      <vt:lpstr>Calibri Light</vt:lpstr>
      <vt:lpstr>Courier New</vt:lpstr>
      <vt:lpstr>Georgia</vt:lpstr>
      <vt:lpstr>Mangal</vt:lpstr>
      <vt:lpstr>Wingdings</vt:lpstr>
      <vt:lpstr>Wingdings 3</vt:lpstr>
      <vt:lpstr>Thème Office</vt:lpstr>
      <vt:lpstr>  GROUPE RESSOURCE ACADEMIQUE COLLEGE LYON  GRAL CLG   </vt:lpstr>
      <vt:lpstr>Présentation PowerPoint</vt:lpstr>
      <vt:lpstr>Présentation PowerPoint</vt:lpstr>
      <vt:lpstr>Présentation PowerPoint</vt:lpstr>
      <vt:lpstr>Quelles relations inscrire entre ces 3 items pour parvenir  à un parcours de formation identifiable pour tous les élèves dans les cycles 3 et 4…?</vt:lpstr>
      <vt:lpstr>Présentation PowerPoint</vt:lpstr>
      <vt:lpstr>TD  à engager</vt:lpstr>
      <vt:lpstr>Organisation et Constitution des groupes</vt:lpstr>
      <vt:lpstr>Règles cadrant le travail qui sera engagé…</vt:lpstr>
      <vt:lpstr>Présentation PowerPoint</vt:lpstr>
      <vt:lpstr>Présentation PowerPoint</vt:lpstr>
      <vt:lpstr>Présentation PowerPoint</vt:lpstr>
      <vt:lpstr>Présentation PowerPoint</vt:lpstr>
      <vt:lpstr>ANNEXES</vt:lpstr>
      <vt:lpstr>Compétences du socle Exmple  :Domaine 5 – cycle 4 : Les représentations du monde et l’activité humaine   </vt:lpstr>
      <vt:lpstr>Définir des échelles de positionnement des élèves</vt:lpstr>
      <vt:lpstr>Présentation PowerPoint</vt:lpstr>
      <vt:lpstr>Le croisement « Compétences générales de l’EPS » / « Attendus de fin de cycle » garantit que les enjeux d’apprentissage identifiés permettent de travailler les cinq compétences générales de l’EPS (et par conséquent les cinq domaines du socle) en relation avec les attendus de n de cycle  </vt:lpstr>
    </vt:vector>
  </TitlesOfParts>
  <Company/>
  <LinksUpToDate>false</LinksUpToDate>
  <SharedDoc>false</SharedDoc>
  <HyperlinksChanged>false</HyperlinksChanged>
  <AppVersion>16.0009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Principes méthodologiques</dc:title>
  <dc:creator>jean marc jmbodet</dc:creator>
  <cp:lastModifiedBy>jean marc jmbodet</cp:lastModifiedBy>
  <cp:revision>49</cp:revision>
  <dcterms:created xsi:type="dcterms:W3CDTF">2018-01-21T12:56:37Z</dcterms:created>
  <dcterms:modified xsi:type="dcterms:W3CDTF">2018-02-01T09:40:24Z</dcterms:modified>
</cp:coreProperties>
</file>