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84" r:id="rId2"/>
    <p:sldId id="256" r:id="rId3"/>
    <p:sldId id="257" r:id="rId4"/>
    <p:sldId id="270" r:id="rId5"/>
    <p:sldId id="272" r:id="rId6"/>
    <p:sldId id="279" r:id="rId7"/>
    <p:sldId id="273" r:id="rId8"/>
    <p:sldId id="274" r:id="rId9"/>
    <p:sldId id="275" r:id="rId10"/>
    <p:sldId id="280" r:id="rId11"/>
    <p:sldId id="276" r:id="rId12"/>
    <p:sldId id="277" r:id="rId13"/>
    <p:sldId id="278" r:id="rId14"/>
    <p:sldId id="281" r:id="rId15"/>
    <p:sldId id="269" r:id="rId16"/>
    <p:sldId id="258" r:id="rId17"/>
    <p:sldId id="259" r:id="rId18"/>
    <p:sldId id="282" r:id="rId19"/>
    <p:sldId id="261" r:id="rId20"/>
    <p:sldId id="262" r:id="rId21"/>
    <p:sldId id="265" r:id="rId22"/>
    <p:sldId id="266" r:id="rId23"/>
    <p:sldId id="267" r:id="rId24"/>
    <p:sldId id="268" r:id="rId25"/>
    <p:sldId id="283"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674"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75255489-9EA0-4B4F-8493-79ADE3DCDC04}" type="slidenum">
              <a:rPr lang="fr-FR" smtClean="0"/>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5255489-9EA0-4B4F-8493-79ADE3DCDC0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5255489-9EA0-4B4F-8493-79ADE3DCDC0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5255489-9EA0-4B4F-8493-79ADE3DCDC0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5255489-9EA0-4B4F-8493-79ADE3DCDC04}" type="slidenum">
              <a:rPr lang="fr-FR" smtClean="0"/>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5255489-9EA0-4B4F-8493-79ADE3DCDC0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5255489-9EA0-4B4F-8493-79ADE3DCDC0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5255489-9EA0-4B4F-8493-79ADE3DCDC0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75255489-9EA0-4B4F-8493-79ADE3DCDC04}" type="slidenum">
              <a:rPr lang="fr-FR" smtClean="0"/>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5255489-9EA0-4B4F-8493-79ADE3DCDC0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25374CC6-CA27-4889-AC06-D15FF60425F6}" type="datetimeFigureOut">
              <a:rPr lang="fr-FR" smtClean="0"/>
              <a:t>09/05/2014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5255489-9EA0-4B4F-8493-79ADE3DCDC04}" type="slidenum">
              <a:rPr lang="fr-FR" smtClean="0"/>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374CC6-CA27-4889-AC06-D15FF60425F6}" type="datetimeFigureOut">
              <a:rPr lang="fr-FR" smtClean="0"/>
              <a:t>09/05/2014</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5255489-9EA0-4B4F-8493-79ADE3DCDC04}" type="slidenum">
              <a:rPr lang="fr-FR" smtClean="0"/>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3.xml"/><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116632"/>
            <a:ext cx="7406640" cy="3672408"/>
          </a:xfrm>
        </p:spPr>
        <p:txBody>
          <a:bodyPr>
            <a:normAutofit/>
          </a:bodyPr>
          <a:lstStyle/>
          <a:p>
            <a:pPr algn="ctr"/>
            <a:r>
              <a:rPr lang="fr-FR" sz="6600" dirty="0" smtClean="0"/>
              <a:t>TACHE COMPLEXE</a:t>
            </a:r>
            <a:br>
              <a:rPr lang="fr-FR" sz="6600" dirty="0" smtClean="0"/>
            </a:br>
            <a:r>
              <a:rPr lang="fr-FR" sz="6600" dirty="0" smtClean="0"/>
              <a:t>NIVEAU 2</a:t>
            </a:r>
            <a:br>
              <a:rPr lang="fr-FR" sz="6600" dirty="0" smtClean="0"/>
            </a:br>
            <a:r>
              <a:rPr lang="fr-FR" sz="6600" dirty="0" smtClean="0"/>
              <a:t>TENNIS DE TABLE</a:t>
            </a:r>
            <a:endParaRPr lang="fr-FR" sz="6600" dirty="0"/>
          </a:p>
        </p:txBody>
      </p:sp>
      <p:sp>
        <p:nvSpPr>
          <p:cNvPr id="3" name="Sous-titre 2"/>
          <p:cNvSpPr>
            <a:spLocks noGrp="1"/>
          </p:cNvSpPr>
          <p:nvPr>
            <p:ph type="subTitle" idx="1"/>
          </p:nvPr>
        </p:nvSpPr>
        <p:spPr>
          <a:xfrm>
            <a:off x="5969064" y="6314560"/>
            <a:ext cx="4219560" cy="570824"/>
          </a:xfrm>
        </p:spPr>
        <p:txBody>
          <a:bodyPr>
            <a:normAutofit/>
          </a:bodyPr>
          <a:lstStyle/>
          <a:p>
            <a:r>
              <a:rPr lang="fr-FR" sz="2000" dirty="0" smtClean="0"/>
              <a:t>Julia </a:t>
            </a:r>
            <a:r>
              <a:rPr lang="fr-FR" sz="2000" dirty="0" err="1" smtClean="0"/>
              <a:t>Dillet</a:t>
            </a:r>
            <a:r>
              <a:rPr lang="fr-FR" sz="2000" dirty="0" smtClean="0"/>
              <a:t>, David Couvert</a:t>
            </a:r>
            <a:endParaRPr lang="fr-FR" sz="2000" dirty="0"/>
          </a:p>
        </p:txBody>
      </p:sp>
      <p:pic>
        <p:nvPicPr>
          <p:cNvPr id="1026" name="Picture 2" descr="https://encrypted-tbn2.gstatic.com/images?q=tbn:ANd9GcRG_0BfATSfGLiCbvmq5Ye8ozDh1fYlH0Ftzw-p3ktbwK3rD13R">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735032"/>
            <a:ext cx="3528392" cy="264629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hlinkClick r:id="rId2" action="ppaction://hlinksldjump"/>
          </p:cNvPr>
          <p:cNvSpPr txBox="1"/>
          <p:nvPr/>
        </p:nvSpPr>
        <p:spPr>
          <a:xfrm>
            <a:off x="5004048" y="4509120"/>
            <a:ext cx="1224136" cy="369332"/>
          </a:xfrm>
          <a:prstGeom prst="rect">
            <a:avLst/>
          </a:prstGeom>
          <a:noFill/>
        </p:spPr>
        <p:txBody>
          <a:bodyPr wrap="square" rtlCol="0">
            <a:spAutoFit/>
          </a:bodyPr>
          <a:lstStyle/>
          <a:p>
            <a:r>
              <a:rPr lang="fr-FR" dirty="0" smtClean="0">
                <a:solidFill>
                  <a:schemeClr val="bg1"/>
                </a:solidFill>
              </a:rPr>
              <a:t>Cliquez ici</a:t>
            </a:r>
            <a:endParaRPr lang="fr-FR" dirty="0">
              <a:solidFill>
                <a:schemeClr val="bg1"/>
              </a:solidFill>
            </a:endParaRPr>
          </a:p>
        </p:txBody>
      </p:sp>
    </p:spTree>
    <p:extLst>
      <p:ext uri="{BB962C8B-B14F-4D97-AF65-F5344CB8AC3E}">
        <p14:creationId xmlns:p14="http://schemas.microsoft.com/office/powerpoint/2010/main" val="3944878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jouer à droite et à gauche</a:t>
            </a:r>
            <a:endParaRPr lang="fr-FR" dirty="0"/>
          </a:p>
        </p:txBody>
      </p:sp>
      <p:sp>
        <p:nvSpPr>
          <p:cNvPr id="3" name="Espace réservé du contenu 2"/>
          <p:cNvSpPr>
            <a:spLocks noGrp="1"/>
          </p:cNvSpPr>
          <p:nvPr>
            <p:ph idx="1"/>
          </p:nvPr>
        </p:nvSpPr>
        <p:spPr/>
        <p:txBody>
          <a:bodyPr>
            <a:normAutofit/>
          </a:bodyPr>
          <a:lstStyle/>
          <a:p>
            <a:r>
              <a:rPr lang="fr-FR" sz="2500" dirty="0"/>
              <a:t>Orienter la raquette dans la direction visée.</a:t>
            </a:r>
          </a:p>
          <a:p>
            <a:r>
              <a:rPr lang="fr-FR" sz="2500" dirty="0"/>
              <a:t>Finir le geste dans la direction visée.</a:t>
            </a:r>
          </a:p>
          <a:p>
            <a:r>
              <a:rPr lang="fr-FR" sz="2500" dirty="0"/>
              <a:t>Modifier le placement de ses appuis et l’orientation du corps (notamment en CD) : se mettre davantage de profil pour jouer </a:t>
            </a:r>
            <a:r>
              <a:rPr lang="fr-FR" sz="2500" dirty="0" smtClean="0"/>
              <a:t>avec son </a:t>
            </a:r>
            <a:r>
              <a:rPr lang="fr-FR" sz="2500" dirty="0"/>
              <a:t>CD en « ligne droite </a:t>
            </a:r>
            <a:r>
              <a:rPr lang="fr-FR" sz="2500" dirty="0" smtClean="0"/>
              <a:t>».</a:t>
            </a:r>
            <a:endParaRPr lang="fr-FR" sz="2500" dirty="0" smtClean="0"/>
          </a:p>
          <a:p>
            <a:r>
              <a:rPr lang="fr-FR" sz="2500" dirty="0" smtClean="0"/>
              <a:t>Pour le service, les principes sont les mêmes. (attention à adopter un placement identique pour servir à droite ou à gauche)</a:t>
            </a:r>
            <a:endParaRPr lang="fr-FR" sz="2500" dirty="0"/>
          </a:p>
          <a:p>
            <a:pPr marL="82296" indent="0">
              <a:buNone/>
            </a:pPr>
            <a:endParaRPr lang="fr-FR" sz="2500" dirty="0"/>
          </a:p>
        </p:txBody>
      </p:sp>
      <p:sp>
        <p:nvSpPr>
          <p:cNvPr id="4" name="Bouton d'action : Précédent 3">
            <a:hlinkClick r:id="rId2" action="ppaction://hlinksldjump" highlightClick="1"/>
          </p:cNvPr>
          <p:cNvSpPr/>
          <p:nvPr/>
        </p:nvSpPr>
        <p:spPr>
          <a:xfrm>
            <a:off x="179512" y="5843773"/>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15150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124744"/>
            <a:ext cx="7498080" cy="1143000"/>
          </a:xfrm>
        </p:spPr>
        <p:txBody>
          <a:bodyPr>
            <a:normAutofit fontScale="90000"/>
          </a:bodyPr>
          <a:lstStyle/>
          <a:p>
            <a:pPr algn="ctr"/>
            <a:r>
              <a:rPr lang="fr-FR" dirty="0" smtClean="0"/>
              <a:t>Tu veux « frapper fort », et ton niveau est</a:t>
            </a:r>
            <a:endParaRPr lang="fr-FR" dirty="0"/>
          </a:p>
        </p:txBody>
      </p:sp>
      <p:sp>
        <p:nvSpPr>
          <p:cNvPr id="3" name="Espace réservé du contenu 2"/>
          <p:cNvSpPr>
            <a:spLocks noGrp="1"/>
          </p:cNvSpPr>
          <p:nvPr>
            <p:ph idx="1"/>
          </p:nvPr>
        </p:nvSpPr>
        <p:spPr>
          <a:xfrm>
            <a:off x="1331640" y="2348880"/>
            <a:ext cx="7498080" cy="901080"/>
          </a:xfrm>
        </p:spPr>
        <p:txBody>
          <a:bodyPr/>
          <a:lstStyle/>
          <a:p>
            <a:endParaRPr lang="fr-FR" dirty="0"/>
          </a:p>
        </p:txBody>
      </p:sp>
      <p:sp>
        <p:nvSpPr>
          <p:cNvPr id="5" name="Rectangle à coins arrondis 4">
            <a:hlinkClick r:id="rId2" action="ppaction://hlinksldjump"/>
          </p:cNvPr>
          <p:cNvSpPr/>
          <p:nvPr/>
        </p:nvSpPr>
        <p:spPr>
          <a:xfrm>
            <a:off x="147565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Explorateur</a:t>
            </a:r>
            <a:endParaRPr lang="fr-FR" b="1" dirty="0">
              <a:solidFill>
                <a:schemeClr val="tx2">
                  <a:lumMod val="50000"/>
                </a:schemeClr>
              </a:solidFill>
            </a:endParaRPr>
          </a:p>
        </p:txBody>
      </p:sp>
      <p:sp>
        <p:nvSpPr>
          <p:cNvPr id="6" name="Rectangle à coins arrondis 5">
            <a:hlinkClick r:id="rId3" action="ppaction://hlinksldjump"/>
          </p:cNvPr>
          <p:cNvSpPr/>
          <p:nvPr/>
        </p:nvSpPr>
        <p:spPr>
          <a:xfrm>
            <a:off x="579613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Savant</a:t>
            </a:r>
            <a:endParaRPr lang="fr-FR" b="1" dirty="0">
              <a:solidFill>
                <a:schemeClr val="tx2">
                  <a:lumMod val="50000"/>
                </a:schemeClr>
              </a:solidFill>
            </a:endParaRPr>
          </a:p>
        </p:txBody>
      </p:sp>
      <p:sp>
        <p:nvSpPr>
          <p:cNvPr id="7" name="Bouton d'action : Accueil 6">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196026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44624"/>
            <a:ext cx="7498080" cy="1143000"/>
          </a:xfrm>
        </p:spPr>
        <p:txBody>
          <a:bodyPr>
            <a:normAutofit fontScale="90000"/>
          </a:bodyPr>
          <a:lstStyle/>
          <a:p>
            <a:pPr algn="ctr"/>
            <a:r>
              <a:rPr lang="fr-FR" sz="3600" dirty="0" smtClean="0"/>
              <a:t>Tu veux « frapper fort », </a:t>
            </a:r>
            <a:br>
              <a:rPr lang="fr-FR" sz="3600" dirty="0" smtClean="0"/>
            </a:br>
            <a:r>
              <a:rPr lang="fr-FR" sz="3600" dirty="0" smtClean="0"/>
              <a:t>et tu es explorateur</a:t>
            </a:r>
            <a:endParaRPr lang="fr-FR" sz="36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sp>
        <p:nvSpPr>
          <p:cNvPr id="11" name="ZoneTexte 10"/>
          <p:cNvSpPr txBox="1"/>
          <p:nvPr/>
        </p:nvSpPr>
        <p:spPr>
          <a:xfrm>
            <a:off x="1269676" y="2132856"/>
            <a:ext cx="3456384" cy="3970318"/>
          </a:xfrm>
          <a:prstGeom prst="rect">
            <a:avLst/>
          </a:prstGeom>
          <a:noFill/>
        </p:spPr>
        <p:txBody>
          <a:bodyPr wrap="square" rtlCol="0">
            <a:spAutoFit/>
          </a:bodyPr>
          <a:lstStyle/>
          <a:p>
            <a:r>
              <a:rPr lang="fr-FR" b="1" dirty="0" smtClean="0">
                <a:solidFill>
                  <a:schemeClr val="accent4">
                    <a:lumMod val="75000"/>
                  </a:schemeClr>
                </a:solidFill>
              </a:rPr>
              <a:t>Exercice</a:t>
            </a:r>
          </a:p>
          <a:p>
            <a:r>
              <a:rPr lang="fr-FR" dirty="0" smtClean="0"/>
              <a:t>- B sert 10 fois à mi-hauteur dans le CD de A</a:t>
            </a:r>
          </a:p>
          <a:p>
            <a:r>
              <a:rPr lang="fr-FR" dirty="0" smtClean="0"/>
              <a:t>- A </a:t>
            </a:r>
            <a:r>
              <a:rPr lang="fr-FR" dirty="0"/>
              <a:t>doit viser une bouteille et la faire chuter. B essaie de renvoyer le smash</a:t>
            </a:r>
            <a:r>
              <a:rPr lang="fr-FR" dirty="0" smtClean="0"/>
              <a:t>.</a:t>
            </a:r>
          </a:p>
          <a:p>
            <a:r>
              <a:rPr lang="fr-FR" dirty="0" smtClean="0"/>
              <a:t>- A doit atteindre 25 points à l’aide du comptage suivant :</a:t>
            </a:r>
          </a:p>
          <a:p>
            <a:r>
              <a:rPr lang="fr-FR" dirty="0" smtClean="0">
                <a:latin typeface="Cambria"/>
              </a:rPr>
              <a:t>• </a:t>
            </a:r>
            <a:r>
              <a:rPr lang="fr-FR" dirty="0" smtClean="0"/>
              <a:t>1pt si A gagne le point contre B</a:t>
            </a:r>
          </a:p>
          <a:p>
            <a:r>
              <a:rPr lang="fr-FR" dirty="0">
                <a:latin typeface="Cambria"/>
              </a:rPr>
              <a:t>• </a:t>
            </a:r>
            <a:r>
              <a:rPr lang="fr-FR" dirty="0" smtClean="0"/>
              <a:t>3pts si A gagne le point sans que B ne touche la balle</a:t>
            </a:r>
          </a:p>
          <a:p>
            <a:r>
              <a:rPr lang="fr-FR" dirty="0">
                <a:latin typeface="Cambria"/>
              </a:rPr>
              <a:t>• </a:t>
            </a:r>
            <a:r>
              <a:rPr lang="fr-FR" dirty="0" smtClean="0"/>
              <a:t>5pts si A fait chuter une des 2 bouteilles</a:t>
            </a:r>
          </a:p>
          <a:p>
            <a:endParaRPr lang="fr-FR" dirty="0" smtClean="0"/>
          </a:p>
        </p:txBody>
      </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solidFill>
                  <a:schemeClr val="bg1">
                    <a:lumMod val="50000"/>
                  </a:schemeClr>
                </a:solidFill>
              </a:rPr>
              <a:t>A</a:t>
            </a:r>
          </a:p>
        </p:txBody>
      </p:sp>
      <p:cxnSp>
        <p:nvCxnSpPr>
          <p:cNvPr id="21" name="Connecteur en arc 20"/>
          <p:cNvCxnSpPr/>
          <p:nvPr/>
        </p:nvCxnSpPr>
        <p:spPr>
          <a:xfrm rot="16200000" flipV="1">
            <a:off x="4968003" y="3537054"/>
            <a:ext cx="3833397" cy="736970"/>
          </a:xfrm>
          <a:prstGeom prst="curvedConnector3">
            <a:avLst>
              <a:gd name="adj1" fmla="val 28487"/>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6192180" y="1556796"/>
            <a:ext cx="553966" cy="369332"/>
          </a:xfrm>
          <a:prstGeom prst="rect">
            <a:avLst/>
          </a:prstGeom>
          <a:noFill/>
        </p:spPr>
        <p:txBody>
          <a:bodyPr wrap="square" rtlCol="0">
            <a:spAutoFit/>
          </a:bodyPr>
          <a:lstStyle/>
          <a:p>
            <a:r>
              <a:rPr lang="fr-FR" dirty="0" smtClean="0">
                <a:solidFill>
                  <a:schemeClr val="accent2">
                    <a:lumMod val="75000"/>
                  </a:schemeClr>
                </a:solidFill>
              </a:rPr>
              <a:t>×10</a:t>
            </a:r>
            <a:endParaRPr lang="fr-FR" dirty="0">
              <a:solidFill>
                <a:schemeClr val="accent2">
                  <a:lumMod val="75000"/>
                </a:schemeClr>
              </a:solidFill>
            </a:endParaRPr>
          </a:p>
        </p:txBody>
      </p:sp>
      <p:sp>
        <p:nvSpPr>
          <p:cNvPr id="31" name="Bouton d'action : Accueil 30">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22" name="ZoneTexte 21"/>
          <p:cNvSpPr txBox="1"/>
          <p:nvPr/>
        </p:nvSpPr>
        <p:spPr>
          <a:xfrm>
            <a:off x="1500980" y="1340768"/>
            <a:ext cx="3719092" cy="646331"/>
          </a:xfrm>
          <a:prstGeom prst="rect">
            <a:avLst/>
          </a:prstGeom>
          <a:noFill/>
        </p:spPr>
        <p:txBody>
          <a:bodyPr wrap="square" rtlCol="0">
            <a:spAutoFit/>
          </a:bodyPr>
          <a:lstStyle/>
          <a:p>
            <a:r>
              <a:rPr lang="fr-FR" dirty="0"/>
              <a:t>2 bouteilles </a:t>
            </a:r>
            <a:r>
              <a:rPr lang="fr-FR" dirty="0" smtClean="0"/>
              <a:t>sont placées </a:t>
            </a:r>
            <a:r>
              <a:rPr lang="fr-FR" dirty="0"/>
              <a:t>côte à côte dans le camp de B (1/3 du fond</a:t>
            </a:r>
            <a:r>
              <a:rPr lang="fr-FR" dirty="0" smtClean="0"/>
              <a:t>).</a:t>
            </a:r>
            <a:endParaRPr lang="fr-FR" dirty="0"/>
          </a:p>
        </p:txBody>
      </p:sp>
      <p:sp>
        <p:nvSpPr>
          <p:cNvPr id="23" name="Triangle isocèle 22"/>
          <p:cNvSpPr/>
          <p:nvPr/>
        </p:nvSpPr>
        <p:spPr>
          <a:xfrm>
            <a:off x="5956019" y="5637572"/>
            <a:ext cx="313750" cy="523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4" name="Triangle isocèle 23"/>
          <p:cNvSpPr/>
          <p:nvPr/>
        </p:nvSpPr>
        <p:spPr>
          <a:xfrm>
            <a:off x="6274474" y="5648299"/>
            <a:ext cx="313750" cy="523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5" name="Flèche vers le bas 44"/>
          <p:cNvSpPr/>
          <p:nvPr/>
        </p:nvSpPr>
        <p:spPr>
          <a:xfrm>
            <a:off x="5937295" y="2025714"/>
            <a:ext cx="650929" cy="361185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à coins arrondis 16">
            <a:hlinkClick r:id="rId2" action="ppaction://hlinksldjump"/>
          </p:cNvPr>
          <p:cNvSpPr/>
          <p:nvPr/>
        </p:nvSpPr>
        <p:spPr>
          <a:xfrm>
            <a:off x="2555776" y="5865153"/>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433576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44624"/>
            <a:ext cx="7498080" cy="1143000"/>
          </a:xfrm>
        </p:spPr>
        <p:txBody>
          <a:bodyPr>
            <a:normAutofit fontScale="90000"/>
          </a:bodyPr>
          <a:lstStyle/>
          <a:p>
            <a:pPr algn="ctr"/>
            <a:r>
              <a:rPr lang="fr-FR" sz="3600" dirty="0" smtClean="0"/>
              <a:t>Tu veux « frapper fort », </a:t>
            </a:r>
            <a:br>
              <a:rPr lang="fr-FR" sz="3600" dirty="0" smtClean="0"/>
            </a:br>
            <a:r>
              <a:rPr lang="fr-FR" sz="3600" dirty="0" smtClean="0"/>
              <a:t>et tu es savant</a:t>
            </a:r>
            <a:endParaRPr lang="fr-FR" sz="3600" dirty="0"/>
          </a:p>
        </p:txBody>
      </p:sp>
      <p:grpSp>
        <p:nvGrpSpPr>
          <p:cNvPr id="4" name="Groupe 3"/>
          <p:cNvGrpSpPr/>
          <p:nvPr/>
        </p:nvGrpSpPr>
        <p:grpSpPr>
          <a:xfrm>
            <a:off x="5235086"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sp>
        <p:nvSpPr>
          <p:cNvPr id="11" name="ZoneTexte 10"/>
          <p:cNvSpPr txBox="1"/>
          <p:nvPr/>
        </p:nvSpPr>
        <p:spPr>
          <a:xfrm>
            <a:off x="1187624" y="1772816"/>
            <a:ext cx="3682452" cy="4247317"/>
          </a:xfrm>
          <a:prstGeom prst="rect">
            <a:avLst/>
          </a:prstGeom>
          <a:noFill/>
        </p:spPr>
        <p:txBody>
          <a:bodyPr wrap="square" rtlCol="0">
            <a:spAutoFit/>
          </a:bodyPr>
          <a:lstStyle/>
          <a:p>
            <a:r>
              <a:rPr lang="fr-FR" b="1" dirty="0" smtClean="0">
                <a:solidFill>
                  <a:schemeClr val="accent4">
                    <a:lumMod val="75000"/>
                  </a:schemeClr>
                </a:solidFill>
              </a:rPr>
              <a:t>Exercice </a:t>
            </a:r>
          </a:p>
          <a:p>
            <a:r>
              <a:rPr lang="fr-FR" dirty="0"/>
              <a:t>- A sert, B renvoie dans le CD et quand il veut il envoie une balle plus haute (10 fois) : A smashe.</a:t>
            </a:r>
          </a:p>
          <a:p>
            <a:r>
              <a:rPr lang="fr-FR" dirty="0"/>
              <a:t>- A doit viser une bouteille et la faire chuter. B essaie de renvoyer le smash.</a:t>
            </a:r>
          </a:p>
          <a:p>
            <a:r>
              <a:rPr lang="fr-FR" dirty="0"/>
              <a:t>- A doit atteindre 25 points à l’aide du comptage suivant :</a:t>
            </a:r>
          </a:p>
          <a:p>
            <a:pPr lvl="0"/>
            <a:r>
              <a:rPr lang="fr-FR" dirty="0" smtClean="0">
                <a:latin typeface="Cambria"/>
              </a:rPr>
              <a:t>• </a:t>
            </a:r>
            <a:r>
              <a:rPr lang="fr-FR" dirty="0" smtClean="0"/>
              <a:t>1pt </a:t>
            </a:r>
            <a:r>
              <a:rPr lang="fr-FR" dirty="0"/>
              <a:t>si A gagne le point contre B</a:t>
            </a:r>
          </a:p>
          <a:p>
            <a:pPr lvl="0"/>
            <a:r>
              <a:rPr lang="fr-FR" dirty="0" smtClean="0">
                <a:latin typeface="Cambria"/>
              </a:rPr>
              <a:t>• </a:t>
            </a:r>
            <a:r>
              <a:rPr lang="fr-FR" dirty="0" smtClean="0"/>
              <a:t>3pts </a:t>
            </a:r>
            <a:r>
              <a:rPr lang="fr-FR" dirty="0"/>
              <a:t>si A gagne le point sans que B ne touche la balle</a:t>
            </a:r>
          </a:p>
          <a:p>
            <a:pPr lvl="0"/>
            <a:r>
              <a:rPr lang="fr-FR" dirty="0">
                <a:latin typeface="Cambria"/>
              </a:rPr>
              <a:t>• </a:t>
            </a:r>
            <a:r>
              <a:rPr lang="fr-FR" dirty="0" smtClean="0"/>
              <a:t>5pts </a:t>
            </a:r>
            <a:r>
              <a:rPr lang="fr-FR" dirty="0"/>
              <a:t>si A fait chuter une des 2 bouteilles</a:t>
            </a:r>
          </a:p>
          <a:p>
            <a:pPr lvl="0"/>
            <a:r>
              <a:rPr lang="fr-FR" i="1" dirty="0"/>
              <a:t>Le point ne compte pas s’il est gagné avant que B ne « lève » la balle</a:t>
            </a:r>
            <a:r>
              <a:rPr lang="fr-FR" i="1" dirty="0" smtClean="0"/>
              <a:t>.</a:t>
            </a:r>
            <a:endParaRPr lang="fr-FR" dirty="0"/>
          </a:p>
        </p:txBody>
      </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solidFill>
                  <a:schemeClr val="bg1">
                    <a:lumMod val="50000"/>
                  </a:schemeClr>
                </a:solidFill>
              </a:rPr>
              <a:t>A</a:t>
            </a:r>
          </a:p>
        </p:txBody>
      </p:sp>
      <p:cxnSp>
        <p:nvCxnSpPr>
          <p:cNvPr id="21" name="Connecteur en arc 20"/>
          <p:cNvCxnSpPr/>
          <p:nvPr/>
        </p:nvCxnSpPr>
        <p:spPr>
          <a:xfrm rot="16200000" flipH="1">
            <a:off x="5208109" y="3116056"/>
            <a:ext cx="3912358" cy="1152128"/>
          </a:xfrm>
          <a:prstGeom prst="curvedConnector3">
            <a:avLst>
              <a:gd name="adj1" fmla="val 30790"/>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Bouton d'action : Accueil 30">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22" name="ZoneTexte 21"/>
          <p:cNvSpPr txBox="1"/>
          <p:nvPr/>
        </p:nvSpPr>
        <p:spPr>
          <a:xfrm>
            <a:off x="1331640" y="1124744"/>
            <a:ext cx="3719092" cy="646331"/>
          </a:xfrm>
          <a:prstGeom prst="rect">
            <a:avLst/>
          </a:prstGeom>
          <a:noFill/>
        </p:spPr>
        <p:txBody>
          <a:bodyPr wrap="square" rtlCol="0">
            <a:spAutoFit/>
          </a:bodyPr>
          <a:lstStyle/>
          <a:p>
            <a:r>
              <a:rPr lang="fr-FR" dirty="0"/>
              <a:t>2 bouteilles </a:t>
            </a:r>
            <a:r>
              <a:rPr lang="fr-FR" dirty="0" smtClean="0"/>
              <a:t>sont placées </a:t>
            </a:r>
            <a:r>
              <a:rPr lang="fr-FR" dirty="0"/>
              <a:t>côte à côte dans le camp de B (1/3 du fond</a:t>
            </a:r>
            <a:r>
              <a:rPr lang="fr-FR" dirty="0" smtClean="0"/>
              <a:t>).</a:t>
            </a:r>
            <a:endParaRPr lang="fr-FR" dirty="0"/>
          </a:p>
        </p:txBody>
      </p:sp>
      <p:sp>
        <p:nvSpPr>
          <p:cNvPr id="23" name="Triangle isocèle 22"/>
          <p:cNvSpPr/>
          <p:nvPr/>
        </p:nvSpPr>
        <p:spPr>
          <a:xfrm>
            <a:off x="5956019" y="5637572"/>
            <a:ext cx="313750" cy="523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24" name="Triangle isocèle 23"/>
          <p:cNvSpPr/>
          <p:nvPr/>
        </p:nvSpPr>
        <p:spPr>
          <a:xfrm>
            <a:off x="6274474" y="5648299"/>
            <a:ext cx="313750" cy="52352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5" name="Flèche vers le bas 44"/>
          <p:cNvSpPr/>
          <p:nvPr/>
        </p:nvSpPr>
        <p:spPr>
          <a:xfrm>
            <a:off x="5937295" y="2025714"/>
            <a:ext cx="650929" cy="361185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orme libre 16"/>
          <p:cNvSpPr/>
          <p:nvPr/>
        </p:nvSpPr>
        <p:spPr>
          <a:xfrm>
            <a:off x="6669410" y="1891430"/>
            <a:ext cx="926926" cy="3908121"/>
          </a:xfrm>
          <a:custGeom>
            <a:avLst/>
            <a:gdLst>
              <a:gd name="connsiteX0" fmla="*/ 926926 w 926926"/>
              <a:gd name="connsiteY0" fmla="*/ 3908121 h 3908121"/>
              <a:gd name="connsiteX1" fmla="*/ 663879 w 926926"/>
              <a:gd name="connsiteY1" fmla="*/ 638828 h 3908121"/>
              <a:gd name="connsiteX2" fmla="*/ 25052 w 926926"/>
              <a:gd name="connsiteY2" fmla="*/ 12526 h 3908121"/>
              <a:gd name="connsiteX3" fmla="*/ 25052 w 926926"/>
              <a:gd name="connsiteY3" fmla="*/ 12526 h 3908121"/>
              <a:gd name="connsiteX4" fmla="*/ 0 w 926926"/>
              <a:gd name="connsiteY4" fmla="*/ 0 h 3908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6926" h="3908121">
                <a:moveTo>
                  <a:pt x="926926" y="3908121"/>
                </a:moveTo>
                <a:cubicBezTo>
                  <a:pt x="870558" y="2598107"/>
                  <a:pt x="814191" y="1288094"/>
                  <a:pt x="663879" y="638828"/>
                </a:cubicBezTo>
                <a:cubicBezTo>
                  <a:pt x="513567" y="-10438"/>
                  <a:pt x="25052" y="12526"/>
                  <a:pt x="25052" y="12526"/>
                </a:cubicBezTo>
                <a:lnTo>
                  <a:pt x="25052" y="12526"/>
                </a:ln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19"/>
          <p:cNvCxnSpPr>
            <a:stCxn id="17" idx="4"/>
          </p:cNvCxnSpPr>
          <p:nvPr/>
        </p:nvCxnSpPr>
        <p:spPr>
          <a:xfrm>
            <a:off x="6669410" y="1891430"/>
            <a:ext cx="93179" cy="16941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flipV="1">
            <a:off x="6660232" y="1813684"/>
            <a:ext cx="93179" cy="7774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Rectangle à coins arrondis 17">
            <a:hlinkClick r:id="rId2" action="ppaction://hlinksldjump"/>
          </p:cNvPr>
          <p:cNvSpPr/>
          <p:nvPr/>
        </p:nvSpPr>
        <p:spPr>
          <a:xfrm>
            <a:off x="4067944" y="5865153"/>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1507095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frapper fort</a:t>
            </a:r>
            <a:endParaRPr lang="fr-FR" dirty="0"/>
          </a:p>
        </p:txBody>
      </p:sp>
      <p:sp>
        <p:nvSpPr>
          <p:cNvPr id="3" name="Espace réservé du contenu 2"/>
          <p:cNvSpPr>
            <a:spLocks noGrp="1"/>
          </p:cNvSpPr>
          <p:nvPr>
            <p:ph idx="1"/>
          </p:nvPr>
        </p:nvSpPr>
        <p:spPr/>
        <p:txBody>
          <a:bodyPr>
            <a:normAutofit/>
          </a:bodyPr>
          <a:lstStyle/>
          <a:p>
            <a:r>
              <a:rPr lang="fr-FR" sz="2500" dirty="0"/>
              <a:t>Identifier le signal « balle haute » : </a:t>
            </a:r>
            <a:r>
              <a:rPr lang="fr-FR" sz="2500" dirty="0" smtClean="0"/>
              <a:t>courte </a:t>
            </a:r>
            <a:r>
              <a:rPr lang="fr-FR" sz="2500" dirty="0"/>
              <a:t>et </a:t>
            </a:r>
            <a:r>
              <a:rPr lang="fr-FR" sz="2500" dirty="0" smtClean="0"/>
              <a:t>au niveau de la tête.</a:t>
            </a:r>
            <a:endParaRPr lang="fr-FR" sz="2500" dirty="0"/>
          </a:p>
          <a:p>
            <a:r>
              <a:rPr lang="fr-FR" sz="2500" dirty="0"/>
              <a:t>G</a:t>
            </a:r>
            <a:r>
              <a:rPr lang="fr-FR" sz="2500" dirty="0" smtClean="0"/>
              <a:t>este de l’arrière </a:t>
            </a:r>
            <a:r>
              <a:rPr lang="fr-FR" sz="2500" dirty="0"/>
              <a:t>vers l’avant et du « haut vers le bas », raquette légèrement fermée.</a:t>
            </a:r>
          </a:p>
          <a:p>
            <a:r>
              <a:rPr lang="fr-FR" sz="2500" dirty="0"/>
              <a:t>Prendre la balle au sommet du rebond, sur le côté et devant soi.</a:t>
            </a:r>
          </a:p>
          <a:p>
            <a:r>
              <a:rPr lang="fr-FR" sz="2500" dirty="0" smtClean="0"/>
              <a:t>Frapper </a:t>
            </a:r>
            <a:r>
              <a:rPr lang="fr-FR" sz="2500" dirty="0"/>
              <a:t>avec le coude fléchi (pour être à bonne distance de la balle).</a:t>
            </a:r>
          </a:p>
          <a:p>
            <a:r>
              <a:rPr lang="fr-FR" sz="2500" dirty="0" smtClean="0"/>
              <a:t>Geste </a:t>
            </a:r>
            <a:r>
              <a:rPr lang="fr-FR" sz="2500" dirty="0"/>
              <a:t>rapide en avançant</a:t>
            </a:r>
            <a:r>
              <a:rPr lang="fr-FR" sz="2500" dirty="0" smtClean="0"/>
              <a:t>.</a:t>
            </a:r>
            <a:endParaRPr lang="fr-FR" sz="2500" dirty="0"/>
          </a:p>
        </p:txBody>
      </p:sp>
      <p:sp>
        <p:nvSpPr>
          <p:cNvPr id="4" name="Bouton d'action : Précédent 3">
            <a:hlinkClick r:id="rId2" action="ppaction://hlinksldjump" highlightClick="1"/>
          </p:cNvPr>
          <p:cNvSpPr/>
          <p:nvPr/>
        </p:nvSpPr>
        <p:spPr>
          <a:xfrm>
            <a:off x="179512" y="5843773"/>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670944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124744"/>
            <a:ext cx="7498080" cy="1143000"/>
          </a:xfrm>
        </p:spPr>
        <p:txBody>
          <a:bodyPr>
            <a:normAutofit fontScale="90000"/>
          </a:bodyPr>
          <a:lstStyle/>
          <a:p>
            <a:pPr algn="ctr"/>
            <a:r>
              <a:rPr lang="fr-FR" dirty="0" smtClean="0"/>
              <a:t>Tu veux « jouer ras », et ton niveau est</a:t>
            </a:r>
            <a:endParaRPr lang="fr-FR" dirty="0"/>
          </a:p>
        </p:txBody>
      </p:sp>
      <p:sp>
        <p:nvSpPr>
          <p:cNvPr id="3" name="Espace réservé du contenu 2"/>
          <p:cNvSpPr>
            <a:spLocks noGrp="1"/>
          </p:cNvSpPr>
          <p:nvPr>
            <p:ph idx="1"/>
          </p:nvPr>
        </p:nvSpPr>
        <p:spPr>
          <a:xfrm>
            <a:off x="1331640" y="2348880"/>
            <a:ext cx="7498080" cy="901080"/>
          </a:xfrm>
        </p:spPr>
        <p:txBody>
          <a:bodyPr/>
          <a:lstStyle/>
          <a:p>
            <a:endParaRPr lang="fr-FR" dirty="0"/>
          </a:p>
        </p:txBody>
      </p:sp>
      <p:sp>
        <p:nvSpPr>
          <p:cNvPr id="5" name="Rectangle à coins arrondis 4">
            <a:hlinkClick r:id="rId2" action="ppaction://hlinksldjump"/>
          </p:cNvPr>
          <p:cNvSpPr/>
          <p:nvPr/>
        </p:nvSpPr>
        <p:spPr>
          <a:xfrm>
            <a:off x="147565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Explorateur</a:t>
            </a:r>
            <a:endParaRPr lang="fr-FR" b="1" dirty="0">
              <a:solidFill>
                <a:schemeClr val="tx2">
                  <a:lumMod val="50000"/>
                </a:schemeClr>
              </a:solidFill>
            </a:endParaRPr>
          </a:p>
        </p:txBody>
      </p:sp>
      <p:sp>
        <p:nvSpPr>
          <p:cNvPr id="6" name="Rectangle à coins arrondis 5">
            <a:hlinkClick r:id="rId3" action="ppaction://hlinksldjump"/>
          </p:cNvPr>
          <p:cNvSpPr/>
          <p:nvPr/>
        </p:nvSpPr>
        <p:spPr>
          <a:xfrm>
            <a:off x="579613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Savant</a:t>
            </a:r>
            <a:endParaRPr lang="fr-FR" b="1" dirty="0">
              <a:solidFill>
                <a:schemeClr val="tx2">
                  <a:lumMod val="50000"/>
                </a:schemeClr>
              </a:solidFill>
            </a:endParaRPr>
          </a:p>
        </p:txBody>
      </p:sp>
      <p:sp>
        <p:nvSpPr>
          <p:cNvPr id="7" name="Bouton d'action : Accueil 6">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520103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dirty="0" smtClean="0"/>
              <a:t>Tu veux « jouer ras », et tu es explorateur</a:t>
            </a:r>
            <a:endParaRPr lang="fr-FR" sz="36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grpSp>
        <p:nvGrpSpPr>
          <p:cNvPr id="7" name="Groupe 6"/>
          <p:cNvGrpSpPr/>
          <p:nvPr/>
        </p:nvGrpSpPr>
        <p:grpSpPr>
          <a:xfrm>
            <a:off x="5220072" y="3356992"/>
            <a:ext cx="3240359" cy="864095"/>
            <a:chOff x="0" y="0"/>
            <a:chExt cx="790042" cy="153035"/>
          </a:xfrm>
        </p:grpSpPr>
        <p:cxnSp>
          <p:nvCxnSpPr>
            <p:cNvPr id="8" name="Connecteur droit 7"/>
            <p:cNvCxnSpPr/>
            <p:nvPr/>
          </p:nvCxnSpPr>
          <p:spPr>
            <a:xfrm flipH="1" flipV="1">
              <a:off x="0"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flipV="1">
              <a:off x="785003"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0" y="0"/>
              <a:ext cx="79004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ZoneTexte 10"/>
          <p:cNvSpPr txBox="1"/>
          <p:nvPr/>
        </p:nvSpPr>
        <p:spPr>
          <a:xfrm>
            <a:off x="1259632" y="1412776"/>
            <a:ext cx="3456384" cy="1477328"/>
          </a:xfrm>
          <a:prstGeom prst="rect">
            <a:avLst/>
          </a:prstGeom>
          <a:noFill/>
        </p:spPr>
        <p:txBody>
          <a:bodyPr wrap="square" rtlCol="0">
            <a:spAutoFit/>
          </a:bodyPr>
          <a:lstStyle/>
          <a:p>
            <a:r>
              <a:rPr lang="fr-FR" b="1" dirty="0" smtClean="0">
                <a:solidFill>
                  <a:schemeClr val="accent4">
                    <a:lumMod val="75000"/>
                  </a:schemeClr>
                </a:solidFill>
              </a:rPr>
              <a:t>Exercice 1</a:t>
            </a:r>
          </a:p>
          <a:p>
            <a:r>
              <a:rPr lang="fr-FR" dirty="0" smtClean="0"/>
              <a:t>- B sert 10 fois dans le CD de A</a:t>
            </a:r>
          </a:p>
          <a:p>
            <a:r>
              <a:rPr lang="fr-FR" dirty="0" smtClean="0"/>
              <a:t>- A doit réussir à renvoyer 7 fois sous le sur-filet avant de changer d’exercice</a:t>
            </a:r>
            <a:endParaRPr lang="fr-FR" dirty="0"/>
          </a:p>
        </p:txBody>
      </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solidFill>
                  <a:schemeClr val="bg1">
                    <a:lumMod val="50000"/>
                  </a:schemeClr>
                </a:solidFill>
              </a:rPr>
              <a:t>A</a:t>
            </a:r>
          </a:p>
        </p:txBody>
      </p:sp>
      <p:sp>
        <p:nvSpPr>
          <p:cNvPr id="14" name="ZoneTexte 13"/>
          <p:cNvSpPr txBox="1"/>
          <p:nvPr/>
        </p:nvSpPr>
        <p:spPr>
          <a:xfrm>
            <a:off x="1259632" y="2996952"/>
            <a:ext cx="3456384" cy="1200329"/>
          </a:xfrm>
          <a:prstGeom prst="rect">
            <a:avLst/>
          </a:prstGeom>
          <a:noFill/>
        </p:spPr>
        <p:txBody>
          <a:bodyPr wrap="square" rtlCol="0">
            <a:spAutoFit/>
          </a:bodyPr>
          <a:lstStyle/>
          <a:p>
            <a:r>
              <a:rPr lang="fr-FR" b="1" dirty="0" smtClean="0">
                <a:solidFill>
                  <a:schemeClr val="accent4">
                    <a:lumMod val="75000"/>
                  </a:schemeClr>
                </a:solidFill>
              </a:rPr>
              <a:t>Exercice 2</a:t>
            </a:r>
          </a:p>
          <a:p>
            <a:r>
              <a:rPr lang="fr-FR" dirty="0" smtClean="0"/>
              <a:t>- B sert 10 fois dans le R de A</a:t>
            </a:r>
          </a:p>
          <a:p>
            <a:r>
              <a:rPr lang="fr-FR" dirty="0" smtClean="0"/>
              <a:t>- A doit réussir à renvoyer 7 fois sous le sur-filet</a:t>
            </a:r>
            <a:endParaRPr lang="fr-FR" dirty="0"/>
          </a:p>
        </p:txBody>
      </p:sp>
      <p:cxnSp>
        <p:nvCxnSpPr>
          <p:cNvPr id="16" name="Connecteur droit avec flèche 15"/>
          <p:cNvCxnSpPr/>
          <p:nvPr/>
        </p:nvCxnSpPr>
        <p:spPr>
          <a:xfrm>
            <a:off x="5940152" y="1926128"/>
            <a:ext cx="432048" cy="4023152"/>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21" name="Connecteur en arc 20"/>
          <p:cNvCxnSpPr/>
          <p:nvPr/>
        </p:nvCxnSpPr>
        <p:spPr>
          <a:xfrm rot="16200000" flipV="1">
            <a:off x="4823989" y="3537054"/>
            <a:ext cx="3833397" cy="736970"/>
          </a:xfrm>
          <a:prstGeom prst="curvedConnector3">
            <a:avLst>
              <a:gd name="adj1" fmla="val 32408"/>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6192180" y="1556796"/>
            <a:ext cx="553966" cy="369332"/>
          </a:xfrm>
          <a:prstGeom prst="rect">
            <a:avLst/>
          </a:prstGeom>
          <a:noFill/>
        </p:spPr>
        <p:txBody>
          <a:bodyPr wrap="square" rtlCol="0">
            <a:spAutoFit/>
          </a:bodyPr>
          <a:lstStyle/>
          <a:p>
            <a:r>
              <a:rPr lang="fr-FR" dirty="0" smtClean="0">
                <a:solidFill>
                  <a:schemeClr val="accent2">
                    <a:lumMod val="75000"/>
                  </a:schemeClr>
                </a:solidFill>
              </a:rPr>
              <a:t>×10</a:t>
            </a:r>
            <a:endParaRPr lang="fr-FR" dirty="0">
              <a:solidFill>
                <a:schemeClr val="accent2">
                  <a:lumMod val="75000"/>
                </a:schemeClr>
              </a:solidFill>
            </a:endParaRPr>
          </a:p>
        </p:txBody>
      </p:sp>
      <p:sp>
        <p:nvSpPr>
          <p:cNvPr id="27" name="ZoneTexte 26"/>
          <p:cNvSpPr txBox="1"/>
          <p:nvPr/>
        </p:nvSpPr>
        <p:spPr>
          <a:xfrm>
            <a:off x="5818234" y="5637572"/>
            <a:ext cx="553966" cy="369332"/>
          </a:xfrm>
          <a:prstGeom prst="rect">
            <a:avLst/>
          </a:prstGeom>
          <a:noFill/>
        </p:spPr>
        <p:txBody>
          <a:bodyPr wrap="square" rtlCol="0">
            <a:spAutoFit/>
          </a:bodyPr>
          <a:lstStyle/>
          <a:p>
            <a:r>
              <a:rPr lang="fr-FR" dirty="0" smtClean="0">
                <a:solidFill>
                  <a:schemeClr val="bg1">
                    <a:lumMod val="50000"/>
                  </a:schemeClr>
                </a:solidFill>
              </a:rPr>
              <a:t>×7</a:t>
            </a:r>
            <a:endParaRPr lang="fr-FR" dirty="0">
              <a:solidFill>
                <a:schemeClr val="bg1">
                  <a:lumMod val="50000"/>
                </a:schemeClr>
              </a:solidFill>
            </a:endParaRPr>
          </a:p>
        </p:txBody>
      </p:sp>
      <p:sp>
        <p:nvSpPr>
          <p:cNvPr id="31" name="Bouton d'action : Accueil 30">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9" name="Rectangle à coins arrondis 18">
            <a:hlinkClick r:id="rId2" action="ppaction://hlinksldjump"/>
          </p:cNvPr>
          <p:cNvSpPr/>
          <p:nvPr/>
        </p:nvSpPr>
        <p:spPr>
          <a:xfrm>
            <a:off x="3275856" y="5661248"/>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
        <p:nvSpPr>
          <p:cNvPr id="20" name="ZoneTexte 19"/>
          <p:cNvSpPr txBox="1"/>
          <p:nvPr/>
        </p:nvSpPr>
        <p:spPr>
          <a:xfrm>
            <a:off x="1244557" y="4365104"/>
            <a:ext cx="3456384" cy="923330"/>
          </a:xfrm>
          <a:prstGeom prst="rect">
            <a:avLst/>
          </a:prstGeom>
          <a:noFill/>
        </p:spPr>
        <p:txBody>
          <a:bodyPr wrap="square" rtlCol="0">
            <a:spAutoFit/>
          </a:bodyPr>
          <a:lstStyle/>
          <a:p>
            <a:r>
              <a:rPr lang="fr-FR" b="1" dirty="0" smtClean="0">
                <a:solidFill>
                  <a:schemeClr val="accent4">
                    <a:lumMod val="75000"/>
                  </a:schemeClr>
                </a:solidFill>
              </a:rPr>
              <a:t>Exercice 3</a:t>
            </a:r>
          </a:p>
          <a:p>
            <a:r>
              <a:rPr lang="fr-FR" dirty="0" smtClean="0"/>
              <a:t>- A doit réussir à servir 7 fois sous le sur-filet</a:t>
            </a:r>
            <a:endParaRPr lang="fr-FR" dirty="0"/>
          </a:p>
        </p:txBody>
      </p:sp>
    </p:spTree>
    <p:extLst>
      <p:ext uri="{BB962C8B-B14F-4D97-AF65-F5344CB8AC3E}">
        <p14:creationId xmlns:p14="http://schemas.microsoft.com/office/powerpoint/2010/main" val="1303831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44624"/>
            <a:ext cx="7498080" cy="1143000"/>
          </a:xfrm>
        </p:spPr>
        <p:txBody>
          <a:bodyPr>
            <a:normAutofit/>
          </a:bodyPr>
          <a:lstStyle/>
          <a:p>
            <a:pPr algn="ctr"/>
            <a:r>
              <a:rPr lang="fr-FR" sz="3600" dirty="0" smtClean="0"/>
              <a:t>Tu veux « jouer ras », et tu es savant</a:t>
            </a:r>
            <a:endParaRPr lang="fr-FR" sz="3600" dirty="0"/>
          </a:p>
        </p:txBody>
      </p:sp>
      <p:grpSp>
        <p:nvGrpSpPr>
          <p:cNvPr id="5" name="Groupe 4"/>
          <p:cNvGrpSpPr/>
          <p:nvPr/>
        </p:nvGrpSpPr>
        <p:grpSpPr>
          <a:xfrm>
            <a:off x="5004048" y="1556796"/>
            <a:ext cx="3598183" cy="4608512"/>
            <a:chOff x="0" y="0"/>
            <a:chExt cx="607060" cy="599847"/>
          </a:xfrm>
        </p:grpSpPr>
        <p:sp>
          <p:nvSpPr>
            <p:cNvPr id="6" name="Rectangle 5"/>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7" name="Connecteur droit 6"/>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grpSp>
        <p:nvGrpSpPr>
          <p:cNvPr id="8" name="Groupe 7"/>
          <p:cNvGrpSpPr/>
          <p:nvPr/>
        </p:nvGrpSpPr>
        <p:grpSpPr>
          <a:xfrm>
            <a:off x="5220072" y="3356992"/>
            <a:ext cx="3240359" cy="864095"/>
            <a:chOff x="0" y="0"/>
            <a:chExt cx="790042" cy="153035"/>
          </a:xfrm>
        </p:grpSpPr>
        <p:cxnSp>
          <p:nvCxnSpPr>
            <p:cNvPr id="9" name="Connecteur droit 8"/>
            <p:cNvCxnSpPr/>
            <p:nvPr/>
          </p:nvCxnSpPr>
          <p:spPr>
            <a:xfrm flipH="1" flipV="1">
              <a:off x="0"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flipV="1">
              <a:off x="785003"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0" y="0"/>
              <a:ext cx="79004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t>A</a:t>
            </a:r>
          </a:p>
        </p:txBody>
      </p:sp>
      <p:cxnSp>
        <p:nvCxnSpPr>
          <p:cNvPr id="14" name="Connecteur droit avec flèche 13"/>
          <p:cNvCxnSpPr/>
          <p:nvPr/>
        </p:nvCxnSpPr>
        <p:spPr>
          <a:xfrm>
            <a:off x="5868144" y="1844824"/>
            <a:ext cx="504056" cy="41044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Connecteur en arc 14"/>
          <p:cNvCxnSpPr/>
          <p:nvPr/>
        </p:nvCxnSpPr>
        <p:spPr>
          <a:xfrm rot="16200000" flipV="1">
            <a:off x="4373978" y="3483007"/>
            <a:ext cx="4104456" cy="828090"/>
          </a:xfrm>
          <a:prstGeom prst="curvedConnector3">
            <a:avLst>
              <a:gd name="adj1" fmla="val 40253"/>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1259632" y="1052736"/>
            <a:ext cx="3456384" cy="2031325"/>
          </a:xfrm>
          <a:prstGeom prst="rect">
            <a:avLst/>
          </a:prstGeom>
          <a:noFill/>
        </p:spPr>
        <p:txBody>
          <a:bodyPr wrap="square" rtlCol="0">
            <a:spAutoFit/>
          </a:bodyPr>
          <a:lstStyle/>
          <a:p>
            <a:r>
              <a:rPr lang="fr-FR" b="1" dirty="0" smtClean="0">
                <a:solidFill>
                  <a:schemeClr val="accent4">
                    <a:lumMod val="75000"/>
                  </a:schemeClr>
                </a:solidFill>
              </a:rPr>
              <a:t>Exercice 1</a:t>
            </a:r>
          </a:p>
          <a:p>
            <a:r>
              <a:rPr lang="fr-FR" dirty="0" smtClean="0"/>
              <a:t>- B réalise en tout 10 services, en alternant 1 fois dans le CD, puis 1 fois dans le R de A</a:t>
            </a:r>
          </a:p>
          <a:p>
            <a:r>
              <a:rPr lang="fr-FR" dirty="0" smtClean="0"/>
              <a:t>- A doit réussir à renvoyer 7 fois sous le sur-filet avant de changer d’exercice</a:t>
            </a:r>
            <a:endParaRPr lang="fr-FR" dirty="0"/>
          </a:p>
        </p:txBody>
      </p:sp>
      <p:sp>
        <p:nvSpPr>
          <p:cNvPr id="17" name="ZoneTexte 16"/>
          <p:cNvSpPr txBox="1"/>
          <p:nvPr/>
        </p:nvSpPr>
        <p:spPr>
          <a:xfrm>
            <a:off x="1259632" y="3212976"/>
            <a:ext cx="3456384" cy="1477328"/>
          </a:xfrm>
          <a:prstGeom prst="rect">
            <a:avLst/>
          </a:prstGeom>
          <a:noFill/>
        </p:spPr>
        <p:txBody>
          <a:bodyPr wrap="square" rtlCol="0">
            <a:spAutoFit/>
          </a:bodyPr>
          <a:lstStyle/>
          <a:p>
            <a:r>
              <a:rPr lang="fr-FR" b="1" dirty="0" smtClean="0">
                <a:solidFill>
                  <a:schemeClr val="accent4">
                    <a:lumMod val="75000"/>
                  </a:schemeClr>
                </a:solidFill>
              </a:rPr>
              <a:t>Exercice 2</a:t>
            </a:r>
          </a:p>
          <a:p>
            <a:r>
              <a:rPr lang="fr-FR" dirty="0" smtClean="0"/>
              <a:t>- B sert 10 fois en choisissant où il sert</a:t>
            </a:r>
          </a:p>
          <a:p>
            <a:r>
              <a:rPr lang="fr-FR" dirty="0" smtClean="0"/>
              <a:t>- A doit réussir à renvoyer 7 fois sous le sur-filet</a:t>
            </a:r>
            <a:endParaRPr lang="fr-FR" dirty="0"/>
          </a:p>
        </p:txBody>
      </p:sp>
      <p:cxnSp>
        <p:nvCxnSpPr>
          <p:cNvPr id="24" name="Connecteur en arc 23"/>
          <p:cNvCxnSpPr/>
          <p:nvPr/>
        </p:nvCxnSpPr>
        <p:spPr>
          <a:xfrm rot="5400000" flipH="1" flipV="1">
            <a:off x="5386282" y="3451196"/>
            <a:ext cx="4104455" cy="891715"/>
          </a:xfrm>
          <a:prstGeom prst="curvedConnector3">
            <a:avLst>
              <a:gd name="adj1" fmla="val 40253"/>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flipH="1">
            <a:off x="7668344" y="1866550"/>
            <a:ext cx="288031" cy="408273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Bouton d'action : Accueil 29">
            <a:hlinkClick r:id="" action="ppaction://hlinkshowjump?jump=firstslide" highlightClick="1"/>
          </p:cNvPr>
          <p:cNvSpPr/>
          <p:nvPr/>
        </p:nvSpPr>
        <p:spPr>
          <a:xfrm>
            <a:off x="107504" y="5693812"/>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9" name="ZoneTexte 18"/>
          <p:cNvSpPr txBox="1"/>
          <p:nvPr/>
        </p:nvSpPr>
        <p:spPr>
          <a:xfrm>
            <a:off x="1244557" y="4869160"/>
            <a:ext cx="3456384" cy="923330"/>
          </a:xfrm>
          <a:prstGeom prst="rect">
            <a:avLst/>
          </a:prstGeom>
          <a:noFill/>
        </p:spPr>
        <p:txBody>
          <a:bodyPr wrap="square" rtlCol="0">
            <a:spAutoFit/>
          </a:bodyPr>
          <a:lstStyle/>
          <a:p>
            <a:r>
              <a:rPr lang="fr-FR" b="1" dirty="0" smtClean="0">
                <a:solidFill>
                  <a:schemeClr val="accent4">
                    <a:lumMod val="75000"/>
                  </a:schemeClr>
                </a:solidFill>
              </a:rPr>
              <a:t>Exercice 3</a:t>
            </a:r>
          </a:p>
          <a:p>
            <a:r>
              <a:rPr lang="fr-FR" dirty="0" smtClean="0"/>
              <a:t>- A doit réussir à servir 7 fois sous le sur-filet</a:t>
            </a:r>
            <a:endParaRPr lang="fr-FR" dirty="0"/>
          </a:p>
        </p:txBody>
      </p:sp>
      <p:sp>
        <p:nvSpPr>
          <p:cNvPr id="20" name="Rectangle à coins arrondis 19">
            <a:hlinkClick r:id="rId2" action="ppaction://hlinksldjump"/>
          </p:cNvPr>
          <p:cNvSpPr/>
          <p:nvPr/>
        </p:nvSpPr>
        <p:spPr>
          <a:xfrm>
            <a:off x="2987824" y="5793145"/>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3684796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 jouer ras »</a:t>
            </a:r>
            <a:endParaRPr lang="fr-FR" dirty="0"/>
          </a:p>
        </p:txBody>
      </p:sp>
      <p:sp>
        <p:nvSpPr>
          <p:cNvPr id="3" name="Espace réservé du contenu 2"/>
          <p:cNvSpPr>
            <a:spLocks noGrp="1"/>
          </p:cNvSpPr>
          <p:nvPr>
            <p:ph idx="1"/>
          </p:nvPr>
        </p:nvSpPr>
        <p:spPr/>
        <p:txBody>
          <a:bodyPr>
            <a:normAutofit fontScale="55000" lnSpcReduction="20000"/>
          </a:bodyPr>
          <a:lstStyle/>
          <a:p>
            <a:pPr marL="82296" indent="0">
              <a:buNone/>
            </a:pPr>
            <a:r>
              <a:rPr lang="fr-FR" b="1" dirty="0"/>
              <a:t>En CD : </a:t>
            </a:r>
            <a:endParaRPr lang="fr-FR" dirty="0"/>
          </a:p>
          <a:p>
            <a:r>
              <a:rPr lang="fr-FR" dirty="0"/>
              <a:t>Ecarter le coude du corps (mise à distance)</a:t>
            </a:r>
          </a:p>
          <a:p>
            <a:r>
              <a:rPr lang="fr-FR" dirty="0"/>
              <a:t>La raquette est placée sur le côté et devant soi, proche du plateau de la table</a:t>
            </a:r>
          </a:p>
          <a:p>
            <a:r>
              <a:rPr lang="fr-FR" dirty="0"/>
              <a:t>Effectuer un mouvement vers l’avant en inclinant le côté CD de la raquette vers le bas (= fermer la raquette)</a:t>
            </a:r>
          </a:p>
          <a:p>
            <a:r>
              <a:rPr lang="fr-FR" dirty="0"/>
              <a:t>Jouer la balle suffisamment tôt (juste après son rebond sur la table)</a:t>
            </a:r>
          </a:p>
          <a:p>
            <a:pPr marL="82296" indent="0">
              <a:buNone/>
            </a:pPr>
            <a:r>
              <a:rPr lang="fr-FR" dirty="0"/>
              <a:t> </a:t>
            </a:r>
          </a:p>
          <a:p>
            <a:pPr marL="82296" indent="0">
              <a:buNone/>
            </a:pPr>
            <a:r>
              <a:rPr lang="fr-FR" b="1" dirty="0"/>
              <a:t>En R :</a:t>
            </a:r>
            <a:endParaRPr lang="fr-FR" dirty="0"/>
          </a:p>
          <a:p>
            <a:r>
              <a:rPr lang="fr-FR" dirty="0"/>
              <a:t>La raquette est placée devant soi, proche du plateau de la table</a:t>
            </a:r>
          </a:p>
          <a:p>
            <a:r>
              <a:rPr lang="fr-FR" dirty="0"/>
              <a:t>Effectuer un mouvement vers l’avant en inclinant le côté R de la raquette vers le bas (= fermer la raquette)</a:t>
            </a:r>
          </a:p>
          <a:p>
            <a:r>
              <a:rPr lang="fr-FR" dirty="0"/>
              <a:t>Jouer la balle suffisamment tôt (juste après son rebond sur la table</a:t>
            </a:r>
            <a:r>
              <a:rPr lang="fr-FR" dirty="0" smtClean="0"/>
              <a:t>)</a:t>
            </a:r>
            <a:endParaRPr lang="fr-FR" dirty="0"/>
          </a:p>
          <a:p>
            <a:endParaRPr lang="fr-FR" dirty="0" smtClean="0"/>
          </a:p>
          <a:p>
            <a:pPr marL="82296" indent="0">
              <a:buNone/>
            </a:pPr>
            <a:r>
              <a:rPr lang="fr-FR" b="1" dirty="0"/>
              <a:t>Pour le service : </a:t>
            </a:r>
            <a:endParaRPr lang="fr-FR" dirty="0"/>
          </a:p>
          <a:p>
            <a:r>
              <a:rPr lang="fr-FR" dirty="0"/>
              <a:t>Frapper la balle le plus tard possible dans la phase descendante du lancer</a:t>
            </a:r>
            <a:r>
              <a:rPr lang="fr-FR" dirty="0" smtClean="0"/>
              <a:t>.</a:t>
            </a:r>
            <a:endParaRPr lang="fr-FR" dirty="0"/>
          </a:p>
          <a:p>
            <a:endParaRPr lang="fr-FR" dirty="0"/>
          </a:p>
        </p:txBody>
      </p:sp>
      <p:sp>
        <p:nvSpPr>
          <p:cNvPr id="4" name="Bouton d'action : Précédent 3">
            <a:hlinkClick r:id="rId2" action="ppaction://hlinksldjump" highlightClick="1"/>
          </p:cNvPr>
          <p:cNvSpPr/>
          <p:nvPr/>
        </p:nvSpPr>
        <p:spPr>
          <a:xfrm>
            <a:off x="179512" y="5869262"/>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475197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124744"/>
            <a:ext cx="7498080" cy="1143000"/>
          </a:xfrm>
        </p:spPr>
        <p:txBody>
          <a:bodyPr>
            <a:normAutofit fontScale="90000"/>
          </a:bodyPr>
          <a:lstStyle/>
          <a:p>
            <a:pPr algn="ctr"/>
            <a:r>
              <a:rPr lang="fr-FR" dirty="0" smtClean="0"/>
              <a:t>Tu veux « servir efficacement », et ton niveau est</a:t>
            </a:r>
            <a:endParaRPr lang="fr-FR" dirty="0"/>
          </a:p>
        </p:txBody>
      </p:sp>
      <p:sp>
        <p:nvSpPr>
          <p:cNvPr id="5" name="Rectangle à coins arrondis 4">
            <a:hlinkClick r:id="rId2" action="ppaction://hlinksldjump"/>
          </p:cNvPr>
          <p:cNvSpPr/>
          <p:nvPr/>
        </p:nvSpPr>
        <p:spPr>
          <a:xfrm>
            <a:off x="147565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Explorateur</a:t>
            </a:r>
            <a:endParaRPr lang="fr-FR" b="1" dirty="0">
              <a:solidFill>
                <a:schemeClr val="tx2">
                  <a:lumMod val="50000"/>
                </a:schemeClr>
              </a:solidFill>
            </a:endParaRPr>
          </a:p>
        </p:txBody>
      </p:sp>
      <p:sp>
        <p:nvSpPr>
          <p:cNvPr id="6" name="Rectangle à coins arrondis 5">
            <a:hlinkClick r:id="rId3" action="ppaction://hlinksldjump"/>
          </p:cNvPr>
          <p:cNvSpPr/>
          <p:nvPr/>
        </p:nvSpPr>
        <p:spPr>
          <a:xfrm>
            <a:off x="579613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Savant</a:t>
            </a:r>
            <a:endParaRPr lang="fr-FR" b="1" dirty="0">
              <a:solidFill>
                <a:schemeClr val="tx2">
                  <a:lumMod val="50000"/>
                </a:schemeClr>
              </a:solidFill>
            </a:endParaRPr>
          </a:p>
        </p:txBody>
      </p:sp>
      <p:sp>
        <p:nvSpPr>
          <p:cNvPr id="7" name="Bouton d'action : Accueil 6">
            <a:hlinkClick r:id="" action="ppaction://hlinkshowjump?jump=firstslide" highlightClick="1"/>
          </p:cNvPr>
          <p:cNvSpPr/>
          <p:nvPr/>
        </p:nvSpPr>
        <p:spPr>
          <a:xfrm>
            <a:off x="107504" y="5652070"/>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690696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QUEL PROJET VEUX TU TRAVAILLER ?</a:t>
            </a:r>
            <a:endParaRPr lang="fr-FR" dirty="0"/>
          </a:p>
        </p:txBody>
      </p:sp>
      <p:sp>
        <p:nvSpPr>
          <p:cNvPr id="4" name="Rectangle à coins arrondis 3">
            <a:hlinkClick r:id="rId2" action="ppaction://hlinksldjump"/>
          </p:cNvPr>
          <p:cNvSpPr/>
          <p:nvPr/>
        </p:nvSpPr>
        <p:spPr>
          <a:xfrm>
            <a:off x="1403648" y="4077072"/>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Frapper fort</a:t>
            </a:r>
            <a:endParaRPr lang="fr-FR" b="1" dirty="0">
              <a:solidFill>
                <a:schemeClr val="tx2">
                  <a:lumMod val="50000"/>
                </a:schemeClr>
              </a:solidFill>
            </a:endParaRPr>
          </a:p>
        </p:txBody>
      </p:sp>
      <p:sp>
        <p:nvSpPr>
          <p:cNvPr id="5" name="Rectangle à coins arrondis 4">
            <a:hlinkClick r:id="rId3" action="ppaction://hlinksldjump"/>
          </p:cNvPr>
          <p:cNvSpPr/>
          <p:nvPr/>
        </p:nvSpPr>
        <p:spPr>
          <a:xfrm>
            <a:off x="3779912" y="549833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Servir efficacement</a:t>
            </a:r>
            <a:endParaRPr lang="fr-FR" b="1" dirty="0">
              <a:solidFill>
                <a:schemeClr val="tx2">
                  <a:lumMod val="50000"/>
                </a:schemeClr>
              </a:solidFill>
            </a:endParaRPr>
          </a:p>
        </p:txBody>
      </p:sp>
      <p:sp>
        <p:nvSpPr>
          <p:cNvPr id="6" name="Rectangle à coins arrondis 5">
            <a:hlinkClick r:id="rId4" action="ppaction://hlinksldjump"/>
          </p:cNvPr>
          <p:cNvSpPr/>
          <p:nvPr/>
        </p:nvSpPr>
        <p:spPr>
          <a:xfrm>
            <a:off x="6084168" y="4077072"/>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Jouer ras</a:t>
            </a:r>
            <a:endParaRPr lang="fr-FR" b="1" dirty="0">
              <a:solidFill>
                <a:schemeClr val="tx2">
                  <a:lumMod val="50000"/>
                </a:schemeClr>
              </a:solidFill>
            </a:endParaRPr>
          </a:p>
        </p:txBody>
      </p:sp>
      <p:sp>
        <p:nvSpPr>
          <p:cNvPr id="7" name="Rectangle à coins arrondis 6">
            <a:hlinkClick r:id="rId5" action="ppaction://hlinksldjump"/>
          </p:cNvPr>
          <p:cNvSpPr/>
          <p:nvPr/>
        </p:nvSpPr>
        <p:spPr>
          <a:xfrm>
            <a:off x="1403648" y="278092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Jouer long</a:t>
            </a:r>
            <a:endParaRPr lang="fr-FR" b="1" dirty="0">
              <a:solidFill>
                <a:schemeClr val="tx2">
                  <a:lumMod val="50000"/>
                </a:schemeClr>
              </a:solidFill>
            </a:endParaRPr>
          </a:p>
        </p:txBody>
      </p:sp>
      <p:sp>
        <p:nvSpPr>
          <p:cNvPr id="8" name="Rectangle à coins arrondis 7">
            <a:hlinkClick r:id="rId6" action="ppaction://hlinksldjump"/>
          </p:cNvPr>
          <p:cNvSpPr/>
          <p:nvPr/>
        </p:nvSpPr>
        <p:spPr>
          <a:xfrm>
            <a:off x="6084168" y="278092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Jouer à droite et à gauche</a:t>
            </a:r>
            <a:endParaRPr lang="fr-FR" b="1" dirty="0">
              <a:solidFill>
                <a:schemeClr val="tx2">
                  <a:lumMod val="50000"/>
                </a:schemeClr>
              </a:solidFill>
            </a:endParaRPr>
          </a:p>
        </p:txBody>
      </p:sp>
    </p:spTree>
    <p:extLst>
      <p:ext uri="{BB962C8B-B14F-4D97-AF65-F5344CB8AC3E}">
        <p14:creationId xmlns:p14="http://schemas.microsoft.com/office/powerpoint/2010/main" val="143027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274638"/>
            <a:ext cx="7746064" cy="1143000"/>
          </a:xfrm>
        </p:spPr>
        <p:txBody>
          <a:bodyPr>
            <a:normAutofit/>
          </a:bodyPr>
          <a:lstStyle/>
          <a:p>
            <a:pPr algn="ctr"/>
            <a:r>
              <a:rPr lang="fr-FR" sz="2800" dirty="0" smtClean="0"/>
              <a:t>Tu veux « servir efficacement », et tu es explorateur</a:t>
            </a:r>
            <a:endParaRPr lang="fr-FR" sz="28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grpSp>
        <p:nvGrpSpPr>
          <p:cNvPr id="7" name="Groupe 6"/>
          <p:cNvGrpSpPr/>
          <p:nvPr/>
        </p:nvGrpSpPr>
        <p:grpSpPr>
          <a:xfrm>
            <a:off x="5220072" y="3356992"/>
            <a:ext cx="3240359" cy="864095"/>
            <a:chOff x="0" y="0"/>
            <a:chExt cx="790042" cy="153035"/>
          </a:xfrm>
        </p:grpSpPr>
        <p:cxnSp>
          <p:nvCxnSpPr>
            <p:cNvPr id="8" name="Connecteur droit 7"/>
            <p:cNvCxnSpPr/>
            <p:nvPr/>
          </p:nvCxnSpPr>
          <p:spPr>
            <a:xfrm flipH="1" flipV="1">
              <a:off x="0"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flipV="1">
              <a:off x="785003"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0" y="0"/>
              <a:ext cx="79004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ZoneTexte 10"/>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2" name="ZoneTexte 11"/>
          <p:cNvSpPr txBox="1"/>
          <p:nvPr/>
        </p:nvSpPr>
        <p:spPr>
          <a:xfrm>
            <a:off x="7597312" y="1187464"/>
            <a:ext cx="288032" cy="369332"/>
          </a:xfrm>
          <a:prstGeom prst="rect">
            <a:avLst/>
          </a:prstGeom>
          <a:noFill/>
        </p:spPr>
        <p:txBody>
          <a:bodyPr wrap="square" rtlCol="0">
            <a:spAutoFit/>
          </a:bodyPr>
          <a:lstStyle/>
          <a:p>
            <a:r>
              <a:rPr lang="fr-FR" dirty="0"/>
              <a:t>A</a:t>
            </a:r>
          </a:p>
        </p:txBody>
      </p:sp>
      <p:sp>
        <p:nvSpPr>
          <p:cNvPr id="13" name="Rectangle 12"/>
          <p:cNvSpPr/>
          <p:nvPr/>
        </p:nvSpPr>
        <p:spPr>
          <a:xfrm>
            <a:off x="5796136" y="40770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7308304" y="40770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5796136" y="5373216"/>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7308304" y="5373216"/>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291660" y="2204864"/>
            <a:ext cx="3456384" cy="2308324"/>
          </a:xfrm>
          <a:prstGeom prst="rect">
            <a:avLst/>
          </a:prstGeom>
          <a:noFill/>
        </p:spPr>
        <p:txBody>
          <a:bodyPr wrap="square" rtlCol="0">
            <a:spAutoFit/>
          </a:bodyPr>
          <a:lstStyle/>
          <a:p>
            <a:r>
              <a:rPr lang="fr-FR" b="1" dirty="0" smtClean="0">
                <a:solidFill>
                  <a:schemeClr val="accent4">
                    <a:lumMod val="75000"/>
                  </a:schemeClr>
                </a:solidFill>
              </a:rPr>
              <a:t>Exercice </a:t>
            </a:r>
          </a:p>
          <a:p>
            <a:endParaRPr lang="fr-FR" b="1" dirty="0" smtClean="0">
              <a:solidFill>
                <a:schemeClr val="accent4">
                  <a:lumMod val="75000"/>
                </a:schemeClr>
              </a:solidFill>
            </a:endParaRPr>
          </a:p>
          <a:p>
            <a:r>
              <a:rPr lang="fr-FR" dirty="0" smtClean="0"/>
              <a:t>- A réalise 10 services,  en servant sous le sur-filet et en visant chacune des cibles</a:t>
            </a:r>
          </a:p>
          <a:p>
            <a:r>
              <a:rPr lang="fr-FR" dirty="0" smtClean="0"/>
              <a:t>- Sur 10 services,  au moins 7 passent sous le sur-filet, et au moins 5 touchent une cible</a:t>
            </a:r>
            <a:endParaRPr lang="fr-FR" dirty="0"/>
          </a:p>
        </p:txBody>
      </p:sp>
      <p:sp>
        <p:nvSpPr>
          <p:cNvPr id="19" name="Bouton d'action : Accueil 18">
            <a:hlinkClick r:id="" action="ppaction://hlinkshowjump?jump=firstslide" highlightClick="1"/>
          </p:cNvPr>
          <p:cNvSpPr/>
          <p:nvPr/>
        </p:nvSpPr>
        <p:spPr>
          <a:xfrm>
            <a:off x="107504" y="5693812"/>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cxnSp>
        <p:nvCxnSpPr>
          <p:cNvPr id="18" name="Connecteur en arc 17"/>
          <p:cNvCxnSpPr/>
          <p:nvPr/>
        </p:nvCxnSpPr>
        <p:spPr>
          <a:xfrm rot="5400000">
            <a:off x="5552180" y="3764316"/>
            <a:ext cx="4071660" cy="88660"/>
          </a:xfrm>
          <a:prstGeom prst="curvedConnector3">
            <a:avLst>
              <a:gd name="adj1" fmla="val 14348"/>
            </a:avLst>
          </a:prstGeom>
          <a:ln>
            <a:tailEnd type="arrow"/>
          </a:ln>
        </p:spPr>
        <p:style>
          <a:lnRef idx="1">
            <a:schemeClr val="dk1"/>
          </a:lnRef>
          <a:fillRef idx="0">
            <a:schemeClr val="dk1"/>
          </a:fillRef>
          <a:effectRef idx="0">
            <a:schemeClr val="dk1"/>
          </a:effectRef>
          <a:fontRef idx="minor">
            <a:schemeClr val="tx1"/>
          </a:fontRef>
        </p:style>
      </p:cxnSp>
      <p:cxnSp>
        <p:nvCxnSpPr>
          <p:cNvPr id="20" name="Connecteur en arc 19"/>
          <p:cNvCxnSpPr/>
          <p:nvPr/>
        </p:nvCxnSpPr>
        <p:spPr>
          <a:xfrm rot="5400000">
            <a:off x="4730512" y="3054464"/>
            <a:ext cx="3960440" cy="1397144"/>
          </a:xfrm>
          <a:prstGeom prst="curvedConnector3">
            <a:avLst>
              <a:gd name="adj1" fmla="val 23448"/>
            </a:avLst>
          </a:prstGeom>
          <a:ln>
            <a:tailEnd type="arrow"/>
          </a:ln>
        </p:spPr>
        <p:style>
          <a:lnRef idx="1">
            <a:schemeClr val="dk1"/>
          </a:lnRef>
          <a:fillRef idx="0">
            <a:schemeClr val="dk1"/>
          </a:fillRef>
          <a:effectRef idx="0">
            <a:schemeClr val="dk1"/>
          </a:effectRef>
          <a:fontRef idx="minor">
            <a:schemeClr val="tx1"/>
          </a:fontRef>
        </p:style>
      </p:cxnSp>
      <p:cxnSp>
        <p:nvCxnSpPr>
          <p:cNvPr id="22" name="Connecteur en arc 21"/>
          <p:cNvCxnSpPr/>
          <p:nvPr/>
        </p:nvCxnSpPr>
        <p:spPr>
          <a:xfrm rot="5400000">
            <a:off x="5589788" y="2483220"/>
            <a:ext cx="2664296" cy="124348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26" name="Connecteur en arc 25"/>
          <p:cNvCxnSpPr/>
          <p:nvPr/>
        </p:nvCxnSpPr>
        <p:spPr>
          <a:xfrm rot="5400000">
            <a:off x="6376392" y="3028764"/>
            <a:ext cx="2664296" cy="152400"/>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30" name="ZoneTexte 29"/>
          <p:cNvSpPr txBox="1"/>
          <p:nvPr/>
        </p:nvSpPr>
        <p:spPr>
          <a:xfrm>
            <a:off x="7930028" y="4077072"/>
            <a:ext cx="1107740" cy="830997"/>
          </a:xfrm>
          <a:prstGeom prst="rect">
            <a:avLst/>
          </a:prstGeom>
          <a:noFill/>
        </p:spPr>
        <p:txBody>
          <a:bodyPr wrap="square" rtlCol="0">
            <a:spAutoFit/>
          </a:bodyPr>
          <a:lstStyle/>
          <a:p>
            <a:pPr algn="ctr"/>
            <a:r>
              <a:rPr lang="fr-FR" sz="1200" dirty="0" smtClean="0">
                <a:solidFill>
                  <a:srgbClr val="FF0000"/>
                </a:solidFill>
              </a:rPr>
              <a:t>Service court = 2 rebonds dans le camp de B</a:t>
            </a:r>
            <a:endParaRPr lang="fr-FR" sz="1200" dirty="0">
              <a:solidFill>
                <a:srgbClr val="FF0000"/>
              </a:solidFill>
            </a:endParaRPr>
          </a:p>
        </p:txBody>
      </p:sp>
      <p:sp>
        <p:nvSpPr>
          <p:cNvPr id="23" name="Rectangle à coins arrondis 22">
            <a:hlinkClick r:id="rId2" action="ppaction://hlinksldjump"/>
          </p:cNvPr>
          <p:cNvSpPr/>
          <p:nvPr/>
        </p:nvSpPr>
        <p:spPr>
          <a:xfrm>
            <a:off x="2411760" y="5517232"/>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649186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Tu veux « servir efficacement », et tu es savant</a:t>
            </a:r>
            <a:endParaRPr lang="fr-FR" sz="28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grpSp>
        <p:nvGrpSpPr>
          <p:cNvPr id="7" name="Groupe 6"/>
          <p:cNvGrpSpPr/>
          <p:nvPr/>
        </p:nvGrpSpPr>
        <p:grpSpPr>
          <a:xfrm>
            <a:off x="5220072" y="3356992"/>
            <a:ext cx="3240359" cy="864095"/>
            <a:chOff x="0" y="0"/>
            <a:chExt cx="790042" cy="153035"/>
          </a:xfrm>
        </p:grpSpPr>
        <p:cxnSp>
          <p:nvCxnSpPr>
            <p:cNvPr id="8" name="Connecteur droit 7"/>
            <p:cNvCxnSpPr/>
            <p:nvPr/>
          </p:nvCxnSpPr>
          <p:spPr>
            <a:xfrm flipH="1" flipV="1">
              <a:off x="0"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flipV="1">
              <a:off x="785003" y="0"/>
              <a:ext cx="0" cy="15303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0" y="0"/>
              <a:ext cx="79004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ZoneTexte 10"/>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2" name="ZoneTexte 11"/>
          <p:cNvSpPr txBox="1"/>
          <p:nvPr/>
        </p:nvSpPr>
        <p:spPr>
          <a:xfrm>
            <a:off x="7716966" y="1187464"/>
            <a:ext cx="288032" cy="369332"/>
          </a:xfrm>
          <a:prstGeom prst="rect">
            <a:avLst/>
          </a:prstGeom>
          <a:noFill/>
        </p:spPr>
        <p:txBody>
          <a:bodyPr wrap="square" rtlCol="0">
            <a:spAutoFit/>
          </a:bodyPr>
          <a:lstStyle/>
          <a:p>
            <a:r>
              <a:rPr lang="fr-FR" dirty="0"/>
              <a:t>A</a:t>
            </a:r>
          </a:p>
        </p:txBody>
      </p:sp>
      <p:sp>
        <p:nvSpPr>
          <p:cNvPr id="13" name="Rectangle 12"/>
          <p:cNvSpPr/>
          <p:nvPr/>
        </p:nvSpPr>
        <p:spPr>
          <a:xfrm>
            <a:off x="5796136" y="40770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7308304" y="40770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5796136" y="5373216"/>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7308304" y="5373216"/>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284834" y="1187464"/>
            <a:ext cx="3456384" cy="3970318"/>
          </a:xfrm>
          <a:prstGeom prst="rect">
            <a:avLst/>
          </a:prstGeom>
          <a:noFill/>
        </p:spPr>
        <p:txBody>
          <a:bodyPr wrap="square" rtlCol="0">
            <a:spAutoFit/>
          </a:bodyPr>
          <a:lstStyle/>
          <a:p>
            <a:r>
              <a:rPr lang="fr-FR" b="1" dirty="0" smtClean="0">
                <a:solidFill>
                  <a:schemeClr val="accent4">
                    <a:lumMod val="75000"/>
                  </a:schemeClr>
                </a:solidFill>
              </a:rPr>
              <a:t>Exercice </a:t>
            </a:r>
          </a:p>
          <a:p>
            <a:endParaRPr lang="fr-FR" b="1" dirty="0" smtClean="0">
              <a:solidFill>
                <a:schemeClr val="accent4">
                  <a:lumMod val="75000"/>
                </a:schemeClr>
              </a:solidFill>
            </a:endParaRPr>
          </a:p>
          <a:p>
            <a:r>
              <a:rPr lang="fr-FR" dirty="0" smtClean="0"/>
              <a:t>- A choisit un service à effet ci-dessous (clique dessus pour avoir des informations)</a:t>
            </a:r>
          </a:p>
          <a:p>
            <a:r>
              <a:rPr lang="fr-FR" dirty="0" smtClean="0"/>
              <a:t>- A réalise 10 services,  en servant sous le sur-filet et en visant chacune des cibles</a:t>
            </a:r>
          </a:p>
          <a:p>
            <a:r>
              <a:rPr lang="fr-FR" dirty="0" smtClean="0"/>
              <a:t>- Sur 10 services,  au moins 7 passent sous le sur-filet, et au moins 5 touchent une cible</a:t>
            </a:r>
          </a:p>
          <a:p>
            <a:r>
              <a:rPr lang="fr-FR" dirty="0" smtClean="0"/>
              <a:t>- B place sa raquette en opposition derrière la balle pour observer la réaction de la balle</a:t>
            </a:r>
            <a:endParaRPr lang="fr-FR" dirty="0"/>
          </a:p>
        </p:txBody>
      </p:sp>
      <p:sp>
        <p:nvSpPr>
          <p:cNvPr id="18" name="Bouton d'action : Accueil 17">
            <a:hlinkClick r:id="" action="ppaction://hlinkshowjump?jump=firstslide" highlightClick="1"/>
          </p:cNvPr>
          <p:cNvSpPr/>
          <p:nvPr/>
        </p:nvSpPr>
        <p:spPr>
          <a:xfrm>
            <a:off x="107504" y="5693812"/>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nvGrpSpPr>
          <p:cNvPr id="20" name="Groupe 19"/>
          <p:cNvGrpSpPr/>
          <p:nvPr/>
        </p:nvGrpSpPr>
        <p:grpSpPr>
          <a:xfrm>
            <a:off x="7151024" y="5909714"/>
            <a:ext cx="504056" cy="247378"/>
            <a:chOff x="7327656" y="6349974"/>
            <a:chExt cx="504056" cy="247378"/>
          </a:xfrm>
        </p:grpSpPr>
        <p:sp>
          <p:nvSpPr>
            <p:cNvPr id="3" name="Ellipse 2"/>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9" name="Rectangle 18"/>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1" name="Rectangle à coins arrondis 20">
            <a:hlinkClick r:id="rId2" action="ppaction://hlinksldjump"/>
          </p:cNvPr>
          <p:cNvSpPr/>
          <p:nvPr/>
        </p:nvSpPr>
        <p:spPr>
          <a:xfrm>
            <a:off x="1187624" y="5157192"/>
            <a:ext cx="1440160" cy="43204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sz="1400" b="1" dirty="0" smtClean="0">
                <a:solidFill>
                  <a:schemeClr val="tx2">
                    <a:lumMod val="50000"/>
                  </a:schemeClr>
                </a:solidFill>
              </a:rPr>
              <a:t>Service coupé</a:t>
            </a:r>
            <a:endParaRPr lang="fr-FR" sz="1400" b="1" dirty="0">
              <a:solidFill>
                <a:schemeClr val="tx2">
                  <a:lumMod val="50000"/>
                </a:schemeClr>
              </a:solidFill>
            </a:endParaRPr>
          </a:p>
        </p:txBody>
      </p:sp>
      <p:sp>
        <p:nvSpPr>
          <p:cNvPr id="22" name="Rectangle à coins arrondis 21">
            <a:hlinkClick r:id="rId3" action="ppaction://hlinksldjump"/>
          </p:cNvPr>
          <p:cNvSpPr/>
          <p:nvPr/>
        </p:nvSpPr>
        <p:spPr>
          <a:xfrm>
            <a:off x="2915816" y="5157192"/>
            <a:ext cx="1440160" cy="43204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sz="1400" b="1" dirty="0" smtClean="0">
                <a:solidFill>
                  <a:schemeClr val="tx2">
                    <a:lumMod val="50000"/>
                  </a:schemeClr>
                </a:solidFill>
              </a:rPr>
              <a:t>Service latéral gauche</a:t>
            </a:r>
            <a:endParaRPr lang="fr-FR" sz="1400" b="1" dirty="0">
              <a:solidFill>
                <a:schemeClr val="tx2">
                  <a:lumMod val="50000"/>
                </a:schemeClr>
              </a:solidFill>
            </a:endParaRPr>
          </a:p>
        </p:txBody>
      </p:sp>
      <p:sp>
        <p:nvSpPr>
          <p:cNvPr id="23" name="Rectangle à coins arrondis 22">
            <a:hlinkClick r:id="rId4" action="ppaction://hlinksldjump"/>
          </p:cNvPr>
          <p:cNvSpPr/>
          <p:nvPr/>
        </p:nvSpPr>
        <p:spPr>
          <a:xfrm>
            <a:off x="1187624" y="5844476"/>
            <a:ext cx="1440160" cy="641424"/>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sz="1200" b="1" dirty="0" smtClean="0">
                <a:solidFill>
                  <a:schemeClr val="tx2">
                    <a:lumMod val="50000"/>
                  </a:schemeClr>
                </a:solidFill>
              </a:rPr>
              <a:t>Service latéral droit (marteau ou revers)</a:t>
            </a:r>
            <a:endParaRPr lang="fr-FR" sz="1200" b="1" dirty="0">
              <a:solidFill>
                <a:schemeClr val="tx2">
                  <a:lumMod val="50000"/>
                </a:schemeClr>
              </a:solidFill>
            </a:endParaRPr>
          </a:p>
        </p:txBody>
      </p:sp>
      <p:cxnSp>
        <p:nvCxnSpPr>
          <p:cNvPr id="25" name="Connecteur en arc 24"/>
          <p:cNvCxnSpPr/>
          <p:nvPr/>
        </p:nvCxnSpPr>
        <p:spPr>
          <a:xfrm rot="5400000">
            <a:off x="5552180" y="3764316"/>
            <a:ext cx="4071660" cy="88660"/>
          </a:xfrm>
          <a:prstGeom prst="curvedConnector3">
            <a:avLst>
              <a:gd name="adj1" fmla="val 14348"/>
            </a:avLst>
          </a:prstGeom>
          <a:ln>
            <a:tailEnd type="arrow"/>
          </a:ln>
        </p:spPr>
        <p:style>
          <a:lnRef idx="1">
            <a:schemeClr val="dk1"/>
          </a:lnRef>
          <a:fillRef idx="0">
            <a:schemeClr val="dk1"/>
          </a:fillRef>
          <a:effectRef idx="0">
            <a:schemeClr val="dk1"/>
          </a:effectRef>
          <a:fontRef idx="minor">
            <a:schemeClr val="tx1"/>
          </a:fontRef>
        </p:style>
      </p:cxnSp>
      <p:sp>
        <p:nvSpPr>
          <p:cNvPr id="26" name="Rectangle à coins arrondis 25">
            <a:hlinkClick r:id="rId5" action="ppaction://hlinksldjump"/>
          </p:cNvPr>
          <p:cNvSpPr/>
          <p:nvPr/>
        </p:nvSpPr>
        <p:spPr>
          <a:xfrm>
            <a:off x="3347864" y="5793145"/>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1856114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Pour servir coupé</a:t>
            </a:r>
            <a:endParaRPr lang="fr-FR" dirty="0"/>
          </a:p>
        </p:txBody>
      </p:sp>
      <p:sp>
        <p:nvSpPr>
          <p:cNvPr id="4" name="ZoneTexte 3"/>
          <p:cNvSpPr txBox="1"/>
          <p:nvPr/>
        </p:nvSpPr>
        <p:spPr>
          <a:xfrm>
            <a:off x="1414039" y="4857598"/>
            <a:ext cx="6278835" cy="369332"/>
          </a:xfrm>
          <a:prstGeom prst="rect">
            <a:avLst/>
          </a:prstGeom>
          <a:noFill/>
        </p:spPr>
        <p:txBody>
          <a:bodyPr wrap="none" rtlCol="0">
            <a:spAutoFit/>
          </a:bodyPr>
          <a:lstStyle/>
          <a:p>
            <a:r>
              <a:rPr lang="fr-FR" dirty="0" smtClean="0"/>
              <a:t>Lorsque la balle touche la raquette de B, elle doit aller vers le bas</a:t>
            </a:r>
          </a:p>
        </p:txBody>
      </p:sp>
      <p:grpSp>
        <p:nvGrpSpPr>
          <p:cNvPr id="37" name="Groupe 36"/>
          <p:cNvGrpSpPr/>
          <p:nvPr/>
        </p:nvGrpSpPr>
        <p:grpSpPr>
          <a:xfrm>
            <a:off x="2520193" y="5366398"/>
            <a:ext cx="648990" cy="841420"/>
            <a:chOff x="4643090" y="5763216"/>
            <a:chExt cx="648990" cy="841420"/>
          </a:xfrm>
        </p:grpSpPr>
        <p:sp>
          <p:nvSpPr>
            <p:cNvPr id="5" name="Rectangle 4"/>
            <p:cNvSpPr/>
            <p:nvPr/>
          </p:nvSpPr>
          <p:spPr>
            <a:xfrm>
              <a:off x="4643090" y="5763216"/>
              <a:ext cx="45719" cy="6480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 name="Ellipse 5"/>
            <p:cNvSpPr/>
            <p:nvPr/>
          </p:nvSpPr>
          <p:spPr>
            <a:xfrm>
              <a:off x="4688809" y="5924342"/>
              <a:ext cx="216024" cy="2160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cxnSp>
          <p:nvCxnSpPr>
            <p:cNvPr id="8" name="Connecteur droit avec flèche 7"/>
            <p:cNvCxnSpPr>
              <a:stCxn id="6" idx="5"/>
            </p:cNvCxnSpPr>
            <p:nvPr/>
          </p:nvCxnSpPr>
          <p:spPr>
            <a:xfrm>
              <a:off x="4873197" y="6108730"/>
              <a:ext cx="418883" cy="49590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3" name="ZoneTexte 2"/>
          <p:cNvSpPr txBox="1"/>
          <p:nvPr/>
        </p:nvSpPr>
        <p:spPr>
          <a:xfrm>
            <a:off x="2210583" y="5490816"/>
            <a:ext cx="326509" cy="369332"/>
          </a:xfrm>
          <a:prstGeom prst="rect">
            <a:avLst/>
          </a:prstGeom>
          <a:noFill/>
        </p:spPr>
        <p:txBody>
          <a:bodyPr wrap="square" rtlCol="0">
            <a:spAutoFit/>
          </a:bodyPr>
          <a:lstStyle/>
          <a:p>
            <a:r>
              <a:rPr lang="fr-FR" dirty="0" smtClean="0"/>
              <a:t>B</a:t>
            </a:r>
            <a:endParaRPr lang="fr-FR" dirty="0"/>
          </a:p>
        </p:txBody>
      </p:sp>
      <p:sp>
        <p:nvSpPr>
          <p:cNvPr id="10" name="ZoneTexte 9"/>
          <p:cNvSpPr txBox="1"/>
          <p:nvPr/>
        </p:nvSpPr>
        <p:spPr>
          <a:xfrm>
            <a:off x="1414039" y="1484784"/>
            <a:ext cx="6876050" cy="369332"/>
          </a:xfrm>
          <a:prstGeom prst="rect">
            <a:avLst/>
          </a:prstGeom>
          <a:noFill/>
        </p:spPr>
        <p:txBody>
          <a:bodyPr wrap="none" rtlCol="0">
            <a:spAutoFit/>
          </a:bodyPr>
          <a:lstStyle/>
          <a:p>
            <a:r>
              <a:rPr lang="fr-FR" dirty="0" smtClean="0"/>
              <a:t>Pour effectuer le service, je frotte la balle au niveau de son « pôle Sud »</a:t>
            </a:r>
          </a:p>
        </p:txBody>
      </p:sp>
      <p:sp>
        <p:nvSpPr>
          <p:cNvPr id="11" name="Ellipse 10"/>
          <p:cNvSpPr/>
          <p:nvPr/>
        </p:nvSpPr>
        <p:spPr>
          <a:xfrm>
            <a:off x="4139952" y="2134166"/>
            <a:ext cx="216024" cy="2160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2" name="Rectangle 11"/>
          <p:cNvSpPr/>
          <p:nvPr/>
        </p:nvSpPr>
        <p:spPr>
          <a:xfrm>
            <a:off x="4355976" y="1993486"/>
            <a:ext cx="45719" cy="648072"/>
          </a:xfrm>
          <a:prstGeom prst="rect">
            <a:avLst/>
          </a:prstGeom>
          <a:scene3d>
            <a:camera prst="orthographicFront">
              <a:rot lat="0" lon="0" rev="18600000"/>
            </a:camera>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4" name="ZoneTexte 13"/>
          <p:cNvSpPr txBox="1"/>
          <p:nvPr/>
        </p:nvSpPr>
        <p:spPr>
          <a:xfrm>
            <a:off x="1414039" y="2780784"/>
            <a:ext cx="6323526" cy="369332"/>
          </a:xfrm>
          <a:prstGeom prst="rect">
            <a:avLst/>
          </a:prstGeom>
          <a:noFill/>
        </p:spPr>
        <p:txBody>
          <a:bodyPr wrap="none" rtlCol="0">
            <a:spAutoFit/>
          </a:bodyPr>
          <a:lstStyle/>
          <a:p>
            <a:r>
              <a:rPr lang="fr-FR" dirty="0" smtClean="0"/>
              <a:t>Mon mouvement va de l’arrière vers l’avant, et du haut vers le bas</a:t>
            </a:r>
          </a:p>
        </p:txBody>
      </p:sp>
      <p:grpSp>
        <p:nvGrpSpPr>
          <p:cNvPr id="36" name="Groupe 35"/>
          <p:cNvGrpSpPr/>
          <p:nvPr/>
        </p:nvGrpSpPr>
        <p:grpSpPr>
          <a:xfrm>
            <a:off x="2343544" y="3319249"/>
            <a:ext cx="4464516" cy="1305436"/>
            <a:chOff x="2378209" y="3635732"/>
            <a:chExt cx="4464516" cy="1305436"/>
          </a:xfrm>
        </p:grpSpPr>
        <p:sp>
          <p:nvSpPr>
            <p:cNvPr id="13" name="ZoneTexte 12"/>
            <p:cNvSpPr txBox="1"/>
            <p:nvPr/>
          </p:nvSpPr>
          <p:spPr>
            <a:xfrm>
              <a:off x="6516216" y="3635732"/>
              <a:ext cx="326509" cy="369332"/>
            </a:xfrm>
            <a:prstGeom prst="rect">
              <a:avLst/>
            </a:prstGeom>
            <a:noFill/>
          </p:spPr>
          <p:txBody>
            <a:bodyPr wrap="square" rtlCol="0">
              <a:spAutoFit/>
            </a:bodyPr>
            <a:lstStyle/>
            <a:p>
              <a:r>
                <a:rPr lang="fr-FR" dirty="0"/>
                <a:t>A</a:t>
              </a:r>
            </a:p>
          </p:txBody>
        </p:sp>
        <p:grpSp>
          <p:nvGrpSpPr>
            <p:cNvPr id="29" name="Groupe 28"/>
            <p:cNvGrpSpPr/>
            <p:nvPr/>
          </p:nvGrpSpPr>
          <p:grpSpPr>
            <a:xfrm>
              <a:off x="3203848" y="4005064"/>
              <a:ext cx="2592288" cy="936104"/>
              <a:chOff x="3203848" y="4005064"/>
              <a:chExt cx="2592288" cy="936104"/>
            </a:xfrm>
          </p:grpSpPr>
          <p:sp>
            <p:nvSpPr>
              <p:cNvPr id="7" name="Rectangle 6"/>
              <p:cNvSpPr/>
              <p:nvPr/>
            </p:nvSpPr>
            <p:spPr>
              <a:xfrm>
                <a:off x="3203848" y="4221088"/>
                <a:ext cx="2592288"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3491880" y="4293096"/>
                <a:ext cx="72008" cy="6480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6" name="Rectangle 15"/>
              <p:cNvSpPr/>
              <p:nvPr/>
            </p:nvSpPr>
            <p:spPr>
              <a:xfrm>
                <a:off x="5436096" y="4293096"/>
                <a:ext cx="72008" cy="6480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7" name="Rectangle 16"/>
              <p:cNvSpPr/>
              <p:nvPr/>
            </p:nvSpPr>
            <p:spPr>
              <a:xfrm>
                <a:off x="4426317" y="4005064"/>
                <a:ext cx="45719"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8" name="Rectangle 17"/>
            <p:cNvSpPr/>
            <p:nvPr/>
          </p:nvSpPr>
          <p:spPr>
            <a:xfrm>
              <a:off x="6249876" y="3793532"/>
              <a:ext cx="45719" cy="432048"/>
            </a:xfrm>
            <a:prstGeom prst="rect">
              <a:avLst/>
            </a:prstGeom>
            <a:scene3d>
              <a:camera prst="orthographicFront">
                <a:rot lat="0" lon="0" rev="18600000"/>
              </a:camera>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9" name="Ellipse 18"/>
            <p:cNvSpPr/>
            <p:nvPr/>
          </p:nvSpPr>
          <p:spPr>
            <a:xfrm>
              <a:off x="6033852" y="3820398"/>
              <a:ext cx="216024" cy="2160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pSp>
          <p:nvGrpSpPr>
            <p:cNvPr id="20" name="Groupe 19"/>
            <p:cNvGrpSpPr/>
            <p:nvPr/>
          </p:nvGrpSpPr>
          <p:grpSpPr>
            <a:xfrm>
              <a:off x="2699792" y="3804721"/>
              <a:ext cx="504056" cy="247378"/>
              <a:chOff x="7327656" y="6349974"/>
              <a:chExt cx="504056" cy="247378"/>
            </a:xfrm>
            <a:scene3d>
              <a:camera prst="orthographicFront">
                <a:rot lat="0" lon="0" rev="3000000"/>
              </a:camera>
              <a:lightRig rig="threePt" dir="t"/>
            </a:scene3d>
          </p:grpSpPr>
          <p:sp>
            <p:nvSpPr>
              <p:cNvPr id="21" name="Ellipse 20"/>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2" name="Rectangle 21"/>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3" name="ZoneTexte 22"/>
            <p:cNvSpPr txBox="1"/>
            <p:nvPr/>
          </p:nvSpPr>
          <p:spPr>
            <a:xfrm>
              <a:off x="2378209" y="3656868"/>
              <a:ext cx="326509" cy="369332"/>
            </a:xfrm>
            <a:prstGeom prst="rect">
              <a:avLst/>
            </a:prstGeom>
            <a:noFill/>
          </p:spPr>
          <p:txBody>
            <a:bodyPr wrap="square" rtlCol="0">
              <a:spAutoFit/>
            </a:bodyPr>
            <a:lstStyle/>
            <a:p>
              <a:r>
                <a:rPr lang="fr-FR" dirty="0" smtClean="0"/>
                <a:t>B</a:t>
              </a:r>
              <a:endParaRPr lang="fr-FR" dirty="0"/>
            </a:p>
          </p:txBody>
        </p:sp>
        <p:cxnSp>
          <p:nvCxnSpPr>
            <p:cNvPr id="25" name="Connecteur droit avec flèche 24"/>
            <p:cNvCxnSpPr/>
            <p:nvPr/>
          </p:nvCxnSpPr>
          <p:spPr>
            <a:xfrm flipH="1">
              <a:off x="6033852" y="4113076"/>
              <a:ext cx="482364" cy="3960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8" name="Bouton d'action : Précédent 27">
            <a:hlinkClick r:id="rId2" action="ppaction://hlinksldjump" highlightClick="1"/>
          </p:cNvPr>
          <p:cNvSpPr/>
          <p:nvPr/>
        </p:nvSpPr>
        <p:spPr>
          <a:xfrm>
            <a:off x="179512" y="5843773"/>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nvGrpSpPr>
          <p:cNvPr id="31" name="Groupe 30"/>
          <p:cNvGrpSpPr/>
          <p:nvPr/>
        </p:nvGrpSpPr>
        <p:grpSpPr>
          <a:xfrm>
            <a:off x="3169183" y="5734396"/>
            <a:ext cx="2592288" cy="936104"/>
            <a:chOff x="3203848" y="4005064"/>
            <a:chExt cx="2592288" cy="936104"/>
          </a:xfrm>
        </p:grpSpPr>
        <p:sp>
          <p:nvSpPr>
            <p:cNvPr id="32" name="Rectangle 31"/>
            <p:cNvSpPr/>
            <p:nvPr/>
          </p:nvSpPr>
          <p:spPr>
            <a:xfrm>
              <a:off x="3203848" y="4221088"/>
              <a:ext cx="2592288"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p:cNvSpPr/>
            <p:nvPr/>
          </p:nvSpPr>
          <p:spPr>
            <a:xfrm>
              <a:off x="3491880" y="4293096"/>
              <a:ext cx="72008" cy="6480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4" name="Rectangle 33"/>
            <p:cNvSpPr/>
            <p:nvPr/>
          </p:nvSpPr>
          <p:spPr>
            <a:xfrm>
              <a:off x="5436096" y="4293096"/>
              <a:ext cx="72008" cy="6480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5" name="Rectangle 34"/>
            <p:cNvSpPr/>
            <p:nvPr/>
          </p:nvSpPr>
          <p:spPr>
            <a:xfrm>
              <a:off x="4426317" y="4005064"/>
              <a:ext cx="45719"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8" name="ZoneTexte 37"/>
          <p:cNvSpPr txBox="1"/>
          <p:nvPr/>
        </p:nvSpPr>
        <p:spPr>
          <a:xfrm>
            <a:off x="6808059" y="5558882"/>
            <a:ext cx="326509" cy="369332"/>
          </a:xfrm>
          <a:prstGeom prst="rect">
            <a:avLst/>
          </a:prstGeom>
          <a:noFill/>
        </p:spPr>
        <p:txBody>
          <a:bodyPr wrap="square" rtlCol="0">
            <a:spAutoFit/>
          </a:bodyPr>
          <a:lstStyle/>
          <a:p>
            <a:r>
              <a:rPr lang="fr-FR" dirty="0"/>
              <a:t>A</a:t>
            </a:r>
          </a:p>
        </p:txBody>
      </p:sp>
      <p:grpSp>
        <p:nvGrpSpPr>
          <p:cNvPr id="39" name="Groupe 38"/>
          <p:cNvGrpSpPr/>
          <p:nvPr/>
        </p:nvGrpSpPr>
        <p:grpSpPr>
          <a:xfrm>
            <a:off x="5993178" y="5667032"/>
            <a:ext cx="504056" cy="247378"/>
            <a:chOff x="7327656" y="6349974"/>
            <a:chExt cx="504056" cy="247378"/>
          </a:xfrm>
          <a:scene3d>
            <a:camera prst="orthographicFront">
              <a:rot lat="0" lon="0" rev="7800000"/>
            </a:camera>
            <a:lightRig rig="threePt" dir="t"/>
          </a:scene3d>
        </p:grpSpPr>
        <p:sp>
          <p:nvSpPr>
            <p:cNvPr id="40" name="Ellipse 39"/>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1" name="Rectangle 40"/>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964265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Pour servir latéral gauche</a:t>
            </a:r>
            <a:endParaRPr lang="fr-FR" dirty="0"/>
          </a:p>
        </p:txBody>
      </p:sp>
      <p:sp>
        <p:nvSpPr>
          <p:cNvPr id="4" name="ZoneTexte 3"/>
          <p:cNvSpPr txBox="1"/>
          <p:nvPr/>
        </p:nvSpPr>
        <p:spPr>
          <a:xfrm>
            <a:off x="1412031" y="4940994"/>
            <a:ext cx="6293069" cy="369332"/>
          </a:xfrm>
          <a:prstGeom prst="rect">
            <a:avLst/>
          </a:prstGeom>
          <a:noFill/>
        </p:spPr>
        <p:txBody>
          <a:bodyPr wrap="none" rtlCol="0">
            <a:spAutoFit/>
          </a:bodyPr>
          <a:lstStyle/>
          <a:p>
            <a:r>
              <a:rPr lang="fr-FR" dirty="0" smtClean="0"/>
              <a:t>Lorsque la balle touche la raquette de B, elle doit aller ma zone R</a:t>
            </a:r>
          </a:p>
        </p:txBody>
      </p:sp>
      <p:sp>
        <p:nvSpPr>
          <p:cNvPr id="6" name="Ellipse 5"/>
          <p:cNvSpPr/>
          <p:nvPr/>
        </p:nvSpPr>
        <p:spPr>
          <a:xfrm>
            <a:off x="3166150" y="6023585"/>
            <a:ext cx="184388" cy="15518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cxnSp>
        <p:nvCxnSpPr>
          <p:cNvPr id="8" name="Connecteur droit avec flèche 7"/>
          <p:cNvCxnSpPr>
            <a:stCxn id="6" idx="5"/>
          </p:cNvCxnSpPr>
          <p:nvPr/>
        </p:nvCxnSpPr>
        <p:spPr>
          <a:xfrm>
            <a:off x="3323535" y="6156044"/>
            <a:ext cx="27003" cy="55346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 name="ZoneTexte 2"/>
          <p:cNvSpPr txBox="1"/>
          <p:nvPr/>
        </p:nvSpPr>
        <p:spPr>
          <a:xfrm>
            <a:off x="2479776" y="5540412"/>
            <a:ext cx="326509" cy="369332"/>
          </a:xfrm>
          <a:prstGeom prst="rect">
            <a:avLst/>
          </a:prstGeom>
          <a:noFill/>
        </p:spPr>
        <p:txBody>
          <a:bodyPr wrap="square" rtlCol="0">
            <a:spAutoFit/>
          </a:bodyPr>
          <a:lstStyle/>
          <a:p>
            <a:r>
              <a:rPr lang="fr-FR" dirty="0" smtClean="0"/>
              <a:t>B</a:t>
            </a:r>
            <a:endParaRPr lang="fr-FR" dirty="0"/>
          </a:p>
        </p:txBody>
      </p:sp>
      <p:sp>
        <p:nvSpPr>
          <p:cNvPr id="10" name="ZoneTexte 9"/>
          <p:cNvSpPr txBox="1"/>
          <p:nvPr/>
        </p:nvSpPr>
        <p:spPr>
          <a:xfrm>
            <a:off x="1414039" y="1484784"/>
            <a:ext cx="6908110" cy="369332"/>
          </a:xfrm>
          <a:prstGeom prst="rect">
            <a:avLst/>
          </a:prstGeom>
          <a:noFill/>
        </p:spPr>
        <p:txBody>
          <a:bodyPr wrap="none" rtlCol="0">
            <a:spAutoFit/>
          </a:bodyPr>
          <a:lstStyle/>
          <a:p>
            <a:r>
              <a:rPr lang="fr-FR" dirty="0" smtClean="0"/>
              <a:t>Pour effectuer le service, je frotte la balle au niveau de son « Equateur »</a:t>
            </a:r>
          </a:p>
        </p:txBody>
      </p:sp>
      <p:sp>
        <p:nvSpPr>
          <p:cNvPr id="11" name="Ellipse 10"/>
          <p:cNvSpPr/>
          <p:nvPr/>
        </p:nvSpPr>
        <p:spPr>
          <a:xfrm>
            <a:off x="4139952" y="2134166"/>
            <a:ext cx="216024" cy="2160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2" name="Rectangle 11"/>
          <p:cNvSpPr/>
          <p:nvPr/>
        </p:nvSpPr>
        <p:spPr>
          <a:xfrm>
            <a:off x="4355976" y="1993486"/>
            <a:ext cx="45719" cy="648072"/>
          </a:xfrm>
          <a:prstGeom prst="rect">
            <a:avLst/>
          </a:prstGeom>
          <a:scene3d>
            <a:camera prst="orthographicFront">
              <a:rot lat="0" lon="0" rev="0"/>
            </a:camera>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3" name="ZoneTexte 12"/>
          <p:cNvSpPr txBox="1"/>
          <p:nvPr/>
        </p:nvSpPr>
        <p:spPr>
          <a:xfrm>
            <a:off x="6189707" y="3949448"/>
            <a:ext cx="326509" cy="369332"/>
          </a:xfrm>
          <a:prstGeom prst="rect">
            <a:avLst/>
          </a:prstGeom>
          <a:noFill/>
        </p:spPr>
        <p:txBody>
          <a:bodyPr wrap="square" rtlCol="0">
            <a:spAutoFit/>
          </a:bodyPr>
          <a:lstStyle/>
          <a:p>
            <a:r>
              <a:rPr lang="fr-FR" dirty="0"/>
              <a:t>A</a:t>
            </a:r>
          </a:p>
        </p:txBody>
      </p:sp>
      <p:sp>
        <p:nvSpPr>
          <p:cNvPr id="14" name="ZoneTexte 13"/>
          <p:cNvSpPr txBox="1"/>
          <p:nvPr/>
        </p:nvSpPr>
        <p:spPr>
          <a:xfrm>
            <a:off x="1412032" y="2942590"/>
            <a:ext cx="5093446" cy="369332"/>
          </a:xfrm>
          <a:prstGeom prst="rect">
            <a:avLst/>
          </a:prstGeom>
          <a:noFill/>
        </p:spPr>
        <p:txBody>
          <a:bodyPr wrap="none" rtlCol="0">
            <a:spAutoFit/>
          </a:bodyPr>
          <a:lstStyle/>
          <a:p>
            <a:r>
              <a:rPr lang="fr-FR" dirty="0" smtClean="0"/>
              <a:t>Mon mouvement va de ma zone CD vers ma zone R</a:t>
            </a:r>
          </a:p>
        </p:txBody>
      </p:sp>
      <p:sp>
        <p:nvSpPr>
          <p:cNvPr id="18" name="Rectangle 17"/>
          <p:cNvSpPr/>
          <p:nvPr/>
        </p:nvSpPr>
        <p:spPr>
          <a:xfrm>
            <a:off x="5733223" y="3831194"/>
            <a:ext cx="45719" cy="432048"/>
          </a:xfrm>
          <a:prstGeom prst="rect">
            <a:avLst/>
          </a:prstGeom>
          <a:scene3d>
            <a:camera prst="orthographicFront">
              <a:rot lat="0" lon="0" rev="21594000"/>
            </a:camera>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9" name="Ellipse 18"/>
          <p:cNvSpPr/>
          <p:nvPr/>
        </p:nvSpPr>
        <p:spPr>
          <a:xfrm>
            <a:off x="5508104" y="3918090"/>
            <a:ext cx="216024" cy="2160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pSp>
        <p:nvGrpSpPr>
          <p:cNvPr id="20" name="Groupe 19"/>
          <p:cNvGrpSpPr/>
          <p:nvPr/>
        </p:nvGrpSpPr>
        <p:grpSpPr>
          <a:xfrm>
            <a:off x="2882320" y="4046599"/>
            <a:ext cx="504056" cy="247378"/>
            <a:chOff x="7327656" y="6349974"/>
            <a:chExt cx="504056" cy="247378"/>
          </a:xfrm>
          <a:scene3d>
            <a:camera prst="orthographicFront">
              <a:rot lat="0" lon="0" rev="3000000"/>
            </a:camera>
            <a:lightRig rig="threePt" dir="t"/>
          </a:scene3d>
        </p:grpSpPr>
        <p:sp>
          <p:nvSpPr>
            <p:cNvPr id="21" name="Ellipse 20"/>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2" name="Rectangle 21"/>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3" name="ZoneTexte 22"/>
          <p:cNvSpPr txBox="1"/>
          <p:nvPr/>
        </p:nvSpPr>
        <p:spPr>
          <a:xfrm>
            <a:off x="2378208" y="3887892"/>
            <a:ext cx="326509" cy="369332"/>
          </a:xfrm>
          <a:prstGeom prst="rect">
            <a:avLst/>
          </a:prstGeom>
          <a:noFill/>
        </p:spPr>
        <p:txBody>
          <a:bodyPr wrap="square" rtlCol="0">
            <a:spAutoFit/>
          </a:bodyPr>
          <a:lstStyle/>
          <a:p>
            <a:r>
              <a:rPr lang="fr-FR" dirty="0" smtClean="0"/>
              <a:t>B</a:t>
            </a:r>
            <a:endParaRPr lang="fr-FR" dirty="0"/>
          </a:p>
        </p:txBody>
      </p:sp>
      <p:cxnSp>
        <p:nvCxnSpPr>
          <p:cNvPr id="25" name="Connecteur droit avec flèche 24"/>
          <p:cNvCxnSpPr/>
          <p:nvPr/>
        </p:nvCxnSpPr>
        <p:spPr>
          <a:xfrm>
            <a:off x="5868144" y="4114181"/>
            <a:ext cx="0" cy="4690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6" name="Groupe 25"/>
          <p:cNvGrpSpPr/>
          <p:nvPr/>
        </p:nvGrpSpPr>
        <p:grpSpPr>
          <a:xfrm rot="5400000">
            <a:off x="3645611" y="3268870"/>
            <a:ext cx="1512168" cy="1656188"/>
            <a:chOff x="0" y="0"/>
            <a:chExt cx="607060" cy="599847"/>
          </a:xfrm>
        </p:grpSpPr>
        <p:sp>
          <p:nvSpPr>
            <p:cNvPr id="27" name="Rectangle 26"/>
            <p:cNvSpPr/>
            <p:nvPr/>
          </p:nvSpPr>
          <p:spPr>
            <a:xfrm>
              <a:off x="117044" y="0"/>
              <a:ext cx="402336" cy="599847"/>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28" name="Connecteur droit 27"/>
            <p:cNvCxnSpPr/>
            <p:nvPr/>
          </p:nvCxnSpPr>
          <p:spPr>
            <a:xfrm>
              <a:off x="0" y="299924"/>
              <a:ext cx="607060" cy="0"/>
            </a:xfrm>
            <a:prstGeom prst="line">
              <a:avLst/>
            </a:prstGeom>
          </p:spPr>
          <p:style>
            <a:lnRef idx="3">
              <a:schemeClr val="lt1"/>
            </a:lnRef>
            <a:fillRef idx="1">
              <a:schemeClr val="accent1"/>
            </a:fillRef>
            <a:effectRef idx="1">
              <a:schemeClr val="accent1"/>
            </a:effectRef>
            <a:fontRef idx="minor">
              <a:schemeClr val="lt1"/>
            </a:fontRef>
          </p:style>
        </p:cxnSp>
      </p:grpSp>
      <p:sp>
        <p:nvSpPr>
          <p:cNvPr id="29" name="ZoneTexte 28"/>
          <p:cNvSpPr txBox="1"/>
          <p:nvPr/>
        </p:nvSpPr>
        <p:spPr>
          <a:xfrm>
            <a:off x="6949016" y="3949448"/>
            <a:ext cx="1512168" cy="246221"/>
          </a:xfrm>
          <a:prstGeom prst="rect">
            <a:avLst/>
          </a:prstGeom>
          <a:noFill/>
        </p:spPr>
        <p:txBody>
          <a:bodyPr wrap="square" rtlCol="0">
            <a:spAutoFit/>
          </a:bodyPr>
          <a:lstStyle/>
          <a:p>
            <a:r>
              <a:rPr lang="fr-FR" sz="1000" dirty="0" smtClean="0">
                <a:solidFill>
                  <a:srgbClr val="FF0000"/>
                </a:solidFill>
              </a:rPr>
              <a:t>Dessin pour un droitier</a:t>
            </a:r>
            <a:endParaRPr lang="fr-FR" sz="1000" dirty="0">
              <a:solidFill>
                <a:srgbClr val="FF0000"/>
              </a:solidFill>
            </a:endParaRPr>
          </a:p>
        </p:txBody>
      </p:sp>
      <p:grpSp>
        <p:nvGrpSpPr>
          <p:cNvPr id="34" name="Groupe 33"/>
          <p:cNvGrpSpPr/>
          <p:nvPr/>
        </p:nvGrpSpPr>
        <p:grpSpPr>
          <a:xfrm rot="5400000">
            <a:off x="3645612" y="5206093"/>
            <a:ext cx="1512168" cy="1656188"/>
            <a:chOff x="0" y="0"/>
            <a:chExt cx="607060" cy="599847"/>
          </a:xfrm>
        </p:grpSpPr>
        <p:sp>
          <p:nvSpPr>
            <p:cNvPr id="35" name="Rectangle 34"/>
            <p:cNvSpPr/>
            <p:nvPr/>
          </p:nvSpPr>
          <p:spPr>
            <a:xfrm>
              <a:off x="117044" y="0"/>
              <a:ext cx="402336" cy="599847"/>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36" name="Connecteur droit 35"/>
            <p:cNvCxnSpPr/>
            <p:nvPr/>
          </p:nvCxnSpPr>
          <p:spPr>
            <a:xfrm>
              <a:off x="0" y="299924"/>
              <a:ext cx="607060" cy="0"/>
            </a:xfrm>
            <a:prstGeom prst="line">
              <a:avLst/>
            </a:prstGeom>
          </p:spPr>
          <p:style>
            <a:lnRef idx="3">
              <a:schemeClr val="lt1"/>
            </a:lnRef>
            <a:fillRef idx="1">
              <a:schemeClr val="accent1"/>
            </a:fillRef>
            <a:effectRef idx="1">
              <a:schemeClr val="accent1"/>
            </a:effectRef>
            <a:fontRef idx="minor">
              <a:schemeClr val="lt1"/>
            </a:fontRef>
          </p:style>
        </p:cxnSp>
      </p:grpSp>
      <p:sp>
        <p:nvSpPr>
          <p:cNvPr id="37" name="ZoneTexte 36"/>
          <p:cNvSpPr txBox="1"/>
          <p:nvPr/>
        </p:nvSpPr>
        <p:spPr>
          <a:xfrm>
            <a:off x="6178969" y="5838920"/>
            <a:ext cx="326509" cy="369332"/>
          </a:xfrm>
          <a:prstGeom prst="rect">
            <a:avLst/>
          </a:prstGeom>
          <a:noFill/>
        </p:spPr>
        <p:txBody>
          <a:bodyPr wrap="square" rtlCol="0">
            <a:spAutoFit/>
          </a:bodyPr>
          <a:lstStyle/>
          <a:p>
            <a:r>
              <a:rPr lang="fr-FR" dirty="0"/>
              <a:t>A</a:t>
            </a:r>
          </a:p>
        </p:txBody>
      </p:sp>
      <p:sp>
        <p:nvSpPr>
          <p:cNvPr id="38" name="Bouton d'action : Précédent 37">
            <a:hlinkClick r:id="rId2" action="ppaction://hlinksldjump" highlightClick="1"/>
          </p:cNvPr>
          <p:cNvSpPr/>
          <p:nvPr/>
        </p:nvSpPr>
        <p:spPr>
          <a:xfrm>
            <a:off x="179512" y="5843773"/>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nvGrpSpPr>
          <p:cNvPr id="39" name="Groupe 38"/>
          <p:cNvGrpSpPr/>
          <p:nvPr/>
        </p:nvGrpSpPr>
        <p:grpSpPr>
          <a:xfrm>
            <a:off x="5364088" y="5947070"/>
            <a:ext cx="504056" cy="247378"/>
            <a:chOff x="7327656" y="6349974"/>
            <a:chExt cx="504056" cy="247378"/>
          </a:xfrm>
          <a:scene3d>
            <a:camera prst="orthographicFront">
              <a:rot lat="0" lon="0" rev="7800000"/>
            </a:camera>
            <a:lightRig rig="threePt" dir="t"/>
          </a:scene3d>
        </p:grpSpPr>
        <p:sp>
          <p:nvSpPr>
            <p:cNvPr id="40" name="Ellipse 39"/>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1" name="Rectangle 40"/>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42" name="Groupe 41"/>
          <p:cNvGrpSpPr/>
          <p:nvPr/>
        </p:nvGrpSpPr>
        <p:grpSpPr>
          <a:xfrm>
            <a:off x="2674338" y="6006146"/>
            <a:ext cx="504056" cy="247378"/>
            <a:chOff x="7327656" y="6349974"/>
            <a:chExt cx="504056" cy="247378"/>
          </a:xfrm>
          <a:scene3d>
            <a:camera prst="orthographicFront">
              <a:rot lat="0" lon="0" rev="3000000"/>
            </a:camera>
            <a:lightRig rig="threePt" dir="t"/>
          </a:scene3d>
        </p:grpSpPr>
        <p:sp>
          <p:nvSpPr>
            <p:cNvPr id="43" name="Ellipse 42"/>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4" name="Rectangle 43"/>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9623053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Pour servir latéral droit (« marteau » ou « revers »)</a:t>
            </a:r>
            <a:endParaRPr lang="fr-FR" dirty="0"/>
          </a:p>
        </p:txBody>
      </p:sp>
      <p:sp>
        <p:nvSpPr>
          <p:cNvPr id="4" name="ZoneTexte 3"/>
          <p:cNvSpPr txBox="1"/>
          <p:nvPr/>
        </p:nvSpPr>
        <p:spPr>
          <a:xfrm>
            <a:off x="1412031" y="4940994"/>
            <a:ext cx="6490238" cy="369332"/>
          </a:xfrm>
          <a:prstGeom prst="rect">
            <a:avLst/>
          </a:prstGeom>
          <a:noFill/>
        </p:spPr>
        <p:txBody>
          <a:bodyPr wrap="none" rtlCol="0">
            <a:spAutoFit/>
          </a:bodyPr>
          <a:lstStyle/>
          <a:p>
            <a:r>
              <a:rPr lang="fr-FR" dirty="0" smtClean="0"/>
              <a:t>Lorsque la balle touche la raquette de B, elle doit aller ma zone CD</a:t>
            </a:r>
          </a:p>
        </p:txBody>
      </p:sp>
      <p:sp>
        <p:nvSpPr>
          <p:cNvPr id="6" name="Ellipse 5"/>
          <p:cNvSpPr/>
          <p:nvPr/>
        </p:nvSpPr>
        <p:spPr>
          <a:xfrm>
            <a:off x="3166150" y="6070757"/>
            <a:ext cx="157385" cy="10801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cxnSp>
        <p:nvCxnSpPr>
          <p:cNvPr id="8" name="Connecteur droit avec flèche 7"/>
          <p:cNvCxnSpPr>
            <a:stCxn id="6" idx="5"/>
          </p:cNvCxnSpPr>
          <p:nvPr/>
        </p:nvCxnSpPr>
        <p:spPr>
          <a:xfrm flipV="1">
            <a:off x="3300487" y="5540414"/>
            <a:ext cx="50051" cy="6225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 name="ZoneTexte 2"/>
          <p:cNvSpPr txBox="1"/>
          <p:nvPr/>
        </p:nvSpPr>
        <p:spPr>
          <a:xfrm>
            <a:off x="2479776" y="5540412"/>
            <a:ext cx="326509" cy="369332"/>
          </a:xfrm>
          <a:prstGeom prst="rect">
            <a:avLst/>
          </a:prstGeom>
          <a:noFill/>
        </p:spPr>
        <p:txBody>
          <a:bodyPr wrap="square" rtlCol="0">
            <a:spAutoFit/>
          </a:bodyPr>
          <a:lstStyle/>
          <a:p>
            <a:r>
              <a:rPr lang="fr-FR" dirty="0" smtClean="0"/>
              <a:t>B</a:t>
            </a:r>
            <a:endParaRPr lang="fr-FR" dirty="0"/>
          </a:p>
        </p:txBody>
      </p:sp>
      <p:sp>
        <p:nvSpPr>
          <p:cNvPr id="10" name="ZoneTexte 9"/>
          <p:cNvSpPr txBox="1"/>
          <p:nvPr/>
        </p:nvSpPr>
        <p:spPr>
          <a:xfrm>
            <a:off x="1414039" y="1484784"/>
            <a:ext cx="6908110" cy="369332"/>
          </a:xfrm>
          <a:prstGeom prst="rect">
            <a:avLst/>
          </a:prstGeom>
          <a:noFill/>
        </p:spPr>
        <p:txBody>
          <a:bodyPr wrap="none" rtlCol="0">
            <a:spAutoFit/>
          </a:bodyPr>
          <a:lstStyle/>
          <a:p>
            <a:r>
              <a:rPr lang="fr-FR" dirty="0" smtClean="0"/>
              <a:t>Pour effectuer le service, je frotte la balle au niveau de son « Equateur »</a:t>
            </a:r>
          </a:p>
        </p:txBody>
      </p:sp>
      <p:sp>
        <p:nvSpPr>
          <p:cNvPr id="11" name="Ellipse 10"/>
          <p:cNvSpPr/>
          <p:nvPr/>
        </p:nvSpPr>
        <p:spPr>
          <a:xfrm>
            <a:off x="4139952" y="2134166"/>
            <a:ext cx="216024" cy="2160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2" name="Rectangle 11"/>
          <p:cNvSpPr/>
          <p:nvPr/>
        </p:nvSpPr>
        <p:spPr>
          <a:xfrm>
            <a:off x="4355976" y="1993486"/>
            <a:ext cx="45719" cy="648072"/>
          </a:xfrm>
          <a:prstGeom prst="rect">
            <a:avLst/>
          </a:prstGeom>
          <a:scene3d>
            <a:camera prst="orthographicFront">
              <a:rot lat="0" lon="0" rev="0"/>
            </a:camera>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3" name="ZoneTexte 12"/>
          <p:cNvSpPr txBox="1"/>
          <p:nvPr/>
        </p:nvSpPr>
        <p:spPr>
          <a:xfrm>
            <a:off x="6189707" y="3949448"/>
            <a:ext cx="326509" cy="369332"/>
          </a:xfrm>
          <a:prstGeom prst="rect">
            <a:avLst/>
          </a:prstGeom>
          <a:noFill/>
        </p:spPr>
        <p:txBody>
          <a:bodyPr wrap="square" rtlCol="0">
            <a:spAutoFit/>
          </a:bodyPr>
          <a:lstStyle/>
          <a:p>
            <a:r>
              <a:rPr lang="fr-FR" dirty="0"/>
              <a:t>A</a:t>
            </a:r>
          </a:p>
        </p:txBody>
      </p:sp>
      <p:sp>
        <p:nvSpPr>
          <p:cNvPr id="14" name="ZoneTexte 13"/>
          <p:cNvSpPr txBox="1"/>
          <p:nvPr/>
        </p:nvSpPr>
        <p:spPr>
          <a:xfrm>
            <a:off x="1412032" y="2942590"/>
            <a:ext cx="5093446" cy="369332"/>
          </a:xfrm>
          <a:prstGeom prst="rect">
            <a:avLst/>
          </a:prstGeom>
          <a:noFill/>
        </p:spPr>
        <p:txBody>
          <a:bodyPr wrap="none" rtlCol="0">
            <a:spAutoFit/>
          </a:bodyPr>
          <a:lstStyle/>
          <a:p>
            <a:r>
              <a:rPr lang="fr-FR" dirty="0" smtClean="0"/>
              <a:t>Mon mouvement va de ma zone R vers ma zone CD</a:t>
            </a:r>
          </a:p>
        </p:txBody>
      </p:sp>
      <p:sp>
        <p:nvSpPr>
          <p:cNvPr id="18" name="Rectangle 17"/>
          <p:cNvSpPr/>
          <p:nvPr/>
        </p:nvSpPr>
        <p:spPr>
          <a:xfrm>
            <a:off x="5733223" y="3831194"/>
            <a:ext cx="45719" cy="432048"/>
          </a:xfrm>
          <a:prstGeom prst="rect">
            <a:avLst/>
          </a:prstGeom>
          <a:scene3d>
            <a:camera prst="orthographicFront">
              <a:rot lat="0" lon="0" rev="21594000"/>
            </a:camera>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9" name="Ellipse 18"/>
          <p:cNvSpPr/>
          <p:nvPr/>
        </p:nvSpPr>
        <p:spPr>
          <a:xfrm>
            <a:off x="5508104" y="3918090"/>
            <a:ext cx="216024" cy="21602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grpSp>
        <p:nvGrpSpPr>
          <p:cNvPr id="20" name="Groupe 19"/>
          <p:cNvGrpSpPr/>
          <p:nvPr/>
        </p:nvGrpSpPr>
        <p:grpSpPr>
          <a:xfrm>
            <a:off x="2882320" y="4046599"/>
            <a:ext cx="504056" cy="247378"/>
            <a:chOff x="7327656" y="6349974"/>
            <a:chExt cx="504056" cy="247378"/>
          </a:xfrm>
          <a:scene3d>
            <a:camera prst="orthographicFront">
              <a:rot lat="0" lon="0" rev="3000000"/>
            </a:camera>
            <a:lightRig rig="threePt" dir="t"/>
          </a:scene3d>
        </p:grpSpPr>
        <p:sp>
          <p:nvSpPr>
            <p:cNvPr id="21" name="Ellipse 20"/>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2" name="Rectangle 21"/>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23" name="ZoneTexte 22"/>
          <p:cNvSpPr txBox="1"/>
          <p:nvPr/>
        </p:nvSpPr>
        <p:spPr>
          <a:xfrm>
            <a:off x="2378208" y="3887892"/>
            <a:ext cx="326509" cy="369332"/>
          </a:xfrm>
          <a:prstGeom prst="rect">
            <a:avLst/>
          </a:prstGeom>
          <a:noFill/>
        </p:spPr>
        <p:txBody>
          <a:bodyPr wrap="square" rtlCol="0">
            <a:spAutoFit/>
          </a:bodyPr>
          <a:lstStyle/>
          <a:p>
            <a:r>
              <a:rPr lang="fr-FR" dirty="0" smtClean="0"/>
              <a:t>B</a:t>
            </a:r>
            <a:endParaRPr lang="fr-FR" dirty="0"/>
          </a:p>
        </p:txBody>
      </p:sp>
      <p:cxnSp>
        <p:nvCxnSpPr>
          <p:cNvPr id="25" name="Connecteur droit avec flèche 24"/>
          <p:cNvCxnSpPr/>
          <p:nvPr/>
        </p:nvCxnSpPr>
        <p:spPr>
          <a:xfrm flipV="1">
            <a:off x="5868144" y="3632432"/>
            <a:ext cx="0" cy="48174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6" name="Groupe 25"/>
          <p:cNvGrpSpPr/>
          <p:nvPr/>
        </p:nvGrpSpPr>
        <p:grpSpPr>
          <a:xfrm rot="5400000">
            <a:off x="3645611" y="3268870"/>
            <a:ext cx="1512168" cy="1656188"/>
            <a:chOff x="0" y="0"/>
            <a:chExt cx="607060" cy="599847"/>
          </a:xfrm>
        </p:grpSpPr>
        <p:sp>
          <p:nvSpPr>
            <p:cNvPr id="27" name="Rectangle 26"/>
            <p:cNvSpPr/>
            <p:nvPr/>
          </p:nvSpPr>
          <p:spPr>
            <a:xfrm>
              <a:off x="117044" y="0"/>
              <a:ext cx="402336" cy="599847"/>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28" name="Connecteur droit 27"/>
            <p:cNvCxnSpPr/>
            <p:nvPr/>
          </p:nvCxnSpPr>
          <p:spPr>
            <a:xfrm>
              <a:off x="0" y="299924"/>
              <a:ext cx="607060" cy="0"/>
            </a:xfrm>
            <a:prstGeom prst="line">
              <a:avLst/>
            </a:prstGeom>
          </p:spPr>
          <p:style>
            <a:lnRef idx="3">
              <a:schemeClr val="lt1"/>
            </a:lnRef>
            <a:fillRef idx="1">
              <a:schemeClr val="accent1"/>
            </a:fillRef>
            <a:effectRef idx="1">
              <a:schemeClr val="accent1"/>
            </a:effectRef>
            <a:fontRef idx="minor">
              <a:schemeClr val="lt1"/>
            </a:fontRef>
          </p:style>
        </p:cxnSp>
      </p:grpSp>
      <p:sp>
        <p:nvSpPr>
          <p:cNvPr id="29" name="ZoneTexte 28"/>
          <p:cNvSpPr txBox="1"/>
          <p:nvPr/>
        </p:nvSpPr>
        <p:spPr>
          <a:xfrm>
            <a:off x="6949016" y="3949448"/>
            <a:ext cx="1512168" cy="246221"/>
          </a:xfrm>
          <a:prstGeom prst="rect">
            <a:avLst/>
          </a:prstGeom>
          <a:noFill/>
        </p:spPr>
        <p:txBody>
          <a:bodyPr wrap="square" rtlCol="0">
            <a:spAutoFit/>
          </a:bodyPr>
          <a:lstStyle/>
          <a:p>
            <a:r>
              <a:rPr lang="fr-FR" sz="1000" dirty="0" smtClean="0">
                <a:solidFill>
                  <a:srgbClr val="FF0000"/>
                </a:solidFill>
              </a:rPr>
              <a:t>Dessin pour un droitier</a:t>
            </a:r>
            <a:endParaRPr lang="fr-FR" sz="1000" dirty="0">
              <a:solidFill>
                <a:srgbClr val="FF0000"/>
              </a:solidFill>
            </a:endParaRPr>
          </a:p>
        </p:txBody>
      </p:sp>
      <p:grpSp>
        <p:nvGrpSpPr>
          <p:cNvPr id="34" name="Groupe 33"/>
          <p:cNvGrpSpPr/>
          <p:nvPr/>
        </p:nvGrpSpPr>
        <p:grpSpPr>
          <a:xfrm rot="5400000">
            <a:off x="3645612" y="5206093"/>
            <a:ext cx="1512168" cy="1656188"/>
            <a:chOff x="0" y="0"/>
            <a:chExt cx="607060" cy="599847"/>
          </a:xfrm>
        </p:grpSpPr>
        <p:sp>
          <p:nvSpPr>
            <p:cNvPr id="35" name="Rectangle 34"/>
            <p:cNvSpPr/>
            <p:nvPr/>
          </p:nvSpPr>
          <p:spPr>
            <a:xfrm>
              <a:off x="117044" y="0"/>
              <a:ext cx="402336" cy="599847"/>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36" name="Connecteur droit 35"/>
            <p:cNvCxnSpPr/>
            <p:nvPr/>
          </p:nvCxnSpPr>
          <p:spPr>
            <a:xfrm>
              <a:off x="0" y="299924"/>
              <a:ext cx="607060" cy="0"/>
            </a:xfrm>
            <a:prstGeom prst="line">
              <a:avLst/>
            </a:prstGeom>
          </p:spPr>
          <p:style>
            <a:lnRef idx="3">
              <a:schemeClr val="lt1"/>
            </a:lnRef>
            <a:fillRef idx="1">
              <a:schemeClr val="accent1"/>
            </a:fillRef>
            <a:effectRef idx="1">
              <a:schemeClr val="accent1"/>
            </a:effectRef>
            <a:fontRef idx="minor">
              <a:schemeClr val="lt1"/>
            </a:fontRef>
          </p:style>
        </p:cxnSp>
      </p:grpSp>
      <p:sp>
        <p:nvSpPr>
          <p:cNvPr id="37" name="ZoneTexte 36"/>
          <p:cNvSpPr txBox="1"/>
          <p:nvPr/>
        </p:nvSpPr>
        <p:spPr>
          <a:xfrm>
            <a:off x="5508104" y="5886093"/>
            <a:ext cx="326509" cy="369332"/>
          </a:xfrm>
          <a:prstGeom prst="rect">
            <a:avLst/>
          </a:prstGeom>
          <a:noFill/>
        </p:spPr>
        <p:txBody>
          <a:bodyPr wrap="square" rtlCol="0">
            <a:spAutoFit/>
          </a:bodyPr>
          <a:lstStyle/>
          <a:p>
            <a:r>
              <a:rPr lang="fr-FR" dirty="0"/>
              <a:t>A</a:t>
            </a:r>
          </a:p>
        </p:txBody>
      </p:sp>
      <p:sp>
        <p:nvSpPr>
          <p:cNvPr id="9" name="Bouton d'action : Précédent 8">
            <a:hlinkClick r:id="rId2" action="ppaction://hlinksldjump" highlightClick="1"/>
          </p:cNvPr>
          <p:cNvSpPr/>
          <p:nvPr/>
        </p:nvSpPr>
        <p:spPr>
          <a:xfrm>
            <a:off x="179512" y="5843773"/>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grpSp>
        <p:nvGrpSpPr>
          <p:cNvPr id="33" name="Groupe 32"/>
          <p:cNvGrpSpPr/>
          <p:nvPr/>
        </p:nvGrpSpPr>
        <p:grpSpPr>
          <a:xfrm>
            <a:off x="5364088" y="5947070"/>
            <a:ext cx="504056" cy="247378"/>
            <a:chOff x="7327656" y="6349974"/>
            <a:chExt cx="504056" cy="247378"/>
          </a:xfrm>
          <a:scene3d>
            <a:camera prst="orthographicFront">
              <a:rot lat="0" lon="0" rev="7800000"/>
            </a:camera>
            <a:lightRig rig="threePt" dir="t"/>
          </a:scene3d>
        </p:grpSpPr>
        <p:sp>
          <p:nvSpPr>
            <p:cNvPr id="38" name="Ellipse 37"/>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9" name="Rectangle 38"/>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40" name="Groupe 39"/>
          <p:cNvGrpSpPr/>
          <p:nvPr/>
        </p:nvGrpSpPr>
        <p:grpSpPr>
          <a:xfrm>
            <a:off x="2674338" y="6006146"/>
            <a:ext cx="504056" cy="247378"/>
            <a:chOff x="7327656" y="6349974"/>
            <a:chExt cx="504056" cy="247378"/>
          </a:xfrm>
          <a:scene3d>
            <a:camera prst="orthographicFront">
              <a:rot lat="0" lon="0" rev="3000000"/>
            </a:camera>
            <a:lightRig rig="threePt" dir="t"/>
          </a:scene3d>
        </p:grpSpPr>
        <p:sp>
          <p:nvSpPr>
            <p:cNvPr id="41" name="Ellipse 40"/>
            <p:cNvSpPr/>
            <p:nvPr/>
          </p:nvSpPr>
          <p:spPr>
            <a:xfrm>
              <a:off x="7543680" y="6349974"/>
              <a:ext cx="288032" cy="24737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42" name="Rectangle 41"/>
            <p:cNvSpPr/>
            <p:nvPr/>
          </p:nvSpPr>
          <p:spPr>
            <a:xfrm>
              <a:off x="7327656" y="6443174"/>
              <a:ext cx="216024" cy="609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43" name="ZoneTexte 42"/>
          <p:cNvSpPr txBox="1"/>
          <p:nvPr/>
        </p:nvSpPr>
        <p:spPr>
          <a:xfrm>
            <a:off x="6189707" y="5884192"/>
            <a:ext cx="326509" cy="369332"/>
          </a:xfrm>
          <a:prstGeom prst="rect">
            <a:avLst/>
          </a:prstGeom>
          <a:noFill/>
        </p:spPr>
        <p:txBody>
          <a:bodyPr wrap="square" rtlCol="0">
            <a:spAutoFit/>
          </a:bodyPr>
          <a:lstStyle/>
          <a:p>
            <a:r>
              <a:rPr lang="fr-FR" dirty="0"/>
              <a:t>A</a:t>
            </a:r>
          </a:p>
        </p:txBody>
      </p:sp>
    </p:spTree>
    <p:extLst>
      <p:ext uri="{BB962C8B-B14F-4D97-AF65-F5344CB8AC3E}">
        <p14:creationId xmlns:p14="http://schemas.microsoft.com/office/powerpoint/2010/main" val="15043781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servir efficacement</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Pour servir ras, le contact balle-raquette se réalise proche du niveau de la table</a:t>
            </a:r>
          </a:p>
          <a:p>
            <a:r>
              <a:rPr lang="fr-FR" dirty="0"/>
              <a:t>Pour servir long, je frappe la balle d’un coup sec, le 1</a:t>
            </a:r>
            <a:r>
              <a:rPr lang="fr-FR" baseline="30000" dirty="0"/>
              <a:t>er</a:t>
            </a:r>
            <a:r>
              <a:rPr lang="fr-FR" dirty="0"/>
              <a:t> rebond s’effectue proche du bord de ma table (près de la ligne blanche)</a:t>
            </a:r>
          </a:p>
          <a:p>
            <a:r>
              <a:rPr lang="fr-FR" dirty="0"/>
              <a:t>Pour servir court, je caresse la balle en inclinant la raquette vers le haut (= ouvrir la raquette)</a:t>
            </a:r>
          </a:p>
          <a:p>
            <a:r>
              <a:rPr lang="fr-FR" dirty="0"/>
              <a:t>Pour servir  coupé, j’oriente le côté de ma raquette qui touche la balle vers le haut (= raquette ouverte). Je frotte la balle dans sa partie inférieure (pôle Sud), en faisant un geste du haut vers le bas et de l’arrière vers l’avant. Le poignet effectue l’essentiel du geste</a:t>
            </a:r>
          </a:p>
          <a:p>
            <a:r>
              <a:rPr lang="fr-FR" dirty="0"/>
              <a:t>Pour effectuer un service latéral gauche, je me place dans mon côté R (= en pivot). Ma raquette est tenue verticalement (manche vers le haut). Je frotte la balle sur son côté (à l’équateur), en faisant un geste qui part de mon côté CD et qui se finit vers mon côté R. Le poignet effectue l’essentiel du geste</a:t>
            </a:r>
          </a:p>
          <a:p>
            <a:r>
              <a:rPr lang="fr-FR" dirty="0"/>
              <a:t>Pour effectuer un service marteau (latéral droit), je fléchis légèrement mes jambes afin de baisser ma hauteur. Je frotte la balle sur son côté droit (à l’équateur), en faisant un geste qui part de mon côté R et qui se finit vers mon côté CD. Le poignet effectue l’essentiel du geste</a:t>
            </a:r>
          </a:p>
        </p:txBody>
      </p:sp>
      <p:sp>
        <p:nvSpPr>
          <p:cNvPr id="4" name="Bouton d'action : Précédent 3">
            <a:hlinkClick r:id="rId2" action="ppaction://hlinksldjump" highlightClick="1"/>
          </p:cNvPr>
          <p:cNvSpPr/>
          <p:nvPr/>
        </p:nvSpPr>
        <p:spPr>
          <a:xfrm>
            <a:off x="179512" y="5843773"/>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1159295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124744"/>
            <a:ext cx="7498080" cy="1143000"/>
          </a:xfrm>
        </p:spPr>
        <p:txBody>
          <a:bodyPr>
            <a:normAutofit fontScale="90000"/>
          </a:bodyPr>
          <a:lstStyle/>
          <a:p>
            <a:pPr algn="ctr"/>
            <a:r>
              <a:rPr lang="fr-FR" dirty="0" smtClean="0"/>
              <a:t>Tu veux « jouer long », et ton niveau est</a:t>
            </a:r>
            <a:endParaRPr lang="fr-FR" dirty="0"/>
          </a:p>
        </p:txBody>
      </p:sp>
      <p:sp>
        <p:nvSpPr>
          <p:cNvPr id="3" name="Espace réservé du contenu 2"/>
          <p:cNvSpPr>
            <a:spLocks noGrp="1"/>
          </p:cNvSpPr>
          <p:nvPr>
            <p:ph idx="1"/>
          </p:nvPr>
        </p:nvSpPr>
        <p:spPr>
          <a:xfrm>
            <a:off x="1331640" y="2348880"/>
            <a:ext cx="7498080" cy="901080"/>
          </a:xfrm>
        </p:spPr>
        <p:txBody>
          <a:bodyPr/>
          <a:lstStyle/>
          <a:p>
            <a:endParaRPr lang="fr-FR" dirty="0"/>
          </a:p>
        </p:txBody>
      </p:sp>
      <p:sp>
        <p:nvSpPr>
          <p:cNvPr id="5" name="Rectangle à coins arrondis 4">
            <a:hlinkClick r:id="rId2" action="ppaction://hlinksldjump"/>
          </p:cNvPr>
          <p:cNvSpPr/>
          <p:nvPr/>
        </p:nvSpPr>
        <p:spPr>
          <a:xfrm>
            <a:off x="147565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Explorateur</a:t>
            </a:r>
            <a:endParaRPr lang="fr-FR" b="1" dirty="0">
              <a:solidFill>
                <a:schemeClr val="tx2">
                  <a:lumMod val="50000"/>
                </a:schemeClr>
              </a:solidFill>
            </a:endParaRPr>
          </a:p>
        </p:txBody>
      </p:sp>
      <p:sp>
        <p:nvSpPr>
          <p:cNvPr id="6" name="Rectangle à coins arrondis 5">
            <a:hlinkClick r:id="rId3" action="ppaction://hlinksldjump"/>
          </p:cNvPr>
          <p:cNvSpPr/>
          <p:nvPr/>
        </p:nvSpPr>
        <p:spPr>
          <a:xfrm>
            <a:off x="5796136" y="3501008"/>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Savant</a:t>
            </a:r>
            <a:endParaRPr lang="fr-FR" b="1" dirty="0">
              <a:solidFill>
                <a:schemeClr val="tx2">
                  <a:lumMod val="50000"/>
                </a:schemeClr>
              </a:solidFill>
            </a:endParaRPr>
          </a:p>
        </p:txBody>
      </p:sp>
      <p:sp>
        <p:nvSpPr>
          <p:cNvPr id="7" name="Bouton d'action : Accueil 6">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905674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44624"/>
            <a:ext cx="7498080" cy="1143000"/>
          </a:xfrm>
        </p:spPr>
        <p:txBody>
          <a:bodyPr>
            <a:normAutofit fontScale="90000"/>
          </a:bodyPr>
          <a:lstStyle/>
          <a:p>
            <a:pPr algn="ctr"/>
            <a:r>
              <a:rPr lang="fr-FR" sz="3600" dirty="0" smtClean="0"/>
              <a:t>Tu veux « jouer long », et tu es explorateur</a:t>
            </a:r>
            <a:endParaRPr lang="fr-FR" sz="36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sp>
        <p:nvSpPr>
          <p:cNvPr id="11" name="ZoneTexte 10"/>
          <p:cNvSpPr txBox="1"/>
          <p:nvPr/>
        </p:nvSpPr>
        <p:spPr>
          <a:xfrm>
            <a:off x="1259632" y="1052736"/>
            <a:ext cx="3456384" cy="1477328"/>
          </a:xfrm>
          <a:prstGeom prst="rect">
            <a:avLst/>
          </a:prstGeom>
          <a:noFill/>
        </p:spPr>
        <p:txBody>
          <a:bodyPr wrap="square" rtlCol="0">
            <a:spAutoFit/>
          </a:bodyPr>
          <a:lstStyle/>
          <a:p>
            <a:r>
              <a:rPr lang="fr-FR" b="1" dirty="0" smtClean="0">
                <a:solidFill>
                  <a:schemeClr val="accent4">
                    <a:lumMod val="75000"/>
                  </a:schemeClr>
                </a:solidFill>
              </a:rPr>
              <a:t>Exercice 1</a:t>
            </a:r>
          </a:p>
          <a:p>
            <a:r>
              <a:rPr lang="fr-FR" dirty="0" smtClean="0"/>
              <a:t>- B sert 10 fois dans le CD de A, qui doit jouer le plus long possible</a:t>
            </a:r>
          </a:p>
          <a:p>
            <a:r>
              <a:rPr lang="fr-FR" dirty="0" smtClean="0"/>
              <a:t>- A doit marquer plus de 20 points (comptage indiqué sur le schéma)</a:t>
            </a:r>
            <a:endParaRPr lang="fr-FR" dirty="0"/>
          </a:p>
        </p:txBody>
      </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solidFill>
                  <a:schemeClr val="bg1">
                    <a:lumMod val="50000"/>
                  </a:schemeClr>
                </a:solidFill>
              </a:rPr>
              <a:t>A</a:t>
            </a:r>
          </a:p>
        </p:txBody>
      </p:sp>
      <p:sp>
        <p:nvSpPr>
          <p:cNvPr id="14" name="ZoneTexte 13"/>
          <p:cNvSpPr txBox="1"/>
          <p:nvPr/>
        </p:nvSpPr>
        <p:spPr>
          <a:xfrm>
            <a:off x="1259632" y="2780928"/>
            <a:ext cx="3456384" cy="1200329"/>
          </a:xfrm>
          <a:prstGeom prst="rect">
            <a:avLst/>
          </a:prstGeom>
          <a:noFill/>
        </p:spPr>
        <p:txBody>
          <a:bodyPr wrap="square" rtlCol="0">
            <a:spAutoFit/>
          </a:bodyPr>
          <a:lstStyle/>
          <a:p>
            <a:r>
              <a:rPr lang="fr-FR" b="1" dirty="0" smtClean="0">
                <a:solidFill>
                  <a:schemeClr val="accent4">
                    <a:lumMod val="75000"/>
                  </a:schemeClr>
                </a:solidFill>
              </a:rPr>
              <a:t>Exercice 2</a:t>
            </a:r>
          </a:p>
          <a:p>
            <a:r>
              <a:rPr lang="fr-FR" dirty="0" smtClean="0"/>
              <a:t>- B sert 10 fois dans le R de A</a:t>
            </a:r>
          </a:p>
          <a:p>
            <a:r>
              <a:rPr lang="fr-FR" dirty="0" smtClean="0"/>
              <a:t>- </a:t>
            </a:r>
            <a:r>
              <a:rPr lang="fr-FR" dirty="0"/>
              <a:t>A doit marquer plus de 20 points (comptage indiqué sur le schéma</a:t>
            </a:r>
            <a:r>
              <a:rPr lang="fr-FR" dirty="0" smtClean="0"/>
              <a:t>)</a:t>
            </a:r>
            <a:endParaRPr lang="fr-FR" dirty="0"/>
          </a:p>
        </p:txBody>
      </p:sp>
      <p:cxnSp>
        <p:nvCxnSpPr>
          <p:cNvPr id="16" name="Connecteur droit avec flèche 15"/>
          <p:cNvCxnSpPr/>
          <p:nvPr/>
        </p:nvCxnSpPr>
        <p:spPr>
          <a:xfrm>
            <a:off x="6253139" y="1926128"/>
            <a:ext cx="432048" cy="4023152"/>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21" name="Connecteur en arc 20"/>
          <p:cNvCxnSpPr/>
          <p:nvPr/>
        </p:nvCxnSpPr>
        <p:spPr>
          <a:xfrm rot="16200000" flipV="1">
            <a:off x="4823989" y="3537054"/>
            <a:ext cx="3833397" cy="736970"/>
          </a:xfrm>
          <a:prstGeom prst="curvedConnector3">
            <a:avLst>
              <a:gd name="adj1" fmla="val 32408"/>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6192180" y="1556796"/>
            <a:ext cx="553966" cy="369332"/>
          </a:xfrm>
          <a:prstGeom prst="rect">
            <a:avLst/>
          </a:prstGeom>
          <a:noFill/>
        </p:spPr>
        <p:txBody>
          <a:bodyPr wrap="square" rtlCol="0">
            <a:spAutoFit/>
          </a:bodyPr>
          <a:lstStyle/>
          <a:p>
            <a:r>
              <a:rPr lang="fr-FR" dirty="0" smtClean="0">
                <a:solidFill>
                  <a:schemeClr val="accent2">
                    <a:lumMod val="75000"/>
                  </a:schemeClr>
                </a:solidFill>
              </a:rPr>
              <a:t>×10</a:t>
            </a:r>
            <a:endParaRPr lang="fr-FR" dirty="0">
              <a:solidFill>
                <a:schemeClr val="accent2">
                  <a:lumMod val="75000"/>
                </a:schemeClr>
              </a:solidFill>
            </a:endParaRPr>
          </a:p>
        </p:txBody>
      </p:sp>
      <p:sp>
        <p:nvSpPr>
          <p:cNvPr id="31" name="Bouton d'action : Accueil 30">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cxnSp>
        <p:nvCxnSpPr>
          <p:cNvPr id="15" name="Connecteur droit 14"/>
          <p:cNvCxnSpPr/>
          <p:nvPr/>
        </p:nvCxnSpPr>
        <p:spPr>
          <a:xfrm>
            <a:off x="5697794" y="4725144"/>
            <a:ext cx="238473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5697794" y="5492115"/>
            <a:ext cx="238473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8244408" y="4149080"/>
            <a:ext cx="792088" cy="369332"/>
          </a:xfrm>
          <a:prstGeom prst="rect">
            <a:avLst/>
          </a:prstGeom>
          <a:noFill/>
        </p:spPr>
        <p:txBody>
          <a:bodyPr wrap="square" rtlCol="0">
            <a:spAutoFit/>
          </a:bodyPr>
          <a:lstStyle/>
          <a:p>
            <a:r>
              <a:rPr lang="fr-FR" b="1" dirty="0" smtClean="0">
                <a:solidFill>
                  <a:srgbClr val="FF0000"/>
                </a:solidFill>
              </a:rPr>
              <a:t>0 pt</a:t>
            </a:r>
            <a:endParaRPr lang="fr-FR" b="1" dirty="0">
              <a:solidFill>
                <a:srgbClr val="FF0000"/>
              </a:solidFill>
            </a:endParaRPr>
          </a:p>
        </p:txBody>
      </p:sp>
      <p:sp>
        <p:nvSpPr>
          <p:cNvPr id="23" name="ZoneTexte 22"/>
          <p:cNvSpPr txBox="1"/>
          <p:nvPr/>
        </p:nvSpPr>
        <p:spPr>
          <a:xfrm>
            <a:off x="8254427" y="4893260"/>
            <a:ext cx="792088" cy="369332"/>
          </a:xfrm>
          <a:prstGeom prst="rect">
            <a:avLst/>
          </a:prstGeom>
          <a:noFill/>
        </p:spPr>
        <p:txBody>
          <a:bodyPr wrap="square" rtlCol="0">
            <a:spAutoFit/>
          </a:bodyPr>
          <a:lstStyle/>
          <a:p>
            <a:r>
              <a:rPr lang="fr-FR" b="1" dirty="0">
                <a:solidFill>
                  <a:srgbClr val="FF0000"/>
                </a:solidFill>
              </a:rPr>
              <a:t>1</a:t>
            </a:r>
            <a:r>
              <a:rPr lang="fr-FR" b="1" dirty="0" smtClean="0">
                <a:solidFill>
                  <a:srgbClr val="FF0000"/>
                </a:solidFill>
              </a:rPr>
              <a:t> pt</a:t>
            </a:r>
            <a:endParaRPr lang="fr-FR" b="1" dirty="0">
              <a:solidFill>
                <a:srgbClr val="FF0000"/>
              </a:solidFill>
            </a:endParaRPr>
          </a:p>
        </p:txBody>
      </p:sp>
      <p:sp>
        <p:nvSpPr>
          <p:cNvPr id="24" name="ZoneTexte 23"/>
          <p:cNvSpPr txBox="1"/>
          <p:nvPr/>
        </p:nvSpPr>
        <p:spPr>
          <a:xfrm>
            <a:off x="8206187" y="5680487"/>
            <a:ext cx="792088" cy="369332"/>
          </a:xfrm>
          <a:prstGeom prst="rect">
            <a:avLst/>
          </a:prstGeom>
          <a:noFill/>
        </p:spPr>
        <p:txBody>
          <a:bodyPr wrap="square" rtlCol="0">
            <a:spAutoFit/>
          </a:bodyPr>
          <a:lstStyle/>
          <a:p>
            <a:r>
              <a:rPr lang="fr-FR" b="1" dirty="0">
                <a:solidFill>
                  <a:srgbClr val="FF0000"/>
                </a:solidFill>
              </a:rPr>
              <a:t>3</a:t>
            </a:r>
            <a:r>
              <a:rPr lang="fr-FR" b="1" dirty="0" smtClean="0">
                <a:solidFill>
                  <a:srgbClr val="FF0000"/>
                </a:solidFill>
              </a:rPr>
              <a:t> pts</a:t>
            </a:r>
            <a:endParaRPr lang="fr-FR" b="1" dirty="0">
              <a:solidFill>
                <a:srgbClr val="FF0000"/>
              </a:solidFill>
            </a:endParaRPr>
          </a:p>
        </p:txBody>
      </p:sp>
      <p:sp>
        <p:nvSpPr>
          <p:cNvPr id="19" name="ZoneTexte 18"/>
          <p:cNvSpPr txBox="1"/>
          <p:nvPr/>
        </p:nvSpPr>
        <p:spPr>
          <a:xfrm>
            <a:off x="1331640" y="4293096"/>
            <a:ext cx="3456384" cy="1477328"/>
          </a:xfrm>
          <a:prstGeom prst="rect">
            <a:avLst/>
          </a:prstGeom>
          <a:noFill/>
        </p:spPr>
        <p:txBody>
          <a:bodyPr wrap="square" rtlCol="0">
            <a:spAutoFit/>
          </a:bodyPr>
          <a:lstStyle/>
          <a:p>
            <a:r>
              <a:rPr lang="fr-FR" b="1" dirty="0" smtClean="0">
                <a:solidFill>
                  <a:schemeClr val="accent4">
                    <a:lumMod val="75000"/>
                  </a:schemeClr>
                </a:solidFill>
              </a:rPr>
              <a:t>Exercice 3</a:t>
            </a:r>
          </a:p>
          <a:p>
            <a:r>
              <a:rPr lang="fr-FR" dirty="0" smtClean="0"/>
              <a:t>- A sert 10 fois, le plus long possible, et </a:t>
            </a:r>
            <a:r>
              <a:rPr lang="fr-FR" dirty="0"/>
              <a:t>doit marquer plus de 20 points (comptage indiqué sur le schéma</a:t>
            </a:r>
            <a:r>
              <a:rPr lang="fr-FR" dirty="0" smtClean="0"/>
              <a:t>)</a:t>
            </a:r>
            <a:endParaRPr lang="fr-FR" dirty="0"/>
          </a:p>
        </p:txBody>
      </p:sp>
      <p:sp>
        <p:nvSpPr>
          <p:cNvPr id="8" name="Rectangle à coins arrondis 7">
            <a:hlinkClick r:id="rId2" action="ppaction://hlinksldjump"/>
          </p:cNvPr>
          <p:cNvSpPr/>
          <p:nvPr/>
        </p:nvSpPr>
        <p:spPr>
          <a:xfrm>
            <a:off x="2555776" y="5865153"/>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168006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384"/>
            <a:ext cx="7498080" cy="1143000"/>
          </a:xfrm>
        </p:spPr>
        <p:txBody>
          <a:bodyPr>
            <a:normAutofit/>
          </a:bodyPr>
          <a:lstStyle/>
          <a:p>
            <a:pPr algn="ctr"/>
            <a:r>
              <a:rPr lang="fr-FR" sz="3600" dirty="0" smtClean="0"/>
              <a:t>Tu veux « jouer long », et tu es savant</a:t>
            </a:r>
            <a:endParaRPr lang="fr-FR" sz="36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sp>
        <p:nvSpPr>
          <p:cNvPr id="11" name="ZoneTexte 10"/>
          <p:cNvSpPr txBox="1"/>
          <p:nvPr/>
        </p:nvSpPr>
        <p:spPr>
          <a:xfrm>
            <a:off x="1259632" y="980728"/>
            <a:ext cx="3456384" cy="1754326"/>
          </a:xfrm>
          <a:prstGeom prst="rect">
            <a:avLst/>
          </a:prstGeom>
          <a:noFill/>
        </p:spPr>
        <p:txBody>
          <a:bodyPr wrap="square" rtlCol="0">
            <a:spAutoFit/>
          </a:bodyPr>
          <a:lstStyle/>
          <a:p>
            <a:r>
              <a:rPr lang="fr-FR" b="1" dirty="0" smtClean="0">
                <a:solidFill>
                  <a:schemeClr val="accent4">
                    <a:lumMod val="75000"/>
                  </a:schemeClr>
                </a:solidFill>
              </a:rPr>
              <a:t>Exercice 1</a:t>
            </a:r>
          </a:p>
          <a:p>
            <a:r>
              <a:rPr lang="fr-FR" dirty="0" smtClean="0"/>
              <a:t>- </a:t>
            </a:r>
            <a:r>
              <a:rPr lang="fr-FR" dirty="0"/>
              <a:t>B sert </a:t>
            </a:r>
            <a:r>
              <a:rPr lang="fr-FR" dirty="0" smtClean="0"/>
              <a:t>10 fois alternativement </a:t>
            </a:r>
            <a:r>
              <a:rPr lang="fr-FR" dirty="0"/>
              <a:t>dans le CD puis dans le R de </a:t>
            </a:r>
            <a:r>
              <a:rPr lang="fr-FR" dirty="0" smtClean="0"/>
              <a:t>A, qui doit jouer le plus long possible</a:t>
            </a:r>
          </a:p>
          <a:p>
            <a:r>
              <a:rPr lang="fr-FR" dirty="0" smtClean="0"/>
              <a:t>- A doit marquer plus de 20 points (comptage indiqué sur le schéma)</a:t>
            </a:r>
            <a:endParaRPr lang="fr-FR" dirty="0"/>
          </a:p>
        </p:txBody>
      </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solidFill>
                  <a:schemeClr val="bg1">
                    <a:lumMod val="50000"/>
                  </a:schemeClr>
                </a:solidFill>
              </a:rPr>
              <a:t>A</a:t>
            </a:r>
          </a:p>
        </p:txBody>
      </p:sp>
      <p:sp>
        <p:nvSpPr>
          <p:cNvPr id="14" name="ZoneTexte 13"/>
          <p:cNvSpPr txBox="1"/>
          <p:nvPr/>
        </p:nvSpPr>
        <p:spPr>
          <a:xfrm>
            <a:off x="1259632" y="2852936"/>
            <a:ext cx="3456384" cy="1754326"/>
          </a:xfrm>
          <a:prstGeom prst="rect">
            <a:avLst/>
          </a:prstGeom>
          <a:noFill/>
        </p:spPr>
        <p:txBody>
          <a:bodyPr wrap="square" rtlCol="0">
            <a:spAutoFit/>
          </a:bodyPr>
          <a:lstStyle/>
          <a:p>
            <a:r>
              <a:rPr lang="fr-FR" b="1" dirty="0" smtClean="0">
                <a:solidFill>
                  <a:schemeClr val="accent4">
                    <a:lumMod val="75000"/>
                  </a:schemeClr>
                </a:solidFill>
              </a:rPr>
              <a:t>Exercice 2</a:t>
            </a:r>
          </a:p>
          <a:p>
            <a:r>
              <a:rPr lang="fr-FR" dirty="0" smtClean="0"/>
              <a:t>- </a:t>
            </a:r>
            <a:r>
              <a:rPr lang="fr-FR" dirty="0"/>
              <a:t>B sert </a:t>
            </a:r>
            <a:r>
              <a:rPr lang="fr-FR" dirty="0" smtClean="0"/>
              <a:t>de façon aléatoire </a:t>
            </a:r>
            <a:r>
              <a:rPr lang="fr-FR" dirty="0"/>
              <a:t>dans le CD </a:t>
            </a:r>
            <a:r>
              <a:rPr lang="fr-FR" dirty="0" smtClean="0"/>
              <a:t>ou </a:t>
            </a:r>
            <a:r>
              <a:rPr lang="fr-FR" dirty="0"/>
              <a:t>dans le R de </a:t>
            </a:r>
            <a:r>
              <a:rPr lang="fr-FR" dirty="0" smtClean="0"/>
              <a:t>A, </a:t>
            </a:r>
            <a:r>
              <a:rPr lang="fr-FR" dirty="0"/>
              <a:t>qui doit jouer le plus long possible</a:t>
            </a:r>
          </a:p>
          <a:p>
            <a:r>
              <a:rPr lang="fr-FR" dirty="0" smtClean="0"/>
              <a:t>- </a:t>
            </a:r>
            <a:r>
              <a:rPr lang="fr-FR" dirty="0"/>
              <a:t>A doit marquer plus de 20 points (comptage indiqué sur le schéma</a:t>
            </a:r>
            <a:r>
              <a:rPr lang="fr-FR" dirty="0" smtClean="0"/>
              <a:t>)</a:t>
            </a:r>
            <a:endParaRPr lang="fr-FR" dirty="0"/>
          </a:p>
        </p:txBody>
      </p:sp>
      <p:cxnSp>
        <p:nvCxnSpPr>
          <p:cNvPr id="16" name="Connecteur droit avec flèche 15"/>
          <p:cNvCxnSpPr/>
          <p:nvPr/>
        </p:nvCxnSpPr>
        <p:spPr>
          <a:xfrm>
            <a:off x="6253139" y="1926128"/>
            <a:ext cx="432048" cy="4023152"/>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26" name="ZoneTexte 25"/>
          <p:cNvSpPr txBox="1"/>
          <p:nvPr/>
        </p:nvSpPr>
        <p:spPr>
          <a:xfrm>
            <a:off x="6192180" y="1556796"/>
            <a:ext cx="553966" cy="369332"/>
          </a:xfrm>
          <a:prstGeom prst="rect">
            <a:avLst/>
          </a:prstGeom>
          <a:noFill/>
        </p:spPr>
        <p:txBody>
          <a:bodyPr wrap="square" rtlCol="0">
            <a:spAutoFit/>
          </a:bodyPr>
          <a:lstStyle/>
          <a:p>
            <a:r>
              <a:rPr lang="fr-FR" dirty="0" smtClean="0">
                <a:solidFill>
                  <a:schemeClr val="accent2">
                    <a:lumMod val="75000"/>
                  </a:schemeClr>
                </a:solidFill>
              </a:rPr>
              <a:t>×10</a:t>
            </a:r>
            <a:endParaRPr lang="fr-FR" dirty="0">
              <a:solidFill>
                <a:schemeClr val="accent2">
                  <a:lumMod val="75000"/>
                </a:schemeClr>
              </a:solidFill>
            </a:endParaRPr>
          </a:p>
        </p:txBody>
      </p:sp>
      <p:sp>
        <p:nvSpPr>
          <p:cNvPr id="31" name="Bouton d'action : Accueil 30">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cxnSp>
        <p:nvCxnSpPr>
          <p:cNvPr id="15" name="Connecteur droit 14"/>
          <p:cNvCxnSpPr/>
          <p:nvPr/>
        </p:nvCxnSpPr>
        <p:spPr>
          <a:xfrm>
            <a:off x="5697794" y="4725144"/>
            <a:ext cx="238473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5697794" y="5492115"/>
            <a:ext cx="238473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8244408" y="4149080"/>
            <a:ext cx="792088" cy="369332"/>
          </a:xfrm>
          <a:prstGeom prst="rect">
            <a:avLst/>
          </a:prstGeom>
          <a:noFill/>
        </p:spPr>
        <p:txBody>
          <a:bodyPr wrap="square" rtlCol="0">
            <a:spAutoFit/>
          </a:bodyPr>
          <a:lstStyle/>
          <a:p>
            <a:r>
              <a:rPr lang="fr-FR" b="1" dirty="0" smtClean="0">
                <a:solidFill>
                  <a:srgbClr val="FF0000"/>
                </a:solidFill>
              </a:rPr>
              <a:t>0 pt</a:t>
            </a:r>
            <a:endParaRPr lang="fr-FR" b="1" dirty="0">
              <a:solidFill>
                <a:srgbClr val="FF0000"/>
              </a:solidFill>
            </a:endParaRPr>
          </a:p>
        </p:txBody>
      </p:sp>
      <p:sp>
        <p:nvSpPr>
          <p:cNvPr id="23" name="ZoneTexte 22"/>
          <p:cNvSpPr txBox="1"/>
          <p:nvPr/>
        </p:nvSpPr>
        <p:spPr>
          <a:xfrm>
            <a:off x="8254427" y="4893260"/>
            <a:ext cx="792088" cy="369332"/>
          </a:xfrm>
          <a:prstGeom prst="rect">
            <a:avLst/>
          </a:prstGeom>
          <a:noFill/>
        </p:spPr>
        <p:txBody>
          <a:bodyPr wrap="square" rtlCol="0">
            <a:spAutoFit/>
          </a:bodyPr>
          <a:lstStyle/>
          <a:p>
            <a:r>
              <a:rPr lang="fr-FR" b="1" dirty="0">
                <a:solidFill>
                  <a:srgbClr val="FF0000"/>
                </a:solidFill>
              </a:rPr>
              <a:t>1</a:t>
            </a:r>
            <a:r>
              <a:rPr lang="fr-FR" b="1" dirty="0" smtClean="0">
                <a:solidFill>
                  <a:srgbClr val="FF0000"/>
                </a:solidFill>
              </a:rPr>
              <a:t> pt</a:t>
            </a:r>
            <a:endParaRPr lang="fr-FR" b="1" dirty="0">
              <a:solidFill>
                <a:srgbClr val="FF0000"/>
              </a:solidFill>
            </a:endParaRPr>
          </a:p>
        </p:txBody>
      </p:sp>
      <p:sp>
        <p:nvSpPr>
          <p:cNvPr id="24" name="ZoneTexte 23"/>
          <p:cNvSpPr txBox="1"/>
          <p:nvPr/>
        </p:nvSpPr>
        <p:spPr>
          <a:xfrm>
            <a:off x="8206187" y="5680487"/>
            <a:ext cx="792088" cy="369332"/>
          </a:xfrm>
          <a:prstGeom prst="rect">
            <a:avLst/>
          </a:prstGeom>
          <a:noFill/>
        </p:spPr>
        <p:txBody>
          <a:bodyPr wrap="square" rtlCol="0">
            <a:spAutoFit/>
          </a:bodyPr>
          <a:lstStyle/>
          <a:p>
            <a:r>
              <a:rPr lang="fr-FR" b="1" dirty="0">
                <a:solidFill>
                  <a:srgbClr val="FF0000"/>
                </a:solidFill>
              </a:rPr>
              <a:t>3</a:t>
            </a:r>
            <a:r>
              <a:rPr lang="fr-FR" b="1" dirty="0" smtClean="0">
                <a:solidFill>
                  <a:srgbClr val="FF0000"/>
                </a:solidFill>
              </a:rPr>
              <a:t> pts</a:t>
            </a:r>
            <a:endParaRPr lang="fr-FR" b="1" dirty="0">
              <a:solidFill>
                <a:srgbClr val="FF0000"/>
              </a:solidFill>
            </a:endParaRPr>
          </a:p>
        </p:txBody>
      </p:sp>
      <p:cxnSp>
        <p:nvCxnSpPr>
          <p:cNvPr id="19" name="Connecteur en arc 18"/>
          <p:cNvCxnSpPr/>
          <p:nvPr/>
        </p:nvCxnSpPr>
        <p:spPr>
          <a:xfrm rot="5400000" flipH="1" flipV="1">
            <a:off x="5386281" y="3595211"/>
            <a:ext cx="3960442" cy="747700"/>
          </a:xfrm>
          <a:prstGeom prst="curvedConnector3">
            <a:avLst>
              <a:gd name="adj1" fmla="val 50000"/>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en arc 24"/>
          <p:cNvCxnSpPr/>
          <p:nvPr/>
        </p:nvCxnSpPr>
        <p:spPr>
          <a:xfrm rot="16200000" flipV="1">
            <a:off x="4481990" y="3591018"/>
            <a:ext cx="3960440" cy="756083"/>
          </a:xfrm>
          <a:prstGeom prst="curvedConnector3">
            <a:avLst>
              <a:gd name="adj1" fmla="val 50000"/>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flipH="1">
            <a:off x="7216961" y="1926128"/>
            <a:ext cx="379376" cy="3939025"/>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21" name="Rectangle à coins arrondis 20">
            <a:hlinkClick r:id="rId2" action="ppaction://hlinksldjump"/>
          </p:cNvPr>
          <p:cNvSpPr/>
          <p:nvPr/>
        </p:nvSpPr>
        <p:spPr>
          <a:xfrm>
            <a:off x="2555776" y="5865153"/>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
        <p:nvSpPr>
          <p:cNvPr id="3" name="Rectangle 2"/>
          <p:cNvSpPr/>
          <p:nvPr/>
        </p:nvSpPr>
        <p:spPr>
          <a:xfrm>
            <a:off x="1207580" y="4662427"/>
            <a:ext cx="4572000" cy="1200329"/>
          </a:xfrm>
          <a:prstGeom prst="rect">
            <a:avLst/>
          </a:prstGeom>
        </p:spPr>
        <p:txBody>
          <a:bodyPr>
            <a:spAutoFit/>
          </a:bodyPr>
          <a:lstStyle/>
          <a:p>
            <a:r>
              <a:rPr lang="fr-FR" b="1" dirty="0">
                <a:solidFill>
                  <a:schemeClr val="accent4">
                    <a:lumMod val="75000"/>
                  </a:schemeClr>
                </a:solidFill>
              </a:rPr>
              <a:t>Exercice 3</a:t>
            </a:r>
          </a:p>
          <a:p>
            <a:r>
              <a:rPr lang="fr-FR" dirty="0"/>
              <a:t>- A sert 10 fois, le plus long possible, et doit marquer plus de 20 points (comptage indiqué sur le schéma)</a:t>
            </a:r>
          </a:p>
        </p:txBody>
      </p:sp>
    </p:spTree>
    <p:extLst>
      <p:ext uri="{BB962C8B-B14F-4D97-AF65-F5344CB8AC3E}">
        <p14:creationId xmlns:p14="http://schemas.microsoft.com/office/powerpoint/2010/main" val="4236048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effectLst/>
              </a:rPr>
              <a:t>Pour jouer en zone longue </a:t>
            </a:r>
            <a:endParaRPr lang="fr-FR" dirty="0"/>
          </a:p>
        </p:txBody>
      </p:sp>
      <p:sp>
        <p:nvSpPr>
          <p:cNvPr id="3" name="Espace réservé du contenu 2"/>
          <p:cNvSpPr>
            <a:spLocks noGrp="1"/>
          </p:cNvSpPr>
          <p:nvPr>
            <p:ph idx="1"/>
          </p:nvPr>
        </p:nvSpPr>
        <p:spPr/>
        <p:txBody>
          <a:bodyPr>
            <a:normAutofit fontScale="70000" lnSpcReduction="20000"/>
          </a:bodyPr>
          <a:lstStyle/>
          <a:p>
            <a:pPr marL="82296" indent="0">
              <a:buNone/>
            </a:pPr>
            <a:r>
              <a:rPr lang="fr-FR" b="1" dirty="0"/>
              <a:t>Pour le service : </a:t>
            </a:r>
            <a:endParaRPr lang="fr-FR" dirty="0"/>
          </a:p>
          <a:p>
            <a:r>
              <a:rPr lang="fr-FR" dirty="0"/>
              <a:t>Frapper la balle </a:t>
            </a:r>
            <a:r>
              <a:rPr lang="fr-FR" dirty="0" smtClean="0"/>
              <a:t>le plus tard possible</a:t>
            </a:r>
            <a:r>
              <a:rPr lang="fr-FR" dirty="0"/>
              <a:t> </a:t>
            </a:r>
            <a:r>
              <a:rPr lang="fr-FR" dirty="0" smtClean="0"/>
              <a:t>dans la phase descendante du lancer.</a:t>
            </a:r>
            <a:endParaRPr lang="fr-FR" dirty="0"/>
          </a:p>
          <a:p>
            <a:r>
              <a:rPr lang="fr-FR" dirty="0" smtClean="0"/>
              <a:t>1</a:t>
            </a:r>
            <a:r>
              <a:rPr lang="fr-FR" baseline="30000" dirty="0" smtClean="0"/>
              <a:t>er</a:t>
            </a:r>
            <a:r>
              <a:rPr lang="fr-FR" dirty="0" smtClean="0"/>
              <a:t> </a:t>
            </a:r>
            <a:r>
              <a:rPr lang="fr-FR" dirty="0"/>
              <a:t>rebond du service proche de la ligne blanche du bord de la table = proche de soi.</a:t>
            </a:r>
          </a:p>
          <a:p>
            <a:r>
              <a:rPr lang="fr-FR" dirty="0" smtClean="0"/>
              <a:t>Geste accéléré </a:t>
            </a:r>
            <a:r>
              <a:rPr lang="fr-FR" dirty="0"/>
              <a:t>de l’arrière vers </a:t>
            </a:r>
            <a:r>
              <a:rPr lang="fr-FR" dirty="0" smtClean="0"/>
              <a:t>l’avant.</a:t>
            </a:r>
            <a:endParaRPr lang="fr-FR" dirty="0"/>
          </a:p>
          <a:p>
            <a:pPr marL="82296" indent="0">
              <a:buNone/>
            </a:pPr>
            <a:r>
              <a:rPr lang="fr-FR" dirty="0"/>
              <a:t> </a:t>
            </a:r>
          </a:p>
          <a:p>
            <a:pPr marL="82296" indent="0">
              <a:buNone/>
            </a:pPr>
            <a:r>
              <a:rPr lang="fr-FR" b="1" dirty="0"/>
              <a:t>Dans les échanges :</a:t>
            </a:r>
            <a:endParaRPr lang="fr-FR" dirty="0"/>
          </a:p>
          <a:p>
            <a:r>
              <a:rPr lang="fr-FR" dirty="0"/>
              <a:t>Se placer à bonne distance de la balle pour la frapper : en face de la trajectoire en RV, légèrement décalé pour le CD, pour la frapper sur son côté droit en étant un peu de profil.</a:t>
            </a:r>
          </a:p>
          <a:p>
            <a:r>
              <a:rPr lang="fr-FR" dirty="0"/>
              <a:t>Accompagner la balle avec un geste ample et légèrement accéléré, vers le haut et l’avant.</a:t>
            </a:r>
          </a:p>
          <a:p>
            <a:endParaRPr lang="fr-FR" dirty="0"/>
          </a:p>
        </p:txBody>
      </p:sp>
      <p:sp>
        <p:nvSpPr>
          <p:cNvPr id="4" name="Bouton d'action : Précédent 3">
            <a:hlinkClick r:id="rId2" action="ppaction://hlinksldjump" highlightClick="1"/>
          </p:cNvPr>
          <p:cNvSpPr/>
          <p:nvPr/>
        </p:nvSpPr>
        <p:spPr>
          <a:xfrm>
            <a:off x="179512" y="5843773"/>
            <a:ext cx="792088" cy="728090"/>
          </a:xfrm>
          <a:prstGeom prst="actionButtonBackPrevious">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159758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1421904"/>
            <a:ext cx="7498080" cy="1143000"/>
          </a:xfrm>
        </p:spPr>
        <p:txBody>
          <a:bodyPr>
            <a:normAutofit fontScale="90000"/>
          </a:bodyPr>
          <a:lstStyle/>
          <a:p>
            <a:pPr algn="ctr"/>
            <a:r>
              <a:rPr lang="fr-FR" dirty="0" smtClean="0"/>
              <a:t>Tu veux </a:t>
            </a:r>
            <a:br>
              <a:rPr lang="fr-FR" dirty="0" smtClean="0"/>
            </a:br>
            <a:r>
              <a:rPr lang="fr-FR" dirty="0" smtClean="0"/>
              <a:t>« jouer à droite et à gauche », </a:t>
            </a:r>
            <a:br>
              <a:rPr lang="fr-FR" dirty="0" smtClean="0"/>
            </a:br>
            <a:r>
              <a:rPr lang="fr-FR" dirty="0" smtClean="0"/>
              <a:t>et ton niveau est</a:t>
            </a:r>
            <a:endParaRPr lang="fr-FR" dirty="0"/>
          </a:p>
        </p:txBody>
      </p:sp>
      <p:sp>
        <p:nvSpPr>
          <p:cNvPr id="3" name="Espace réservé du contenu 2"/>
          <p:cNvSpPr>
            <a:spLocks noGrp="1"/>
          </p:cNvSpPr>
          <p:nvPr>
            <p:ph idx="1"/>
          </p:nvPr>
        </p:nvSpPr>
        <p:spPr>
          <a:xfrm>
            <a:off x="1331640" y="2455912"/>
            <a:ext cx="7498080" cy="901080"/>
          </a:xfrm>
        </p:spPr>
        <p:txBody>
          <a:bodyPr/>
          <a:lstStyle/>
          <a:p>
            <a:endParaRPr lang="fr-FR" dirty="0"/>
          </a:p>
        </p:txBody>
      </p:sp>
      <p:sp>
        <p:nvSpPr>
          <p:cNvPr id="5" name="Rectangle à coins arrondis 4">
            <a:hlinkClick r:id="rId2" action="ppaction://hlinksldjump"/>
          </p:cNvPr>
          <p:cNvSpPr/>
          <p:nvPr/>
        </p:nvSpPr>
        <p:spPr>
          <a:xfrm>
            <a:off x="1475656" y="4005064"/>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Explorateur</a:t>
            </a:r>
            <a:endParaRPr lang="fr-FR" b="1" dirty="0">
              <a:solidFill>
                <a:schemeClr val="tx2">
                  <a:lumMod val="50000"/>
                </a:schemeClr>
              </a:solidFill>
            </a:endParaRPr>
          </a:p>
        </p:txBody>
      </p:sp>
      <p:sp>
        <p:nvSpPr>
          <p:cNvPr id="6" name="Rectangle à coins arrondis 5">
            <a:hlinkClick r:id="rId3" action="ppaction://hlinksldjump"/>
          </p:cNvPr>
          <p:cNvSpPr/>
          <p:nvPr/>
        </p:nvSpPr>
        <p:spPr>
          <a:xfrm>
            <a:off x="5796136" y="4005064"/>
            <a:ext cx="2664296" cy="792088"/>
          </a:xfrm>
          <a:prstGeom prst="roundRect">
            <a:avLst/>
          </a:prstGeom>
          <a:scene3d>
            <a:camera prst="orthographicFront" fov="0">
              <a:rot lat="0" lon="0" rev="0"/>
            </a:camera>
            <a:lightRig rig="brightRoom" dir="tl">
              <a:rot lat="0" lon="0" rev="8700000"/>
            </a:lightRig>
          </a:scene3d>
          <a:sp3d contourW="12700">
            <a:bevelT/>
            <a:contourClr>
              <a:schemeClr val="accent4">
                <a:shade val="8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r>
              <a:rPr lang="fr-FR" b="1" dirty="0" smtClean="0">
                <a:solidFill>
                  <a:schemeClr val="tx2">
                    <a:lumMod val="50000"/>
                  </a:schemeClr>
                </a:solidFill>
              </a:rPr>
              <a:t>Savant</a:t>
            </a:r>
            <a:endParaRPr lang="fr-FR" b="1" dirty="0">
              <a:solidFill>
                <a:schemeClr val="tx2">
                  <a:lumMod val="50000"/>
                </a:schemeClr>
              </a:solidFill>
            </a:endParaRPr>
          </a:p>
        </p:txBody>
      </p:sp>
      <p:sp>
        <p:nvSpPr>
          <p:cNvPr id="7" name="Bouton d'action : Accueil 6">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4061438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dirty="0" smtClean="0"/>
              <a:t>Tu veux « jouer à droite et à gauche », </a:t>
            </a:r>
            <a:br>
              <a:rPr lang="fr-FR" sz="3600" dirty="0" smtClean="0"/>
            </a:br>
            <a:r>
              <a:rPr lang="fr-FR" sz="3600" dirty="0" smtClean="0"/>
              <a:t>et tu es explorateur</a:t>
            </a:r>
            <a:endParaRPr lang="fr-FR" sz="36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sp>
        <p:nvSpPr>
          <p:cNvPr id="11" name="ZoneTexte 10"/>
          <p:cNvSpPr txBox="1"/>
          <p:nvPr/>
        </p:nvSpPr>
        <p:spPr>
          <a:xfrm>
            <a:off x="1259632" y="1412776"/>
            <a:ext cx="3456384" cy="2031325"/>
          </a:xfrm>
          <a:prstGeom prst="rect">
            <a:avLst/>
          </a:prstGeom>
          <a:noFill/>
        </p:spPr>
        <p:txBody>
          <a:bodyPr wrap="square" rtlCol="0">
            <a:spAutoFit/>
          </a:bodyPr>
          <a:lstStyle/>
          <a:p>
            <a:r>
              <a:rPr lang="fr-FR" b="1" dirty="0" smtClean="0">
                <a:solidFill>
                  <a:schemeClr val="accent4">
                    <a:lumMod val="75000"/>
                  </a:schemeClr>
                </a:solidFill>
              </a:rPr>
              <a:t>Exercice 1</a:t>
            </a:r>
          </a:p>
          <a:p>
            <a:r>
              <a:rPr lang="fr-FR" dirty="0" smtClean="0"/>
              <a:t>- B sert et joue uniquement dans le CD de A, qui doit </a:t>
            </a:r>
            <a:r>
              <a:rPr lang="fr-FR" dirty="0"/>
              <a:t>renvoyer 1 fois dans le CD et 1 fois dans le R, puis 2 fois dans le CD et 2 fois dans le R, puis 3 fois…</a:t>
            </a:r>
            <a:endParaRPr lang="fr-FR" dirty="0" smtClean="0"/>
          </a:p>
          <a:p>
            <a:r>
              <a:rPr lang="fr-FR" dirty="0" smtClean="0"/>
              <a:t>- A doit atteindre le score de 3.</a:t>
            </a:r>
            <a:endParaRPr lang="fr-FR" dirty="0"/>
          </a:p>
        </p:txBody>
      </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solidFill>
                  <a:schemeClr val="bg1">
                    <a:lumMod val="50000"/>
                  </a:schemeClr>
                </a:solidFill>
              </a:rPr>
              <a:t>A</a:t>
            </a:r>
          </a:p>
        </p:txBody>
      </p:sp>
      <p:sp>
        <p:nvSpPr>
          <p:cNvPr id="14" name="ZoneTexte 13"/>
          <p:cNvSpPr txBox="1"/>
          <p:nvPr/>
        </p:nvSpPr>
        <p:spPr>
          <a:xfrm>
            <a:off x="1259632" y="3573016"/>
            <a:ext cx="3456384" cy="2031325"/>
          </a:xfrm>
          <a:prstGeom prst="rect">
            <a:avLst/>
          </a:prstGeom>
          <a:noFill/>
        </p:spPr>
        <p:txBody>
          <a:bodyPr wrap="square" rtlCol="0">
            <a:spAutoFit/>
          </a:bodyPr>
          <a:lstStyle/>
          <a:p>
            <a:r>
              <a:rPr lang="fr-FR" b="1" dirty="0" smtClean="0">
                <a:solidFill>
                  <a:schemeClr val="accent4">
                    <a:lumMod val="75000"/>
                  </a:schemeClr>
                </a:solidFill>
              </a:rPr>
              <a:t>Exercice 2</a:t>
            </a:r>
          </a:p>
          <a:p>
            <a:r>
              <a:rPr lang="fr-FR" dirty="0"/>
              <a:t>- B sert et joue uniquement </a:t>
            </a:r>
            <a:r>
              <a:rPr lang="fr-FR" dirty="0" smtClean="0"/>
              <a:t>dans </a:t>
            </a:r>
            <a:r>
              <a:rPr lang="fr-FR" dirty="0"/>
              <a:t>le </a:t>
            </a:r>
            <a:r>
              <a:rPr lang="fr-FR" dirty="0" smtClean="0"/>
              <a:t>R </a:t>
            </a:r>
            <a:r>
              <a:rPr lang="fr-FR" dirty="0"/>
              <a:t>de A, qui doit renvoyer 1 fois dans le CD et 1 fois dans le R, puis 2 fois dans le CD et 2 fois dans le R, puis 3 fois…</a:t>
            </a:r>
          </a:p>
          <a:p>
            <a:r>
              <a:rPr lang="fr-FR" dirty="0"/>
              <a:t>- A doit atteindre le score de 3.</a:t>
            </a:r>
          </a:p>
        </p:txBody>
      </p:sp>
      <p:cxnSp>
        <p:nvCxnSpPr>
          <p:cNvPr id="16" name="Connecteur droit avec flèche 15"/>
          <p:cNvCxnSpPr/>
          <p:nvPr/>
        </p:nvCxnSpPr>
        <p:spPr>
          <a:xfrm flipH="1">
            <a:off x="6084168" y="1926128"/>
            <a:ext cx="168971" cy="4023152"/>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21" name="Connecteur en arc 20"/>
          <p:cNvCxnSpPr/>
          <p:nvPr/>
        </p:nvCxnSpPr>
        <p:spPr>
          <a:xfrm rot="16200000" flipV="1">
            <a:off x="4823989" y="3537054"/>
            <a:ext cx="3833397" cy="736970"/>
          </a:xfrm>
          <a:prstGeom prst="curvedConnector3">
            <a:avLst>
              <a:gd name="adj1" fmla="val 32408"/>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Bouton d'action : Accueil 30">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cxnSp>
        <p:nvCxnSpPr>
          <p:cNvPr id="20" name="Connecteur droit avec flèche 19"/>
          <p:cNvCxnSpPr/>
          <p:nvPr/>
        </p:nvCxnSpPr>
        <p:spPr>
          <a:xfrm>
            <a:off x="6494764" y="1954545"/>
            <a:ext cx="1173580" cy="3867693"/>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9" name="Connecteur droit 8"/>
          <p:cNvCxnSpPr/>
          <p:nvPr/>
        </p:nvCxnSpPr>
        <p:spPr>
          <a:xfrm>
            <a:off x="6494764" y="3831583"/>
            <a:ext cx="0" cy="23042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7308304" y="3861052"/>
            <a:ext cx="0" cy="23042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6494764" y="3937704"/>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501292" y="4537868"/>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V="1">
            <a:off x="6514531" y="5111493"/>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V="1">
            <a:off x="6483392" y="5705346"/>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6514531" y="4737918"/>
            <a:ext cx="813540" cy="738664"/>
          </a:xfrm>
          <a:prstGeom prst="rect">
            <a:avLst/>
          </a:prstGeom>
          <a:noFill/>
        </p:spPr>
        <p:txBody>
          <a:bodyPr wrap="square" rtlCol="0">
            <a:spAutoFit/>
          </a:bodyPr>
          <a:lstStyle/>
          <a:p>
            <a:pPr algn="ctr"/>
            <a:r>
              <a:rPr lang="fr-FR" sz="1400" dirty="0" smtClean="0">
                <a:solidFill>
                  <a:srgbClr val="FF0000"/>
                </a:solidFill>
              </a:rPr>
              <a:t>Zone interdite pour A</a:t>
            </a:r>
            <a:endParaRPr lang="fr-FR" sz="1400" dirty="0">
              <a:solidFill>
                <a:srgbClr val="FF0000"/>
              </a:solidFill>
            </a:endParaRPr>
          </a:p>
        </p:txBody>
      </p:sp>
      <p:sp>
        <p:nvSpPr>
          <p:cNvPr id="22" name="Rectangle à coins arrondis 21">
            <a:hlinkClick r:id="rId2" action="ppaction://hlinksldjump"/>
          </p:cNvPr>
          <p:cNvSpPr/>
          <p:nvPr/>
        </p:nvSpPr>
        <p:spPr>
          <a:xfrm>
            <a:off x="2555776" y="5865153"/>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2058662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44624"/>
            <a:ext cx="7498080" cy="1143000"/>
          </a:xfrm>
        </p:spPr>
        <p:txBody>
          <a:bodyPr>
            <a:normAutofit fontScale="90000"/>
          </a:bodyPr>
          <a:lstStyle/>
          <a:p>
            <a:pPr algn="ctr"/>
            <a:r>
              <a:rPr lang="fr-FR" sz="3600" dirty="0" smtClean="0"/>
              <a:t>Tu veux « jouer à droite et à gauche », </a:t>
            </a:r>
            <a:br>
              <a:rPr lang="fr-FR" sz="3600" dirty="0" smtClean="0"/>
            </a:br>
            <a:r>
              <a:rPr lang="fr-FR" sz="3600" dirty="0" smtClean="0"/>
              <a:t>et tu es savant</a:t>
            </a:r>
            <a:endParaRPr lang="fr-FR" sz="3600" dirty="0"/>
          </a:p>
        </p:txBody>
      </p:sp>
      <p:grpSp>
        <p:nvGrpSpPr>
          <p:cNvPr id="4" name="Groupe 3"/>
          <p:cNvGrpSpPr/>
          <p:nvPr/>
        </p:nvGrpSpPr>
        <p:grpSpPr>
          <a:xfrm>
            <a:off x="5004048" y="1556796"/>
            <a:ext cx="3598183" cy="4608512"/>
            <a:chOff x="0" y="0"/>
            <a:chExt cx="607060" cy="599847"/>
          </a:xfrm>
        </p:grpSpPr>
        <p:sp>
          <p:nvSpPr>
            <p:cNvPr id="5" name="Rectangle 4"/>
            <p:cNvSpPr/>
            <p:nvPr/>
          </p:nvSpPr>
          <p:spPr>
            <a:xfrm>
              <a:off x="117044" y="0"/>
              <a:ext cx="402336" cy="599847"/>
            </a:xfrm>
            <a:prstGeom prst="rect">
              <a:avLst/>
            </a:prstGeom>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6" name="Connecteur droit 5"/>
            <p:cNvCxnSpPr/>
            <p:nvPr/>
          </p:nvCxnSpPr>
          <p:spPr>
            <a:xfrm>
              <a:off x="0" y="299924"/>
              <a:ext cx="607060" cy="0"/>
            </a:xfrm>
            <a:prstGeom prst="line">
              <a:avLst/>
            </a:prstGeom>
          </p:spPr>
          <p:style>
            <a:lnRef idx="1">
              <a:schemeClr val="dk1"/>
            </a:lnRef>
            <a:fillRef idx="0">
              <a:schemeClr val="dk1"/>
            </a:fillRef>
            <a:effectRef idx="0">
              <a:schemeClr val="dk1"/>
            </a:effectRef>
            <a:fontRef idx="minor">
              <a:schemeClr val="tx1"/>
            </a:fontRef>
          </p:style>
        </p:cxnSp>
      </p:grpSp>
      <p:sp>
        <p:nvSpPr>
          <p:cNvPr id="11" name="ZoneTexte 10"/>
          <p:cNvSpPr txBox="1"/>
          <p:nvPr/>
        </p:nvSpPr>
        <p:spPr>
          <a:xfrm>
            <a:off x="1259632" y="908720"/>
            <a:ext cx="3456384" cy="2585323"/>
          </a:xfrm>
          <a:prstGeom prst="rect">
            <a:avLst/>
          </a:prstGeom>
          <a:noFill/>
        </p:spPr>
        <p:txBody>
          <a:bodyPr wrap="square" rtlCol="0">
            <a:spAutoFit/>
          </a:bodyPr>
          <a:lstStyle/>
          <a:p>
            <a:r>
              <a:rPr lang="fr-FR" b="1" dirty="0" smtClean="0">
                <a:solidFill>
                  <a:schemeClr val="accent4">
                    <a:lumMod val="75000"/>
                  </a:schemeClr>
                </a:solidFill>
              </a:rPr>
              <a:t>Exercice 1</a:t>
            </a:r>
          </a:p>
          <a:p>
            <a:r>
              <a:rPr lang="fr-FR" dirty="0" smtClean="0"/>
              <a:t>- B sert alternativement 2 fois dans le CD puis 2 fois dans le R de A, qui doit </a:t>
            </a:r>
            <a:r>
              <a:rPr lang="fr-FR" dirty="0"/>
              <a:t>renvoyer 1 fois dans le CD et 1 fois dans le </a:t>
            </a:r>
            <a:r>
              <a:rPr lang="fr-FR" dirty="0" smtClean="0"/>
              <a:t>R (en CD puis en R), </a:t>
            </a:r>
            <a:r>
              <a:rPr lang="fr-FR" dirty="0"/>
              <a:t>puis 2 fois dans le CD et 2 fois dans le </a:t>
            </a:r>
            <a:r>
              <a:rPr lang="fr-FR" dirty="0" smtClean="0"/>
              <a:t>R (en CD puis en R), </a:t>
            </a:r>
            <a:r>
              <a:rPr lang="fr-FR" dirty="0"/>
              <a:t>puis 3 fois…</a:t>
            </a:r>
            <a:endParaRPr lang="fr-FR" dirty="0" smtClean="0"/>
          </a:p>
          <a:p>
            <a:r>
              <a:rPr lang="fr-FR" dirty="0" smtClean="0"/>
              <a:t>- A doit atteindre le score de 3.</a:t>
            </a:r>
            <a:endParaRPr lang="fr-FR" dirty="0"/>
          </a:p>
        </p:txBody>
      </p:sp>
      <p:sp>
        <p:nvSpPr>
          <p:cNvPr id="12" name="ZoneTexte 11"/>
          <p:cNvSpPr txBox="1"/>
          <p:nvPr/>
        </p:nvSpPr>
        <p:spPr>
          <a:xfrm>
            <a:off x="6746146" y="6165308"/>
            <a:ext cx="288032" cy="369332"/>
          </a:xfrm>
          <a:prstGeom prst="rect">
            <a:avLst/>
          </a:prstGeom>
          <a:noFill/>
        </p:spPr>
        <p:txBody>
          <a:bodyPr wrap="square" rtlCol="0">
            <a:spAutoFit/>
          </a:bodyPr>
          <a:lstStyle/>
          <a:p>
            <a:r>
              <a:rPr lang="fr-FR" dirty="0" smtClean="0">
                <a:solidFill>
                  <a:schemeClr val="accent2">
                    <a:lumMod val="75000"/>
                  </a:schemeClr>
                </a:solidFill>
              </a:rPr>
              <a:t>B</a:t>
            </a:r>
            <a:endParaRPr lang="fr-FR" dirty="0">
              <a:solidFill>
                <a:schemeClr val="accent2">
                  <a:lumMod val="75000"/>
                </a:schemeClr>
              </a:solidFill>
            </a:endParaRPr>
          </a:p>
        </p:txBody>
      </p:sp>
      <p:sp>
        <p:nvSpPr>
          <p:cNvPr id="13" name="ZoneTexte 12"/>
          <p:cNvSpPr txBox="1"/>
          <p:nvPr/>
        </p:nvSpPr>
        <p:spPr>
          <a:xfrm>
            <a:off x="6679248" y="1187464"/>
            <a:ext cx="288032" cy="369332"/>
          </a:xfrm>
          <a:prstGeom prst="rect">
            <a:avLst/>
          </a:prstGeom>
          <a:noFill/>
        </p:spPr>
        <p:txBody>
          <a:bodyPr wrap="square" rtlCol="0">
            <a:spAutoFit/>
          </a:bodyPr>
          <a:lstStyle/>
          <a:p>
            <a:r>
              <a:rPr lang="fr-FR" dirty="0">
                <a:solidFill>
                  <a:schemeClr val="bg1">
                    <a:lumMod val="50000"/>
                  </a:schemeClr>
                </a:solidFill>
              </a:rPr>
              <a:t>A</a:t>
            </a:r>
          </a:p>
        </p:txBody>
      </p:sp>
      <p:sp>
        <p:nvSpPr>
          <p:cNvPr id="14" name="ZoneTexte 13"/>
          <p:cNvSpPr txBox="1"/>
          <p:nvPr/>
        </p:nvSpPr>
        <p:spPr>
          <a:xfrm>
            <a:off x="1259632" y="3573016"/>
            <a:ext cx="3456384" cy="2308324"/>
          </a:xfrm>
          <a:prstGeom prst="rect">
            <a:avLst/>
          </a:prstGeom>
          <a:noFill/>
        </p:spPr>
        <p:txBody>
          <a:bodyPr wrap="square" rtlCol="0">
            <a:spAutoFit/>
          </a:bodyPr>
          <a:lstStyle/>
          <a:p>
            <a:r>
              <a:rPr lang="fr-FR" b="1" dirty="0" smtClean="0">
                <a:solidFill>
                  <a:schemeClr val="accent4">
                    <a:lumMod val="75000"/>
                  </a:schemeClr>
                </a:solidFill>
              </a:rPr>
              <a:t>Exercice 2</a:t>
            </a:r>
          </a:p>
          <a:p>
            <a:r>
              <a:rPr lang="fr-FR" dirty="0" smtClean="0"/>
              <a:t>- B </a:t>
            </a:r>
            <a:r>
              <a:rPr lang="fr-FR" dirty="0"/>
              <a:t>sert </a:t>
            </a:r>
            <a:r>
              <a:rPr lang="fr-FR" dirty="0" smtClean="0"/>
              <a:t>de façon aléatoire dans le CD ou dans le RV de A, </a:t>
            </a:r>
            <a:r>
              <a:rPr lang="fr-FR" dirty="0"/>
              <a:t>qui doit renvoyer 1 fois dans le CD et 1 fois dans le </a:t>
            </a:r>
            <a:r>
              <a:rPr lang="fr-FR" dirty="0" smtClean="0"/>
              <a:t>R, </a:t>
            </a:r>
            <a:r>
              <a:rPr lang="fr-FR" dirty="0"/>
              <a:t>puis 2 fois dans le CD et 2 fois dans le </a:t>
            </a:r>
            <a:r>
              <a:rPr lang="fr-FR" dirty="0" smtClean="0"/>
              <a:t>R, </a:t>
            </a:r>
            <a:r>
              <a:rPr lang="fr-FR" dirty="0"/>
              <a:t>puis 3 fois…</a:t>
            </a:r>
          </a:p>
          <a:p>
            <a:r>
              <a:rPr lang="fr-FR" dirty="0"/>
              <a:t>- A doit atteindre le score de 3.</a:t>
            </a:r>
          </a:p>
        </p:txBody>
      </p:sp>
      <p:cxnSp>
        <p:nvCxnSpPr>
          <p:cNvPr id="16" name="Connecteur droit avec flèche 15"/>
          <p:cNvCxnSpPr/>
          <p:nvPr/>
        </p:nvCxnSpPr>
        <p:spPr>
          <a:xfrm flipH="1">
            <a:off x="5940152" y="1926128"/>
            <a:ext cx="168971" cy="4023152"/>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21" name="Connecteur en arc 20"/>
          <p:cNvCxnSpPr/>
          <p:nvPr/>
        </p:nvCxnSpPr>
        <p:spPr>
          <a:xfrm rot="16200000" flipV="1">
            <a:off x="4607963" y="3537054"/>
            <a:ext cx="3833397" cy="736970"/>
          </a:xfrm>
          <a:prstGeom prst="curvedConnector3">
            <a:avLst>
              <a:gd name="adj1" fmla="val 32408"/>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Bouton d'action : Accueil 30">
            <a:hlinkClick r:id="" action="ppaction://hlinkshowjump?jump=firstslide" highlightClick="1"/>
          </p:cNvPr>
          <p:cNvSpPr/>
          <p:nvPr/>
        </p:nvSpPr>
        <p:spPr>
          <a:xfrm>
            <a:off x="107504" y="5661248"/>
            <a:ext cx="792088" cy="792088"/>
          </a:xfrm>
          <a:prstGeom prst="actionButtonHom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cxnSp>
        <p:nvCxnSpPr>
          <p:cNvPr id="20" name="Connecteur droit avec flèche 19"/>
          <p:cNvCxnSpPr/>
          <p:nvPr/>
        </p:nvCxnSpPr>
        <p:spPr>
          <a:xfrm>
            <a:off x="6300192" y="1988840"/>
            <a:ext cx="1368152" cy="3833398"/>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9" name="Connecteur droit 8"/>
          <p:cNvCxnSpPr/>
          <p:nvPr/>
        </p:nvCxnSpPr>
        <p:spPr>
          <a:xfrm>
            <a:off x="6494764" y="3831583"/>
            <a:ext cx="0" cy="23042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7308304" y="3861052"/>
            <a:ext cx="0" cy="23042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6494764" y="3937704"/>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6501292" y="4537868"/>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flipV="1">
            <a:off x="6514531" y="5111493"/>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flipV="1">
            <a:off x="6483392" y="5705346"/>
            <a:ext cx="813540" cy="355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6514531" y="4737918"/>
            <a:ext cx="813540" cy="738664"/>
          </a:xfrm>
          <a:prstGeom prst="rect">
            <a:avLst/>
          </a:prstGeom>
          <a:noFill/>
        </p:spPr>
        <p:txBody>
          <a:bodyPr wrap="square" rtlCol="0">
            <a:spAutoFit/>
          </a:bodyPr>
          <a:lstStyle/>
          <a:p>
            <a:pPr algn="ctr"/>
            <a:r>
              <a:rPr lang="fr-FR" sz="1400" dirty="0" smtClean="0">
                <a:solidFill>
                  <a:srgbClr val="FF0000"/>
                </a:solidFill>
              </a:rPr>
              <a:t>Zone interdite pour A</a:t>
            </a:r>
            <a:endParaRPr lang="fr-FR" sz="1400" dirty="0">
              <a:solidFill>
                <a:srgbClr val="FF0000"/>
              </a:solidFill>
            </a:endParaRPr>
          </a:p>
        </p:txBody>
      </p:sp>
      <p:cxnSp>
        <p:nvCxnSpPr>
          <p:cNvPr id="23" name="Connecteur en arc 22"/>
          <p:cNvCxnSpPr/>
          <p:nvPr/>
        </p:nvCxnSpPr>
        <p:spPr>
          <a:xfrm rot="5400000" flipH="1" flipV="1">
            <a:off x="5364047" y="3670340"/>
            <a:ext cx="3985799" cy="622800"/>
          </a:xfrm>
          <a:prstGeom prst="curvedConnector3">
            <a:avLst>
              <a:gd name="adj1" fmla="val 35858"/>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a:off x="6109123" y="1986201"/>
            <a:ext cx="1367816" cy="3836037"/>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cxnSp>
        <p:nvCxnSpPr>
          <p:cNvPr id="34" name="Connecteur droit avec flèche 33"/>
          <p:cNvCxnSpPr/>
          <p:nvPr/>
        </p:nvCxnSpPr>
        <p:spPr>
          <a:xfrm flipH="1">
            <a:off x="7752832" y="1998501"/>
            <a:ext cx="84487" cy="3823737"/>
          </a:xfrm>
          <a:prstGeom prst="straightConnector1">
            <a:avLst/>
          </a:prstGeom>
          <a:ln>
            <a:solidFill>
              <a:schemeClr val="bg1">
                <a:lumMod val="50000"/>
              </a:schemeClr>
            </a:solidFill>
            <a:tailEnd type="arrow"/>
          </a:ln>
        </p:spPr>
        <p:style>
          <a:lnRef idx="1">
            <a:schemeClr val="dk1"/>
          </a:lnRef>
          <a:fillRef idx="0">
            <a:schemeClr val="dk1"/>
          </a:fillRef>
          <a:effectRef idx="0">
            <a:schemeClr val="dk1"/>
          </a:effectRef>
          <a:fontRef idx="minor">
            <a:schemeClr val="tx1"/>
          </a:fontRef>
        </p:style>
      </p:cxnSp>
      <p:sp>
        <p:nvSpPr>
          <p:cNvPr id="35" name="ZoneTexte 34"/>
          <p:cNvSpPr txBox="1"/>
          <p:nvPr/>
        </p:nvSpPr>
        <p:spPr>
          <a:xfrm>
            <a:off x="5890242" y="1556796"/>
            <a:ext cx="553966" cy="369332"/>
          </a:xfrm>
          <a:prstGeom prst="rect">
            <a:avLst/>
          </a:prstGeom>
          <a:noFill/>
        </p:spPr>
        <p:txBody>
          <a:bodyPr wrap="square" rtlCol="0">
            <a:spAutoFit/>
          </a:bodyPr>
          <a:lstStyle/>
          <a:p>
            <a:r>
              <a:rPr lang="fr-FR" dirty="0" smtClean="0">
                <a:solidFill>
                  <a:schemeClr val="accent2">
                    <a:lumMod val="75000"/>
                  </a:schemeClr>
                </a:solidFill>
              </a:rPr>
              <a:t>×2</a:t>
            </a:r>
            <a:endParaRPr lang="fr-FR" dirty="0">
              <a:solidFill>
                <a:schemeClr val="accent2">
                  <a:lumMod val="75000"/>
                </a:schemeClr>
              </a:solidFill>
            </a:endParaRPr>
          </a:p>
        </p:txBody>
      </p:sp>
      <p:sp>
        <p:nvSpPr>
          <p:cNvPr id="36" name="ZoneTexte 35"/>
          <p:cNvSpPr txBox="1"/>
          <p:nvPr/>
        </p:nvSpPr>
        <p:spPr>
          <a:xfrm>
            <a:off x="7474418" y="1556792"/>
            <a:ext cx="553966" cy="369332"/>
          </a:xfrm>
          <a:prstGeom prst="rect">
            <a:avLst/>
          </a:prstGeom>
          <a:noFill/>
        </p:spPr>
        <p:txBody>
          <a:bodyPr wrap="square" rtlCol="0">
            <a:spAutoFit/>
          </a:bodyPr>
          <a:lstStyle/>
          <a:p>
            <a:r>
              <a:rPr lang="fr-FR" dirty="0" smtClean="0">
                <a:solidFill>
                  <a:schemeClr val="accent2">
                    <a:lumMod val="75000"/>
                  </a:schemeClr>
                </a:solidFill>
              </a:rPr>
              <a:t>×2</a:t>
            </a:r>
            <a:endParaRPr lang="fr-FR" dirty="0">
              <a:solidFill>
                <a:schemeClr val="accent2">
                  <a:lumMod val="75000"/>
                </a:schemeClr>
              </a:solidFill>
            </a:endParaRPr>
          </a:p>
        </p:txBody>
      </p:sp>
      <p:sp>
        <p:nvSpPr>
          <p:cNvPr id="26" name="Rectangle à coins arrondis 25">
            <a:hlinkClick r:id="rId2" action="ppaction://hlinksldjump"/>
          </p:cNvPr>
          <p:cNvSpPr/>
          <p:nvPr/>
        </p:nvSpPr>
        <p:spPr>
          <a:xfrm>
            <a:off x="2555776" y="5865153"/>
            <a:ext cx="1728192" cy="8762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LES CRITERES DE REALISATION</a:t>
            </a:r>
            <a:endParaRPr lang="fr-FR" dirty="0"/>
          </a:p>
        </p:txBody>
      </p:sp>
    </p:spTree>
    <p:extLst>
      <p:ext uri="{BB962C8B-B14F-4D97-AF65-F5344CB8AC3E}">
        <p14:creationId xmlns:p14="http://schemas.microsoft.com/office/powerpoint/2010/main" val="3657669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356</TotalTime>
  <Words>1473</Words>
  <Application>Microsoft Office PowerPoint</Application>
  <PresentationFormat>Affichage à l'écran (4:3)</PresentationFormat>
  <Paragraphs>222</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Solstice</vt:lpstr>
      <vt:lpstr>TACHE COMPLEXE NIVEAU 2 TENNIS DE TABLE</vt:lpstr>
      <vt:lpstr>QUEL PROJET VEUX TU TRAVAILLER ?</vt:lpstr>
      <vt:lpstr>Tu veux « jouer long », et ton niveau est</vt:lpstr>
      <vt:lpstr>Tu veux « jouer long », et tu es explorateur</vt:lpstr>
      <vt:lpstr>Tu veux « jouer long », et tu es savant</vt:lpstr>
      <vt:lpstr>Pour jouer en zone longue </vt:lpstr>
      <vt:lpstr>Tu veux  « jouer à droite et à gauche »,  et ton niveau est</vt:lpstr>
      <vt:lpstr>Tu veux « jouer à droite et à gauche »,  et tu es explorateur</vt:lpstr>
      <vt:lpstr>Tu veux « jouer à droite et à gauche »,  et tu es savant</vt:lpstr>
      <vt:lpstr>Pour jouer à droite et à gauche</vt:lpstr>
      <vt:lpstr>Tu veux « frapper fort », et ton niveau est</vt:lpstr>
      <vt:lpstr>Tu veux « frapper fort »,  et tu es explorateur</vt:lpstr>
      <vt:lpstr>Tu veux « frapper fort »,  et tu es savant</vt:lpstr>
      <vt:lpstr>Pour frapper fort</vt:lpstr>
      <vt:lpstr>Tu veux « jouer ras », et ton niveau est</vt:lpstr>
      <vt:lpstr>Tu veux « jouer ras », et tu es explorateur</vt:lpstr>
      <vt:lpstr>Tu veux « jouer ras », et tu es savant</vt:lpstr>
      <vt:lpstr>Pour « jouer ras »</vt:lpstr>
      <vt:lpstr>Tu veux « servir efficacement », et ton niveau est</vt:lpstr>
      <vt:lpstr>Tu veux « servir efficacement », et tu es explorateur</vt:lpstr>
      <vt:lpstr>Tu veux « servir efficacement », et tu es savant</vt:lpstr>
      <vt:lpstr>Pour servir coupé</vt:lpstr>
      <vt:lpstr>Pour servir latéral gauche</vt:lpstr>
      <vt:lpstr>Pour servir latéral droit (« marteau » ou « revers »)</vt:lpstr>
      <vt:lpstr>Pour servir efficacement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 PROJET VEUX TU TRAVAILLER ?</dc:title>
  <dc:creator>David</dc:creator>
  <cp:lastModifiedBy>David</cp:lastModifiedBy>
  <cp:revision>45</cp:revision>
  <dcterms:created xsi:type="dcterms:W3CDTF">2014-01-16T17:57:57Z</dcterms:created>
  <dcterms:modified xsi:type="dcterms:W3CDTF">2014-05-09T15:12:49Z</dcterms:modified>
</cp:coreProperties>
</file>